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4538" r:id="rId4"/>
    <p:sldMasterId id="2147484620" r:id="rId5"/>
    <p:sldMasterId id="2147484646" r:id="rId6"/>
    <p:sldMasterId id="2147484694" r:id="rId7"/>
    <p:sldMasterId id="2147484729" r:id="rId8"/>
    <p:sldMasterId id="2147484802" r:id="rId9"/>
  </p:sldMasterIdLst>
  <p:notesMasterIdLst>
    <p:notesMasterId r:id="rId61"/>
  </p:notesMasterIdLst>
  <p:handoutMasterIdLst>
    <p:handoutMasterId r:id="rId62"/>
  </p:handoutMasterIdLst>
  <p:sldIdLst>
    <p:sldId id="796" r:id="rId10"/>
    <p:sldId id="739" r:id="rId11"/>
    <p:sldId id="1852" r:id="rId12"/>
    <p:sldId id="1814" r:id="rId13"/>
    <p:sldId id="1820" r:id="rId14"/>
    <p:sldId id="1844" r:id="rId15"/>
    <p:sldId id="1842" r:id="rId16"/>
    <p:sldId id="1848" r:id="rId17"/>
    <p:sldId id="1853" r:id="rId18"/>
    <p:sldId id="1846" r:id="rId19"/>
    <p:sldId id="1855" r:id="rId20"/>
    <p:sldId id="1845" r:id="rId21"/>
    <p:sldId id="1849" r:id="rId22"/>
    <p:sldId id="1819" r:id="rId23"/>
    <p:sldId id="1857" r:id="rId24"/>
    <p:sldId id="1858" r:id="rId25"/>
    <p:sldId id="1863" r:id="rId26"/>
    <p:sldId id="1860" r:id="rId27"/>
    <p:sldId id="1859" r:id="rId28"/>
    <p:sldId id="1861" r:id="rId29"/>
    <p:sldId id="1862" r:id="rId30"/>
    <p:sldId id="1865" r:id="rId31"/>
    <p:sldId id="1866" r:id="rId32"/>
    <p:sldId id="1869" r:id="rId33"/>
    <p:sldId id="1868" r:id="rId34"/>
    <p:sldId id="1850" r:id="rId35"/>
    <p:sldId id="1870" r:id="rId36"/>
    <p:sldId id="1856" r:id="rId37"/>
    <p:sldId id="1818" r:id="rId38"/>
    <p:sldId id="1889" r:id="rId39"/>
    <p:sldId id="1823" r:id="rId40"/>
    <p:sldId id="1882" r:id="rId41"/>
    <p:sldId id="1831" r:id="rId42"/>
    <p:sldId id="1887" r:id="rId43"/>
    <p:sldId id="1890" r:id="rId44"/>
    <p:sldId id="1891" r:id="rId45"/>
    <p:sldId id="1892" r:id="rId46"/>
    <p:sldId id="1932" r:id="rId47"/>
    <p:sldId id="1935" r:id="rId48"/>
    <p:sldId id="1936" r:id="rId49"/>
    <p:sldId id="1827" r:id="rId50"/>
    <p:sldId id="1840" r:id="rId51"/>
    <p:sldId id="1899" r:id="rId52"/>
    <p:sldId id="1888" r:id="rId53"/>
    <p:sldId id="1895" r:id="rId54"/>
    <p:sldId id="1897" r:id="rId55"/>
    <p:sldId id="1896" r:id="rId56"/>
    <p:sldId id="1854" r:id="rId57"/>
    <p:sldId id="1898" r:id="rId58"/>
    <p:sldId id="1688" r:id="rId59"/>
    <p:sldId id="949" r:id="rId60"/>
  </p:sldIdLst>
  <p:sldSz cx="12436475" cy="6994525"/>
  <p:notesSz cx="6781800" cy="9067800"/>
  <p:custDataLst>
    <p:tags r:id="rId63"/>
  </p:custDataLst>
  <p:defaultTex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p:defaultTextStyle>
  <p:extLst>
    <p:ext uri="{521415D9-36F7-43E2-AB2F-B90AF26B5E84}">
      <p14:sectionLst xmlns:p14="http://schemas.microsoft.com/office/powerpoint/2010/main">
        <p14:section name="AAD" id="{115C21F9-EF5E-4B43-8EBD-552E5B158BEF}">
          <p14:sldIdLst>
            <p14:sldId id="796"/>
            <p14:sldId id="739"/>
          </p14:sldIdLst>
        </p14:section>
        <p14:section name="1. Federation Concepts" id="{B5691836-8AEA-4694-8D10-C2881F8F5502}">
          <p14:sldIdLst>
            <p14:sldId id="1852"/>
            <p14:sldId id="1814"/>
            <p14:sldId id="1820"/>
            <p14:sldId id="1844"/>
            <p14:sldId id="1842"/>
            <p14:sldId id="1848"/>
            <p14:sldId id="1853"/>
            <p14:sldId id="1846"/>
          </p14:sldIdLst>
        </p14:section>
        <p14:section name="2. AD FS Overview" id="{867AE249-A65E-4C89-9F6D-66F1A7AD50A7}">
          <p14:sldIdLst>
            <p14:sldId id="1855"/>
            <p14:sldId id="1845"/>
            <p14:sldId id="1849"/>
            <p14:sldId id="1819"/>
          </p14:sldIdLst>
        </p14:section>
        <p14:section name="3. AD FS Roles &amp; Topologies &amp; Requirements" id="{4E9627BE-6B34-436B-8E98-890D7B491A02}">
          <p14:sldIdLst>
            <p14:sldId id="1857"/>
            <p14:sldId id="1858"/>
            <p14:sldId id="1863"/>
            <p14:sldId id="1860"/>
            <p14:sldId id="1859"/>
            <p14:sldId id="1861"/>
          </p14:sldIdLst>
        </p14:section>
        <p14:section name="4. AD FS Trusts" id="{FB8F95D5-81F9-4764-B85A-9D4746B65D4C}">
          <p14:sldIdLst>
            <p14:sldId id="1862"/>
            <p14:sldId id="1865"/>
            <p14:sldId id="1866"/>
            <p14:sldId id="1869"/>
            <p14:sldId id="1868"/>
          </p14:sldIdLst>
        </p14:section>
        <p14:section name="5. How Federated Authentictaion works" id="{40A1BACB-539E-4A44-B540-F16DF5068F93}">
          <p14:sldIdLst>
            <p14:sldId id="1850"/>
            <p14:sldId id="1870"/>
            <p14:sldId id="1856"/>
          </p14:sldIdLst>
        </p14:section>
        <p14:section name="6. AD FS federated with Azure Ad" id="{EB7A613D-B0C8-4DDB-88BB-BEE71EA4508F}">
          <p14:sldIdLst>
            <p14:sldId id="1818"/>
            <p14:sldId id="1889"/>
          </p14:sldIdLst>
        </p14:section>
        <p14:section name="7. AD FS &amp; AAD Federated authN flow" id="{284FF600-ABA7-44EF-A7F0-BA3682590673}">
          <p14:sldIdLst>
            <p14:sldId id="1823"/>
            <p14:sldId id="1882"/>
            <p14:sldId id="1831"/>
            <p14:sldId id="1887"/>
            <p14:sldId id="1890"/>
            <p14:sldId id="1891"/>
            <p14:sldId id="1892"/>
            <p14:sldId id="1932"/>
            <p14:sldId id="1935"/>
            <p14:sldId id="1936"/>
          </p14:sldIdLst>
        </p14:section>
        <p14:section name="8. Friendly AD FS features for AAD" id="{AC77024B-5255-428A-A529-B294E0F0221B}">
          <p14:sldIdLst>
            <p14:sldId id="1827"/>
            <p14:sldId id="1840"/>
            <p14:sldId id="1899"/>
            <p14:sldId id="1888"/>
            <p14:sldId id="1895"/>
            <p14:sldId id="1897"/>
            <p14:sldId id="1896"/>
          </p14:sldIdLst>
        </p14:section>
        <p14:section name="10. AD FS links to takeaway" id="{E2AB6FCE-6E49-4586-A592-663755A2C873}">
          <p14:sldIdLst>
            <p14:sldId id="1854"/>
            <p14:sldId id="1898"/>
          </p14:sldIdLst>
        </p14:section>
        <p14:section name="End" id="{52A76F72-094A-4388-8D8C-3BF904671CF2}">
          <p14:sldIdLst>
            <p14:sldId id="1688"/>
            <p14:sldId id="9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8D7"/>
    <a:srgbClr val="002050"/>
    <a:srgbClr val="0179D7"/>
    <a:srgbClr val="092D91"/>
    <a:srgbClr val="F64848"/>
    <a:srgbClr val="BFBFBF"/>
    <a:srgbClr val="80BCEB"/>
    <a:srgbClr val="1993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734927-DA85-4097-82B6-8A0A0105B4B7}" v="2070" dt="2018-06-06T13:22:07.350"/>
    <p1510:client id="{2D1FB4FF-01D9-4345-BEBC-A6E102A7C970}" v="35" dt="2018-06-06T14:32:44.6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1" autoAdjust="0"/>
    <p:restoredTop sz="76593" autoAdjust="0"/>
  </p:normalViewPr>
  <p:slideViewPr>
    <p:cSldViewPr snapToObjects="1" showGuides="1">
      <p:cViewPr varScale="1">
        <p:scale>
          <a:sx n="94" d="100"/>
          <a:sy n="94" d="100"/>
        </p:scale>
        <p:origin x="474"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3936"/>
    </p:cViewPr>
  </p:sorterViewPr>
  <p:notesViewPr>
    <p:cSldViewPr snapToObjects="1" showGuides="1">
      <p:cViewPr varScale="1">
        <p:scale>
          <a:sx n="88" d="100"/>
          <a:sy n="88" d="100"/>
        </p:scale>
        <p:origin x="3840" y="72"/>
      </p:cViewPr>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E44100-7035-4FB6-B739-F1BED783E533}" type="doc">
      <dgm:prSet loTypeId="urn:microsoft.com/office/officeart/2005/8/layout/vList3" loCatId="picture" qsTypeId="urn:microsoft.com/office/officeart/2005/8/quickstyle/simple1" qsCatId="simple" csTypeId="urn:microsoft.com/office/officeart/2005/8/colors/accent0_3" csCatId="mainScheme" phldr="1"/>
      <dgm:spPr/>
    </dgm:pt>
    <dgm:pt modelId="{300C7567-D98D-40D0-996C-6CB181B1EDA8}">
      <dgm:prSet phldrT="[Text]"/>
      <dgm:spPr>
        <a:xfrm rot="10800000">
          <a:off x="754395" y="1065"/>
          <a:ext cx="2584323" cy="413829"/>
        </a:xfrm>
        <a:solidFill>
          <a:srgbClr val="050595">
            <a:hueOff val="0"/>
            <a:satOff val="0"/>
            <a:lumOff val="0"/>
            <a:alphaOff val="0"/>
          </a:srgbClr>
        </a:solidFill>
        <a:ln w="25400" cap="flat" cmpd="sng" algn="ctr">
          <a:solidFill>
            <a:srgbClr val="FFFF99">
              <a:hueOff val="0"/>
              <a:satOff val="0"/>
              <a:lumOff val="0"/>
              <a:alphaOff val="0"/>
            </a:srgbClr>
          </a:solidFill>
          <a:prstDash val="solid"/>
        </a:ln>
        <a:effectLst/>
      </dgm:spPr>
      <dgm:t>
        <a:bodyPr/>
        <a:lstStyle/>
        <a:p>
          <a:r>
            <a:rPr lang="en-US" dirty="0">
              <a:solidFill>
                <a:srgbClr val="FFFFFF"/>
              </a:solidFill>
              <a:latin typeface="Segoe"/>
              <a:ea typeface="+mn-ea"/>
              <a:cs typeface="+mn-cs"/>
            </a:rPr>
            <a:t>Claim</a:t>
          </a:r>
        </a:p>
      </dgm:t>
    </dgm:pt>
    <dgm:pt modelId="{C5DB9BE9-07CA-45CF-BB4C-1EFEB3D14D16}" type="parTrans" cxnId="{A44EE575-6B84-439F-BD50-744F5E3225D1}">
      <dgm:prSet/>
      <dgm:spPr/>
      <dgm:t>
        <a:bodyPr/>
        <a:lstStyle/>
        <a:p>
          <a:endParaRPr lang="en-US"/>
        </a:p>
      </dgm:t>
    </dgm:pt>
    <dgm:pt modelId="{1F89A53F-1971-4578-9FCC-76F6A3218FAC}" type="sibTrans" cxnId="{A44EE575-6B84-439F-BD50-744F5E3225D1}">
      <dgm:prSet/>
      <dgm:spPr/>
      <dgm:t>
        <a:bodyPr/>
        <a:lstStyle/>
        <a:p>
          <a:endParaRPr lang="en-US"/>
        </a:p>
      </dgm:t>
    </dgm:pt>
    <dgm:pt modelId="{33ABAD5E-CEB2-4ECC-BF10-99B5C2682E8C}">
      <dgm:prSet phldrT="[Text]"/>
      <dgm:spPr>
        <a:xfrm rot="10800000">
          <a:off x="754395" y="538425"/>
          <a:ext cx="2584323" cy="413829"/>
        </a:xfrm>
        <a:solidFill>
          <a:srgbClr val="050595">
            <a:hueOff val="0"/>
            <a:satOff val="0"/>
            <a:lumOff val="0"/>
            <a:alphaOff val="0"/>
          </a:srgbClr>
        </a:solidFill>
        <a:ln w="25400" cap="flat" cmpd="sng" algn="ctr">
          <a:solidFill>
            <a:srgbClr val="FFFF99">
              <a:hueOff val="0"/>
              <a:satOff val="0"/>
              <a:lumOff val="0"/>
              <a:alphaOff val="0"/>
            </a:srgbClr>
          </a:solidFill>
          <a:prstDash val="solid"/>
        </a:ln>
        <a:effectLst/>
      </dgm:spPr>
      <dgm:t>
        <a:bodyPr/>
        <a:lstStyle/>
        <a:p>
          <a:r>
            <a:rPr lang="en-US" dirty="0">
              <a:solidFill>
                <a:srgbClr val="FFFFFF"/>
              </a:solidFill>
              <a:latin typeface="Segoe"/>
              <a:ea typeface="+mn-ea"/>
              <a:cs typeface="+mn-cs"/>
            </a:rPr>
            <a:t>Claim</a:t>
          </a:r>
        </a:p>
      </dgm:t>
    </dgm:pt>
    <dgm:pt modelId="{83331FCE-6995-4ACE-A139-EB828C80B029}" type="parTrans" cxnId="{F8FCC09F-B363-4975-9622-77F525E23618}">
      <dgm:prSet/>
      <dgm:spPr/>
      <dgm:t>
        <a:bodyPr/>
        <a:lstStyle/>
        <a:p>
          <a:endParaRPr lang="en-US"/>
        </a:p>
      </dgm:t>
    </dgm:pt>
    <dgm:pt modelId="{15A56F9B-0520-48E8-9F4F-DFCE574AFB61}" type="sibTrans" cxnId="{F8FCC09F-B363-4975-9622-77F525E23618}">
      <dgm:prSet/>
      <dgm:spPr/>
      <dgm:t>
        <a:bodyPr/>
        <a:lstStyle/>
        <a:p>
          <a:endParaRPr lang="en-US"/>
        </a:p>
      </dgm:t>
    </dgm:pt>
    <dgm:pt modelId="{F59C124F-D6D2-4210-A9C8-34D37CA5E40A}">
      <dgm:prSet phldrT="[Text]"/>
      <dgm:spPr>
        <a:xfrm rot="10800000">
          <a:off x="754395" y="2150505"/>
          <a:ext cx="2584323" cy="413829"/>
        </a:xfrm>
        <a:solidFill>
          <a:srgbClr val="FF0000"/>
        </a:solidFill>
        <a:ln w="25400" cap="flat" cmpd="sng" algn="ctr">
          <a:solidFill>
            <a:srgbClr val="FFFF99">
              <a:hueOff val="0"/>
              <a:satOff val="0"/>
              <a:lumOff val="0"/>
              <a:alphaOff val="0"/>
            </a:srgbClr>
          </a:solidFill>
          <a:prstDash val="solid"/>
        </a:ln>
        <a:effectLst/>
      </dgm:spPr>
      <dgm:t>
        <a:bodyPr/>
        <a:lstStyle/>
        <a:p>
          <a:r>
            <a:rPr lang="en-US" dirty="0">
              <a:solidFill>
                <a:srgbClr val="FFFFFF"/>
              </a:solidFill>
              <a:latin typeface="Segoe"/>
              <a:ea typeface="+mn-ea"/>
              <a:cs typeface="+mn-cs"/>
            </a:rPr>
            <a:t>Signature</a:t>
          </a:r>
        </a:p>
      </dgm:t>
    </dgm:pt>
    <dgm:pt modelId="{C54BD504-805A-4F65-AA6A-8757141131B8}" type="parTrans" cxnId="{73AFB003-5319-41CB-AEBB-C4B5F07D20F7}">
      <dgm:prSet/>
      <dgm:spPr/>
      <dgm:t>
        <a:bodyPr/>
        <a:lstStyle/>
        <a:p>
          <a:endParaRPr lang="fr-FR"/>
        </a:p>
      </dgm:t>
    </dgm:pt>
    <dgm:pt modelId="{34D4298A-A7CD-49B8-8BF1-7830E9B61B90}" type="sibTrans" cxnId="{73AFB003-5319-41CB-AEBB-C4B5F07D20F7}">
      <dgm:prSet/>
      <dgm:spPr/>
      <dgm:t>
        <a:bodyPr/>
        <a:lstStyle/>
        <a:p>
          <a:endParaRPr lang="fr-FR"/>
        </a:p>
      </dgm:t>
    </dgm:pt>
    <dgm:pt modelId="{B66100F6-E042-4674-81F2-0437FD718CD7}">
      <dgm:prSet phldrT="[Text]"/>
      <dgm:spPr>
        <a:xfrm rot="10800000">
          <a:off x="754395" y="1075785"/>
          <a:ext cx="2584323" cy="413829"/>
        </a:xfrm>
        <a:solidFill>
          <a:srgbClr val="050595">
            <a:hueOff val="0"/>
            <a:satOff val="0"/>
            <a:lumOff val="0"/>
            <a:alphaOff val="0"/>
          </a:srgbClr>
        </a:solidFill>
        <a:ln w="25400" cap="flat" cmpd="sng" algn="ctr">
          <a:solidFill>
            <a:srgbClr val="FFFF99">
              <a:hueOff val="0"/>
              <a:satOff val="0"/>
              <a:lumOff val="0"/>
              <a:alphaOff val="0"/>
            </a:srgbClr>
          </a:solidFill>
          <a:prstDash val="solid"/>
        </a:ln>
        <a:effectLst/>
      </dgm:spPr>
      <dgm:t>
        <a:bodyPr/>
        <a:lstStyle/>
        <a:p>
          <a:r>
            <a:rPr lang="en-US" dirty="0">
              <a:solidFill>
                <a:srgbClr val="FFFFFF"/>
              </a:solidFill>
              <a:latin typeface="Segoe"/>
              <a:ea typeface="+mn-ea"/>
              <a:cs typeface="+mn-cs"/>
            </a:rPr>
            <a:t>Claim</a:t>
          </a:r>
        </a:p>
      </dgm:t>
    </dgm:pt>
    <dgm:pt modelId="{D0F115C3-1702-4C04-AFA9-6F6021E3241A}" type="parTrans" cxnId="{CFE5CC0A-5C04-4628-917E-111D9E751E87}">
      <dgm:prSet/>
      <dgm:spPr/>
      <dgm:t>
        <a:bodyPr/>
        <a:lstStyle/>
        <a:p>
          <a:endParaRPr lang="fr-FR"/>
        </a:p>
      </dgm:t>
    </dgm:pt>
    <dgm:pt modelId="{49627BFC-F6B6-4E34-9BA2-758A32068511}" type="sibTrans" cxnId="{CFE5CC0A-5C04-4628-917E-111D9E751E87}">
      <dgm:prSet/>
      <dgm:spPr/>
      <dgm:t>
        <a:bodyPr/>
        <a:lstStyle/>
        <a:p>
          <a:endParaRPr lang="fr-FR"/>
        </a:p>
      </dgm:t>
    </dgm:pt>
    <dgm:pt modelId="{F846F5D0-31B8-4B7D-82B3-760B49A549D5}">
      <dgm:prSet phldrT="[Text]"/>
      <dgm:spPr>
        <a:xfrm rot="10800000">
          <a:off x="754395" y="1613145"/>
          <a:ext cx="2584323" cy="413829"/>
        </a:xfrm>
        <a:solidFill>
          <a:srgbClr val="050595">
            <a:hueOff val="0"/>
            <a:satOff val="0"/>
            <a:lumOff val="0"/>
            <a:alphaOff val="0"/>
          </a:srgbClr>
        </a:solidFill>
        <a:ln w="25400" cap="flat" cmpd="sng" algn="ctr">
          <a:solidFill>
            <a:srgbClr val="FFFF99">
              <a:hueOff val="0"/>
              <a:satOff val="0"/>
              <a:lumOff val="0"/>
              <a:alphaOff val="0"/>
            </a:srgbClr>
          </a:solidFill>
          <a:prstDash val="solid"/>
        </a:ln>
        <a:effectLst/>
      </dgm:spPr>
      <dgm:t>
        <a:bodyPr/>
        <a:lstStyle/>
        <a:p>
          <a:r>
            <a:rPr lang="en-US" dirty="0">
              <a:solidFill>
                <a:srgbClr val="FFFFFF"/>
              </a:solidFill>
              <a:latin typeface="Segoe"/>
              <a:ea typeface="+mn-ea"/>
              <a:cs typeface="+mn-cs"/>
            </a:rPr>
            <a:t>Claim</a:t>
          </a:r>
        </a:p>
      </dgm:t>
    </dgm:pt>
    <dgm:pt modelId="{C44F71C1-01B8-466C-AF73-54DF2CD3BC9C}" type="parTrans" cxnId="{ED69849D-F0AB-4F80-820F-7A6C5272EE8A}">
      <dgm:prSet/>
      <dgm:spPr/>
      <dgm:t>
        <a:bodyPr/>
        <a:lstStyle/>
        <a:p>
          <a:endParaRPr lang="fr-FR"/>
        </a:p>
      </dgm:t>
    </dgm:pt>
    <dgm:pt modelId="{51F67449-2DC2-4F83-8369-18B89C163922}" type="sibTrans" cxnId="{ED69849D-F0AB-4F80-820F-7A6C5272EE8A}">
      <dgm:prSet/>
      <dgm:spPr/>
      <dgm:t>
        <a:bodyPr/>
        <a:lstStyle/>
        <a:p>
          <a:endParaRPr lang="fr-FR"/>
        </a:p>
      </dgm:t>
    </dgm:pt>
    <dgm:pt modelId="{909BE71B-20AE-4CEB-8502-D150A710956C}" type="pres">
      <dgm:prSet presAssocID="{30E44100-7035-4FB6-B739-F1BED783E533}" presName="linearFlow" presStyleCnt="0">
        <dgm:presLayoutVars>
          <dgm:dir/>
          <dgm:resizeHandles val="exact"/>
        </dgm:presLayoutVars>
      </dgm:prSet>
      <dgm:spPr/>
    </dgm:pt>
    <dgm:pt modelId="{83BA1312-15BA-4EC7-AF1E-5C6F9C9DEA11}" type="pres">
      <dgm:prSet presAssocID="{300C7567-D98D-40D0-996C-6CB181B1EDA8}" presName="composite" presStyleCnt="0"/>
      <dgm:spPr/>
    </dgm:pt>
    <dgm:pt modelId="{F09C3D31-BDD1-4788-A68D-9246A0C4F683}" type="pres">
      <dgm:prSet presAssocID="{300C7567-D98D-40D0-996C-6CB181B1EDA8}" presName="imgShp" presStyleLbl="fgImgPlace1" presStyleIdx="0" presStyleCnt="5"/>
      <dgm:spPr>
        <a:xfrm>
          <a:off x="547481" y="1065"/>
          <a:ext cx="413829" cy="413829"/>
        </a:xfrm>
        <a:prstGeom prst="ellipse">
          <a:avLst/>
        </a:prstGeom>
        <a:blipFill>
          <a:blip xmlns:r="http://schemas.openxmlformats.org/officeDocument/2006/relationships" r:embed="rId1"/>
          <a:srcRect/>
          <a:stretch>
            <a:fillRect l="-7000" r="-7000"/>
          </a:stretch>
        </a:blipFill>
        <a:ln w="25400" cap="flat" cmpd="sng" algn="ctr">
          <a:solidFill>
            <a:srgbClr val="FFFF99">
              <a:hueOff val="0"/>
              <a:satOff val="0"/>
              <a:lumOff val="0"/>
              <a:alphaOff val="0"/>
            </a:srgbClr>
          </a:solidFill>
          <a:prstDash val="solid"/>
        </a:ln>
        <a:effectLst/>
      </dgm:spPr>
    </dgm:pt>
    <dgm:pt modelId="{DDBBD9AA-0D1D-4AA3-B3A8-E866B71002B0}" type="pres">
      <dgm:prSet presAssocID="{300C7567-D98D-40D0-996C-6CB181B1EDA8}" presName="txShp" presStyleLbl="node1" presStyleIdx="0" presStyleCnt="5">
        <dgm:presLayoutVars>
          <dgm:bulletEnabled val="1"/>
        </dgm:presLayoutVars>
      </dgm:prSet>
      <dgm:spPr>
        <a:prstGeom prst="homePlate">
          <a:avLst/>
        </a:prstGeom>
      </dgm:spPr>
    </dgm:pt>
    <dgm:pt modelId="{F8733264-E752-4E71-8D1B-C6EB6818531E}" type="pres">
      <dgm:prSet presAssocID="{1F89A53F-1971-4578-9FCC-76F6A3218FAC}" presName="spacing" presStyleCnt="0"/>
      <dgm:spPr/>
    </dgm:pt>
    <dgm:pt modelId="{C8DCFE9E-6AD2-47ED-90DC-2E09D590FB6D}" type="pres">
      <dgm:prSet presAssocID="{33ABAD5E-CEB2-4ECC-BF10-99B5C2682E8C}" presName="composite" presStyleCnt="0"/>
      <dgm:spPr/>
    </dgm:pt>
    <dgm:pt modelId="{319349E6-8555-413D-B0D9-AE5A88FC978B}" type="pres">
      <dgm:prSet presAssocID="{33ABAD5E-CEB2-4ECC-BF10-99B5C2682E8C}" presName="imgShp" presStyleLbl="fgImgPlace1" presStyleIdx="1" presStyleCnt="5"/>
      <dgm:spPr>
        <a:xfrm>
          <a:off x="547481" y="538425"/>
          <a:ext cx="413829" cy="413829"/>
        </a:xfrm>
        <a:prstGeom prst="ellipse">
          <a:avLst/>
        </a:prstGeom>
        <a:blipFill>
          <a:blip xmlns:r="http://schemas.openxmlformats.org/officeDocument/2006/relationships" r:embed="rId1"/>
          <a:srcRect/>
          <a:stretch>
            <a:fillRect l="-7000" r="-7000"/>
          </a:stretch>
        </a:blipFill>
        <a:ln w="25400" cap="flat" cmpd="sng" algn="ctr">
          <a:solidFill>
            <a:srgbClr val="FFFF99">
              <a:hueOff val="0"/>
              <a:satOff val="0"/>
              <a:lumOff val="0"/>
              <a:alphaOff val="0"/>
            </a:srgbClr>
          </a:solidFill>
          <a:prstDash val="solid"/>
        </a:ln>
        <a:effectLst/>
      </dgm:spPr>
    </dgm:pt>
    <dgm:pt modelId="{021344E7-E9A3-4117-935C-11F03981D8C7}" type="pres">
      <dgm:prSet presAssocID="{33ABAD5E-CEB2-4ECC-BF10-99B5C2682E8C}" presName="txShp" presStyleLbl="node1" presStyleIdx="1" presStyleCnt="5">
        <dgm:presLayoutVars>
          <dgm:bulletEnabled val="1"/>
        </dgm:presLayoutVars>
      </dgm:prSet>
      <dgm:spPr>
        <a:prstGeom prst="homePlate">
          <a:avLst/>
        </a:prstGeom>
      </dgm:spPr>
    </dgm:pt>
    <dgm:pt modelId="{B011E267-936C-4C9C-8378-2DC6742DFDB9}" type="pres">
      <dgm:prSet presAssocID="{15A56F9B-0520-48E8-9F4F-DFCE574AFB61}" presName="spacing" presStyleCnt="0"/>
      <dgm:spPr/>
    </dgm:pt>
    <dgm:pt modelId="{776CEA8D-4553-43D2-9B9E-45178FC70E4F}" type="pres">
      <dgm:prSet presAssocID="{B66100F6-E042-4674-81F2-0437FD718CD7}" presName="composite" presStyleCnt="0"/>
      <dgm:spPr/>
    </dgm:pt>
    <dgm:pt modelId="{C50ED4C9-D058-4387-B76C-D6A5620787D8}" type="pres">
      <dgm:prSet presAssocID="{B66100F6-E042-4674-81F2-0437FD718CD7}" presName="imgShp" presStyleLbl="fgImgPlace1" presStyleIdx="2" presStyleCnt="5"/>
      <dgm:spPr>
        <a:xfrm>
          <a:off x="547481" y="1075785"/>
          <a:ext cx="413829" cy="413829"/>
        </a:xfrm>
        <a:prstGeom prst="ellipse">
          <a:avLst/>
        </a:prstGeom>
        <a:blipFill>
          <a:blip xmlns:r="http://schemas.openxmlformats.org/officeDocument/2006/relationships" r:embed="rId1"/>
          <a:srcRect/>
          <a:stretch>
            <a:fillRect l="-7000" r="-7000"/>
          </a:stretch>
        </a:blipFill>
        <a:ln w="25400" cap="flat" cmpd="sng" algn="ctr">
          <a:solidFill>
            <a:srgbClr val="FFFF99">
              <a:hueOff val="0"/>
              <a:satOff val="0"/>
              <a:lumOff val="0"/>
              <a:alphaOff val="0"/>
            </a:srgbClr>
          </a:solidFill>
          <a:prstDash val="solid"/>
        </a:ln>
        <a:effectLst/>
      </dgm:spPr>
    </dgm:pt>
    <dgm:pt modelId="{5A226664-0453-4F86-95A2-BF98A22AE92C}" type="pres">
      <dgm:prSet presAssocID="{B66100F6-E042-4674-81F2-0437FD718CD7}" presName="txShp" presStyleLbl="node1" presStyleIdx="2" presStyleCnt="5">
        <dgm:presLayoutVars>
          <dgm:bulletEnabled val="1"/>
        </dgm:presLayoutVars>
      </dgm:prSet>
      <dgm:spPr>
        <a:prstGeom prst="homePlate">
          <a:avLst/>
        </a:prstGeom>
      </dgm:spPr>
    </dgm:pt>
    <dgm:pt modelId="{878023A9-E3F2-4773-9A2D-CF71FA12B314}" type="pres">
      <dgm:prSet presAssocID="{49627BFC-F6B6-4E34-9BA2-758A32068511}" presName="spacing" presStyleCnt="0"/>
      <dgm:spPr/>
    </dgm:pt>
    <dgm:pt modelId="{BB205961-D2BE-4E82-8A1F-02BFB6201D44}" type="pres">
      <dgm:prSet presAssocID="{F846F5D0-31B8-4B7D-82B3-760B49A549D5}" presName="composite" presStyleCnt="0"/>
      <dgm:spPr/>
    </dgm:pt>
    <dgm:pt modelId="{EDFA5026-35C0-4005-8CF8-8F05D1F6D880}" type="pres">
      <dgm:prSet presAssocID="{F846F5D0-31B8-4B7D-82B3-760B49A549D5}" presName="imgShp" presStyleLbl="fgImgPlace1" presStyleIdx="3" presStyleCnt="5"/>
      <dgm:spPr>
        <a:xfrm>
          <a:off x="547481" y="1613145"/>
          <a:ext cx="413829" cy="413829"/>
        </a:xfrm>
        <a:prstGeom prst="ellipse">
          <a:avLst/>
        </a:prstGeom>
        <a:blipFill>
          <a:blip xmlns:r="http://schemas.openxmlformats.org/officeDocument/2006/relationships" r:embed="rId1"/>
          <a:srcRect/>
          <a:stretch>
            <a:fillRect l="-7000" r="-7000"/>
          </a:stretch>
        </a:blipFill>
        <a:ln w="25400" cap="flat" cmpd="sng" algn="ctr">
          <a:solidFill>
            <a:srgbClr val="FFFF99">
              <a:hueOff val="0"/>
              <a:satOff val="0"/>
              <a:lumOff val="0"/>
              <a:alphaOff val="0"/>
            </a:srgbClr>
          </a:solidFill>
          <a:prstDash val="solid"/>
        </a:ln>
        <a:effectLst/>
      </dgm:spPr>
    </dgm:pt>
    <dgm:pt modelId="{886F3CEB-18D9-4850-90BE-4DBF5FDF03BC}" type="pres">
      <dgm:prSet presAssocID="{F846F5D0-31B8-4B7D-82B3-760B49A549D5}" presName="txShp" presStyleLbl="node1" presStyleIdx="3" presStyleCnt="5">
        <dgm:presLayoutVars>
          <dgm:bulletEnabled val="1"/>
        </dgm:presLayoutVars>
      </dgm:prSet>
      <dgm:spPr>
        <a:prstGeom prst="homePlate">
          <a:avLst/>
        </a:prstGeom>
      </dgm:spPr>
    </dgm:pt>
    <dgm:pt modelId="{D4F3865E-8BB3-46F0-AA18-99A2167D8CDD}" type="pres">
      <dgm:prSet presAssocID="{51F67449-2DC2-4F83-8369-18B89C163922}" presName="spacing" presStyleCnt="0"/>
      <dgm:spPr/>
    </dgm:pt>
    <dgm:pt modelId="{174DABD4-AAD3-40C7-B469-EEE9049121ED}" type="pres">
      <dgm:prSet presAssocID="{F59C124F-D6D2-4210-A9C8-34D37CA5E40A}" presName="composite" presStyleCnt="0"/>
      <dgm:spPr/>
    </dgm:pt>
    <dgm:pt modelId="{E364F756-07DF-4E36-B62B-E3C4C9688EA6}" type="pres">
      <dgm:prSet presAssocID="{F59C124F-D6D2-4210-A9C8-34D37CA5E40A}" presName="imgShp" presStyleLbl="fgImgPlace1" presStyleIdx="4" presStyleCnt="5"/>
      <dgm:spPr>
        <a:xfrm>
          <a:off x="547481" y="2150505"/>
          <a:ext cx="413829" cy="413829"/>
        </a:xfrm>
        <a:prstGeom prst="ellipse">
          <a:avLst/>
        </a:prstGeom>
        <a:blipFill>
          <a:blip xmlns:r="http://schemas.openxmlformats.org/officeDocument/2006/relationships" r:embed="rId2"/>
          <a:srcRect/>
          <a:stretch>
            <a:fillRect t="-5000" b="-5000"/>
          </a:stretch>
        </a:blipFill>
        <a:ln w="25400" cap="flat" cmpd="sng" algn="ctr">
          <a:solidFill>
            <a:srgbClr val="FFFF99">
              <a:hueOff val="0"/>
              <a:satOff val="0"/>
              <a:lumOff val="0"/>
              <a:alphaOff val="0"/>
            </a:srgbClr>
          </a:solidFill>
          <a:prstDash val="solid"/>
        </a:ln>
        <a:effectLst/>
      </dgm:spPr>
    </dgm:pt>
    <dgm:pt modelId="{8CA8CBC3-A4FA-45C0-A0B2-4139D71CC0FE}" type="pres">
      <dgm:prSet presAssocID="{F59C124F-D6D2-4210-A9C8-34D37CA5E40A}" presName="txShp" presStyleLbl="node1" presStyleIdx="4" presStyleCnt="5">
        <dgm:presLayoutVars>
          <dgm:bulletEnabled val="1"/>
        </dgm:presLayoutVars>
      </dgm:prSet>
      <dgm:spPr>
        <a:prstGeom prst="homePlate">
          <a:avLst/>
        </a:prstGeom>
      </dgm:spPr>
    </dgm:pt>
  </dgm:ptLst>
  <dgm:cxnLst>
    <dgm:cxn modelId="{73AFB003-5319-41CB-AEBB-C4B5F07D20F7}" srcId="{30E44100-7035-4FB6-B739-F1BED783E533}" destId="{F59C124F-D6D2-4210-A9C8-34D37CA5E40A}" srcOrd="4" destOrd="0" parTransId="{C54BD504-805A-4F65-AA6A-8757141131B8}" sibTransId="{34D4298A-A7CD-49B8-8BF1-7830E9B61B90}"/>
    <dgm:cxn modelId="{CFE5CC0A-5C04-4628-917E-111D9E751E87}" srcId="{30E44100-7035-4FB6-B739-F1BED783E533}" destId="{B66100F6-E042-4674-81F2-0437FD718CD7}" srcOrd="2" destOrd="0" parTransId="{D0F115C3-1702-4C04-AFA9-6F6021E3241A}" sibTransId="{49627BFC-F6B6-4E34-9BA2-758A32068511}"/>
    <dgm:cxn modelId="{5F345D14-73C0-45EF-9BC1-ED528CDCD714}" type="presOf" srcId="{B66100F6-E042-4674-81F2-0437FD718CD7}" destId="{5A226664-0453-4F86-95A2-BF98A22AE92C}" srcOrd="0" destOrd="0" presId="urn:microsoft.com/office/officeart/2005/8/layout/vList3"/>
    <dgm:cxn modelId="{15F3C646-D464-4E52-96E7-2062BC499B68}" type="presOf" srcId="{F59C124F-D6D2-4210-A9C8-34D37CA5E40A}" destId="{8CA8CBC3-A4FA-45C0-A0B2-4139D71CC0FE}" srcOrd="0" destOrd="0" presId="urn:microsoft.com/office/officeart/2005/8/layout/vList3"/>
    <dgm:cxn modelId="{A44EE575-6B84-439F-BD50-744F5E3225D1}" srcId="{30E44100-7035-4FB6-B739-F1BED783E533}" destId="{300C7567-D98D-40D0-996C-6CB181B1EDA8}" srcOrd="0" destOrd="0" parTransId="{C5DB9BE9-07CA-45CF-BB4C-1EFEB3D14D16}" sibTransId="{1F89A53F-1971-4578-9FCC-76F6A3218FAC}"/>
    <dgm:cxn modelId="{9A067B59-CEE9-487B-87A1-D3C3D2EE200A}" type="presOf" srcId="{33ABAD5E-CEB2-4ECC-BF10-99B5C2682E8C}" destId="{021344E7-E9A3-4117-935C-11F03981D8C7}" srcOrd="0" destOrd="0" presId="urn:microsoft.com/office/officeart/2005/8/layout/vList3"/>
    <dgm:cxn modelId="{86029798-A5B2-48A0-9DB7-1EB1FCFF0543}" type="presOf" srcId="{F846F5D0-31B8-4B7D-82B3-760B49A549D5}" destId="{886F3CEB-18D9-4850-90BE-4DBF5FDF03BC}" srcOrd="0" destOrd="0" presId="urn:microsoft.com/office/officeart/2005/8/layout/vList3"/>
    <dgm:cxn modelId="{87102E9B-3F20-411C-802D-C296446BABD6}" type="presOf" srcId="{300C7567-D98D-40D0-996C-6CB181B1EDA8}" destId="{DDBBD9AA-0D1D-4AA3-B3A8-E866B71002B0}" srcOrd="0" destOrd="0" presId="urn:microsoft.com/office/officeart/2005/8/layout/vList3"/>
    <dgm:cxn modelId="{ED69849D-F0AB-4F80-820F-7A6C5272EE8A}" srcId="{30E44100-7035-4FB6-B739-F1BED783E533}" destId="{F846F5D0-31B8-4B7D-82B3-760B49A549D5}" srcOrd="3" destOrd="0" parTransId="{C44F71C1-01B8-466C-AF73-54DF2CD3BC9C}" sibTransId="{51F67449-2DC2-4F83-8369-18B89C163922}"/>
    <dgm:cxn modelId="{F8FCC09F-B363-4975-9622-77F525E23618}" srcId="{30E44100-7035-4FB6-B739-F1BED783E533}" destId="{33ABAD5E-CEB2-4ECC-BF10-99B5C2682E8C}" srcOrd="1" destOrd="0" parTransId="{83331FCE-6995-4ACE-A139-EB828C80B029}" sibTransId="{15A56F9B-0520-48E8-9F4F-DFCE574AFB61}"/>
    <dgm:cxn modelId="{0145DAA5-B841-41BA-833D-B739F8269413}" type="presOf" srcId="{30E44100-7035-4FB6-B739-F1BED783E533}" destId="{909BE71B-20AE-4CEB-8502-D150A710956C}" srcOrd="0" destOrd="0" presId="urn:microsoft.com/office/officeart/2005/8/layout/vList3"/>
    <dgm:cxn modelId="{517D538A-F543-4AF1-A58E-2585A19801AB}" type="presParOf" srcId="{909BE71B-20AE-4CEB-8502-D150A710956C}" destId="{83BA1312-15BA-4EC7-AF1E-5C6F9C9DEA11}" srcOrd="0" destOrd="0" presId="urn:microsoft.com/office/officeart/2005/8/layout/vList3"/>
    <dgm:cxn modelId="{592BA13E-6F44-485A-8C6A-AA5704BF899A}" type="presParOf" srcId="{83BA1312-15BA-4EC7-AF1E-5C6F9C9DEA11}" destId="{F09C3D31-BDD1-4788-A68D-9246A0C4F683}" srcOrd="0" destOrd="0" presId="urn:microsoft.com/office/officeart/2005/8/layout/vList3"/>
    <dgm:cxn modelId="{45666373-E1BF-4F49-9D72-3E530DF084E0}" type="presParOf" srcId="{83BA1312-15BA-4EC7-AF1E-5C6F9C9DEA11}" destId="{DDBBD9AA-0D1D-4AA3-B3A8-E866B71002B0}" srcOrd="1" destOrd="0" presId="urn:microsoft.com/office/officeart/2005/8/layout/vList3"/>
    <dgm:cxn modelId="{882ED745-2BE6-408D-BE97-2123328460B8}" type="presParOf" srcId="{909BE71B-20AE-4CEB-8502-D150A710956C}" destId="{F8733264-E752-4E71-8D1B-C6EB6818531E}" srcOrd="1" destOrd="0" presId="urn:microsoft.com/office/officeart/2005/8/layout/vList3"/>
    <dgm:cxn modelId="{BB2156EA-521E-4C63-86F3-8F014166AA19}" type="presParOf" srcId="{909BE71B-20AE-4CEB-8502-D150A710956C}" destId="{C8DCFE9E-6AD2-47ED-90DC-2E09D590FB6D}" srcOrd="2" destOrd="0" presId="urn:microsoft.com/office/officeart/2005/8/layout/vList3"/>
    <dgm:cxn modelId="{E63189B4-5A2A-412A-B455-24C3975564BB}" type="presParOf" srcId="{C8DCFE9E-6AD2-47ED-90DC-2E09D590FB6D}" destId="{319349E6-8555-413D-B0D9-AE5A88FC978B}" srcOrd="0" destOrd="0" presId="urn:microsoft.com/office/officeart/2005/8/layout/vList3"/>
    <dgm:cxn modelId="{5CDD58DA-7563-44EA-8930-E37550A8269F}" type="presParOf" srcId="{C8DCFE9E-6AD2-47ED-90DC-2E09D590FB6D}" destId="{021344E7-E9A3-4117-935C-11F03981D8C7}" srcOrd="1" destOrd="0" presId="urn:microsoft.com/office/officeart/2005/8/layout/vList3"/>
    <dgm:cxn modelId="{12D2A733-6792-4C8E-96EB-5F9246A9CB01}" type="presParOf" srcId="{909BE71B-20AE-4CEB-8502-D150A710956C}" destId="{B011E267-936C-4C9C-8378-2DC6742DFDB9}" srcOrd="3" destOrd="0" presId="urn:microsoft.com/office/officeart/2005/8/layout/vList3"/>
    <dgm:cxn modelId="{82D431CC-420C-4ACF-A9D1-D119CB19F550}" type="presParOf" srcId="{909BE71B-20AE-4CEB-8502-D150A710956C}" destId="{776CEA8D-4553-43D2-9B9E-45178FC70E4F}" srcOrd="4" destOrd="0" presId="urn:microsoft.com/office/officeart/2005/8/layout/vList3"/>
    <dgm:cxn modelId="{54F5E21D-F2CC-40CE-8170-993C0A83F1B3}" type="presParOf" srcId="{776CEA8D-4553-43D2-9B9E-45178FC70E4F}" destId="{C50ED4C9-D058-4387-B76C-D6A5620787D8}" srcOrd="0" destOrd="0" presId="urn:microsoft.com/office/officeart/2005/8/layout/vList3"/>
    <dgm:cxn modelId="{4192A564-7E7F-4E03-BB90-7E3DA40511D6}" type="presParOf" srcId="{776CEA8D-4553-43D2-9B9E-45178FC70E4F}" destId="{5A226664-0453-4F86-95A2-BF98A22AE92C}" srcOrd="1" destOrd="0" presId="urn:microsoft.com/office/officeart/2005/8/layout/vList3"/>
    <dgm:cxn modelId="{A4F7DA76-CCBC-4F1D-B299-882A0E5617D5}" type="presParOf" srcId="{909BE71B-20AE-4CEB-8502-D150A710956C}" destId="{878023A9-E3F2-4773-9A2D-CF71FA12B314}" srcOrd="5" destOrd="0" presId="urn:microsoft.com/office/officeart/2005/8/layout/vList3"/>
    <dgm:cxn modelId="{C618F09D-29AA-4497-BC39-61995345E3B6}" type="presParOf" srcId="{909BE71B-20AE-4CEB-8502-D150A710956C}" destId="{BB205961-D2BE-4E82-8A1F-02BFB6201D44}" srcOrd="6" destOrd="0" presId="urn:microsoft.com/office/officeart/2005/8/layout/vList3"/>
    <dgm:cxn modelId="{A850D4A2-4C5F-4760-A991-F811D2AF025D}" type="presParOf" srcId="{BB205961-D2BE-4E82-8A1F-02BFB6201D44}" destId="{EDFA5026-35C0-4005-8CF8-8F05D1F6D880}" srcOrd="0" destOrd="0" presId="urn:microsoft.com/office/officeart/2005/8/layout/vList3"/>
    <dgm:cxn modelId="{FE30B20E-E0E7-4D49-8536-A4BE61FA9C6F}" type="presParOf" srcId="{BB205961-D2BE-4E82-8A1F-02BFB6201D44}" destId="{886F3CEB-18D9-4850-90BE-4DBF5FDF03BC}" srcOrd="1" destOrd="0" presId="urn:microsoft.com/office/officeart/2005/8/layout/vList3"/>
    <dgm:cxn modelId="{F43BE1C8-3019-4170-8B2D-99BE3DE1DFA8}" type="presParOf" srcId="{909BE71B-20AE-4CEB-8502-D150A710956C}" destId="{D4F3865E-8BB3-46F0-AA18-99A2167D8CDD}" srcOrd="7" destOrd="0" presId="urn:microsoft.com/office/officeart/2005/8/layout/vList3"/>
    <dgm:cxn modelId="{EF5A17AD-2361-4D79-A53B-9D46FD5353B1}" type="presParOf" srcId="{909BE71B-20AE-4CEB-8502-D150A710956C}" destId="{174DABD4-AAD3-40C7-B469-EEE9049121ED}" srcOrd="8" destOrd="0" presId="urn:microsoft.com/office/officeart/2005/8/layout/vList3"/>
    <dgm:cxn modelId="{510DE45E-B91E-42E8-AACE-76F8D32FCBED}" type="presParOf" srcId="{174DABD4-AAD3-40C7-B469-EEE9049121ED}" destId="{E364F756-07DF-4E36-B62B-E3C4C9688EA6}" srcOrd="0" destOrd="0" presId="urn:microsoft.com/office/officeart/2005/8/layout/vList3"/>
    <dgm:cxn modelId="{A319DF90-5EAC-4F17-8918-C9369F2D00D8}" type="presParOf" srcId="{174DABD4-AAD3-40C7-B469-EEE9049121ED}" destId="{8CA8CBC3-A4FA-45C0-A0B2-4139D71CC0F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764D3B-DC84-43EC-A3E1-E7A51E775C8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53B7E96-1C96-4D3F-9C36-8C6647C930A0}">
      <dgm:prSet phldrT="[Text]" custT="1"/>
      <dgm:spPr/>
      <dgm:t>
        <a:bodyPr/>
        <a:lstStyle/>
        <a:p>
          <a:r>
            <a:rPr lang="en-US" sz="1400" dirty="0"/>
            <a:t>Scoping the problem</a:t>
          </a:r>
        </a:p>
      </dgm:t>
    </dgm:pt>
    <dgm:pt modelId="{00B5B0A3-58F1-448A-AA5D-EC106EBA526D}" type="parTrans" cxnId="{D1A0D8CB-CBE3-4DD2-908B-0B356B92F6A6}">
      <dgm:prSet/>
      <dgm:spPr/>
      <dgm:t>
        <a:bodyPr/>
        <a:lstStyle/>
        <a:p>
          <a:endParaRPr lang="en-US" sz="1100"/>
        </a:p>
      </dgm:t>
    </dgm:pt>
    <dgm:pt modelId="{79B16C55-2EEC-499E-9BEB-73B1F7F2E1CC}" type="sibTrans" cxnId="{D1A0D8CB-CBE3-4DD2-908B-0B356B92F6A6}">
      <dgm:prSet/>
      <dgm:spPr/>
      <dgm:t>
        <a:bodyPr/>
        <a:lstStyle/>
        <a:p>
          <a:endParaRPr lang="en-US" sz="1100"/>
        </a:p>
      </dgm:t>
    </dgm:pt>
    <dgm:pt modelId="{5ABC1AC6-F2D1-4919-BBD3-158A2187BCA4}">
      <dgm:prSet phldrT="[Text]" custT="1"/>
      <dgm:spPr/>
      <dgm:t>
        <a:bodyPr/>
        <a:lstStyle/>
        <a:p>
          <a:r>
            <a:rPr lang="en-US" sz="1400" dirty="0"/>
            <a:t>Remediate</a:t>
          </a:r>
          <a:br>
            <a:rPr lang="en-US" sz="1400" dirty="0"/>
          </a:br>
          <a:r>
            <a:rPr lang="en-US" sz="1400" dirty="0"/>
            <a:t>&amp;</a:t>
          </a:r>
          <a:br>
            <a:rPr lang="en-US" sz="1400" dirty="0"/>
          </a:br>
          <a:r>
            <a:rPr lang="en-US" sz="1400" dirty="0"/>
            <a:t>Protect</a:t>
          </a:r>
          <a:r>
            <a:rPr lang="en-US" sz="1200" dirty="0"/>
            <a:t> </a:t>
          </a:r>
        </a:p>
      </dgm:t>
    </dgm:pt>
    <dgm:pt modelId="{5BB90A34-26A7-42E2-A95F-B33663F0B0FE}" type="parTrans" cxnId="{FF99A8F8-5087-40E7-A4D9-451286CF2F57}">
      <dgm:prSet/>
      <dgm:spPr/>
      <dgm:t>
        <a:bodyPr/>
        <a:lstStyle/>
        <a:p>
          <a:endParaRPr lang="en-US" sz="1100"/>
        </a:p>
      </dgm:t>
    </dgm:pt>
    <dgm:pt modelId="{5CFD9AC6-1439-4788-8280-296774BBD551}" type="sibTrans" cxnId="{FF99A8F8-5087-40E7-A4D9-451286CF2F57}">
      <dgm:prSet/>
      <dgm:spPr/>
      <dgm:t>
        <a:bodyPr/>
        <a:lstStyle/>
        <a:p>
          <a:endParaRPr lang="en-US" sz="1100"/>
        </a:p>
      </dgm:t>
    </dgm:pt>
    <dgm:pt modelId="{335A8DA1-A0EB-46EC-B749-9A51D217673F}">
      <dgm:prSet phldrT="[Text]" custT="1"/>
      <dgm:spPr>
        <a:solidFill>
          <a:schemeClr val="tx2">
            <a:lumMod val="10000"/>
            <a:lumOff val="90000"/>
            <a:alpha val="90000"/>
          </a:schemeClr>
        </a:solidFill>
        <a:ln>
          <a:solidFill>
            <a:schemeClr val="tx2">
              <a:lumMod val="25000"/>
              <a:lumOff val="75000"/>
            </a:schemeClr>
          </a:solidFill>
        </a:ln>
      </dgm:spPr>
      <dgm:t>
        <a:bodyPr/>
        <a:lstStyle/>
        <a:p>
          <a:r>
            <a:rPr lang="en-US" sz="1200" dirty="0"/>
            <a:t>Move from legacy auth to modern auth : </a:t>
          </a:r>
          <a:r>
            <a:rPr lang="fr-FR" sz="1200" dirty="0" err="1"/>
            <a:t>Disable</a:t>
          </a:r>
          <a:r>
            <a:rPr lang="fr-FR" sz="1200" dirty="0"/>
            <a:t> </a:t>
          </a:r>
          <a:r>
            <a:rPr lang="fr-FR" sz="1200" dirty="0" err="1"/>
            <a:t>legacy</a:t>
          </a:r>
          <a:r>
            <a:rPr lang="fr-FR" sz="1200" dirty="0"/>
            <a:t> </a:t>
          </a:r>
          <a:r>
            <a:rPr lang="fr-FR" sz="1200" dirty="0" err="1"/>
            <a:t>authentication</a:t>
          </a:r>
          <a:r>
            <a:rPr lang="fr-FR" sz="1200" dirty="0"/>
            <a:t> </a:t>
          </a:r>
          <a:endParaRPr lang="en-US" sz="1200" dirty="0"/>
        </a:p>
      </dgm:t>
    </dgm:pt>
    <dgm:pt modelId="{A5B7CB93-ABD7-4228-ADFE-A913E846BE5B}" type="parTrans" cxnId="{BDB5912A-CF62-4096-98EB-AC06ED311EF8}">
      <dgm:prSet/>
      <dgm:spPr/>
      <dgm:t>
        <a:bodyPr/>
        <a:lstStyle/>
        <a:p>
          <a:endParaRPr lang="en-US" sz="1100"/>
        </a:p>
      </dgm:t>
    </dgm:pt>
    <dgm:pt modelId="{FE0D9AFC-E68B-4976-964E-2BE5B8E5BDBF}" type="sibTrans" cxnId="{BDB5912A-CF62-4096-98EB-AC06ED311EF8}">
      <dgm:prSet/>
      <dgm:spPr/>
      <dgm:t>
        <a:bodyPr/>
        <a:lstStyle/>
        <a:p>
          <a:endParaRPr lang="en-US" sz="1100"/>
        </a:p>
      </dgm:t>
    </dgm:pt>
    <dgm:pt modelId="{B1AE2B06-4669-4F7C-A056-44AA1177E218}">
      <dgm:prSet phldrT="[Text]" custT="1"/>
      <dgm:spPr>
        <a:solidFill>
          <a:schemeClr val="tx2">
            <a:lumMod val="10000"/>
            <a:lumOff val="90000"/>
            <a:alpha val="90000"/>
          </a:schemeClr>
        </a:solidFill>
        <a:ln>
          <a:solidFill>
            <a:schemeClr val="tx2">
              <a:lumMod val="10000"/>
              <a:lumOff val="90000"/>
            </a:schemeClr>
          </a:solidFill>
        </a:ln>
      </dgm:spPr>
      <dgm:t>
        <a:bodyPr/>
        <a:lstStyle/>
        <a:p>
          <a:r>
            <a:rPr lang="en-US" sz="1200" dirty="0"/>
            <a:t>Identify the IP pattern of the attacker</a:t>
          </a:r>
        </a:p>
      </dgm:t>
    </dgm:pt>
    <dgm:pt modelId="{D560191D-3465-4C07-B783-C06B13C1CD56}" type="parTrans" cxnId="{9A626732-FE95-41C8-ACF7-8A5E27034AF2}">
      <dgm:prSet/>
      <dgm:spPr/>
      <dgm:t>
        <a:bodyPr/>
        <a:lstStyle/>
        <a:p>
          <a:endParaRPr lang="fr-FR"/>
        </a:p>
      </dgm:t>
    </dgm:pt>
    <dgm:pt modelId="{10A3C0B3-0743-4DED-B4CB-4B3E21343923}" type="sibTrans" cxnId="{9A626732-FE95-41C8-ACF7-8A5E27034AF2}">
      <dgm:prSet/>
      <dgm:spPr/>
      <dgm:t>
        <a:bodyPr/>
        <a:lstStyle/>
        <a:p>
          <a:endParaRPr lang="fr-FR"/>
        </a:p>
      </dgm:t>
    </dgm:pt>
    <dgm:pt modelId="{667BB157-BF66-4286-81C5-422ECD82A60C}">
      <dgm:prSet custT="1"/>
      <dgm:spPr/>
      <dgm:t>
        <a:bodyPr/>
        <a:lstStyle/>
        <a:p>
          <a:r>
            <a:rPr lang="en-US" sz="1200" dirty="0"/>
            <a:t>Block the traffic at Exchange Online</a:t>
          </a:r>
          <a:endParaRPr lang="fr-FR" sz="1200" dirty="0"/>
        </a:p>
      </dgm:t>
    </dgm:pt>
    <dgm:pt modelId="{24240B99-8758-4743-BDE2-DBD50E01583E}" type="parTrans" cxnId="{9A9D9245-48D7-4BBC-85EB-10084B3B1FFC}">
      <dgm:prSet/>
      <dgm:spPr/>
      <dgm:t>
        <a:bodyPr/>
        <a:lstStyle/>
        <a:p>
          <a:endParaRPr lang="fr-FR"/>
        </a:p>
      </dgm:t>
    </dgm:pt>
    <dgm:pt modelId="{1FF91C64-528E-4B5C-8825-C24647D1754D}" type="sibTrans" cxnId="{9A9D9245-48D7-4BBC-85EB-10084B3B1FFC}">
      <dgm:prSet/>
      <dgm:spPr/>
      <dgm:t>
        <a:bodyPr/>
        <a:lstStyle/>
        <a:p>
          <a:endParaRPr lang="fr-FR"/>
        </a:p>
      </dgm:t>
    </dgm:pt>
    <dgm:pt modelId="{F94FD213-E6EC-42BA-80CA-C51561E53343}">
      <dgm:prSet custT="1"/>
      <dgm:spPr/>
      <dgm:t>
        <a:bodyPr/>
        <a:lstStyle/>
        <a:p>
          <a:r>
            <a:rPr lang="en-US" sz="1200" dirty="0"/>
            <a:t>Block the traffic at AD FS (2016 or newer)</a:t>
          </a:r>
          <a:endParaRPr lang="fr-FR" sz="1200" dirty="0"/>
        </a:p>
      </dgm:t>
    </dgm:pt>
    <dgm:pt modelId="{5751EEA3-81D5-43C2-ACEE-B3321BB08A8D}" type="parTrans" cxnId="{9D9BC1DC-D2AC-473B-8047-10AB89C14DD1}">
      <dgm:prSet/>
      <dgm:spPr/>
      <dgm:t>
        <a:bodyPr/>
        <a:lstStyle/>
        <a:p>
          <a:endParaRPr lang="fr-FR"/>
        </a:p>
      </dgm:t>
    </dgm:pt>
    <dgm:pt modelId="{CDF04868-2672-4DFB-8CA1-5BF80823125A}" type="sibTrans" cxnId="{9D9BC1DC-D2AC-473B-8047-10AB89C14DD1}">
      <dgm:prSet/>
      <dgm:spPr/>
      <dgm:t>
        <a:bodyPr/>
        <a:lstStyle/>
        <a:p>
          <a:endParaRPr lang="fr-FR"/>
        </a:p>
      </dgm:t>
    </dgm:pt>
    <dgm:pt modelId="{615D9855-F897-4A69-A1A1-1A9617CAE860}">
      <dgm:prSet custT="1"/>
      <dgm:spPr/>
      <dgm:t>
        <a:bodyPr/>
        <a:lstStyle/>
        <a:p>
          <a:r>
            <a:rPr lang="fr-FR" sz="1200" dirty="0"/>
            <a:t>Tools</a:t>
          </a:r>
        </a:p>
      </dgm:t>
    </dgm:pt>
    <dgm:pt modelId="{1B5376DC-D7B0-48D6-AF70-806EAA91AFA4}" type="parTrans" cxnId="{8027ADF7-1848-44AA-A384-6E8ACA191F50}">
      <dgm:prSet/>
      <dgm:spPr/>
      <dgm:t>
        <a:bodyPr/>
        <a:lstStyle/>
        <a:p>
          <a:endParaRPr lang="fr-FR"/>
        </a:p>
      </dgm:t>
    </dgm:pt>
    <dgm:pt modelId="{6F205C8C-80BA-480A-821C-80EBAD4474D9}" type="sibTrans" cxnId="{8027ADF7-1848-44AA-A384-6E8ACA191F50}">
      <dgm:prSet/>
      <dgm:spPr/>
      <dgm:t>
        <a:bodyPr/>
        <a:lstStyle/>
        <a:p>
          <a:endParaRPr lang="fr-FR"/>
        </a:p>
      </dgm:t>
    </dgm:pt>
    <dgm:pt modelId="{EAB81063-31B7-4101-8831-ADA1C0E162C2}">
      <dgm:prSet custT="1"/>
      <dgm:spPr/>
      <dgm:t>
        <a:bodyPr/>
        <a:lstStyle/>
        <a:p>
          <a:r>
            <a:rPr lang="en-US" sz="1200" dirty="0"/>
            <a:t>Azure AD Connect Health AD FS Bad IP Reporting</a:t>
          </a:r>
          <a:endParaRPr lang="fr-FR" sz="1200" dirty="0"/>
        </a:p>
      </dgm:t>
    </dgm:pt>
    <dgm:pt modelId="{A1ECDD56-5BBE-4677-B085-EEDEC178553C}" type="parTrans" cxnId="{0A4B9987-65B8-44B4-BCFD-D7AB24FDB823}">
      <dgm:prSet/>
      <dgm:spPr/>
      <dgm:t>
        <a:bodyPr/>
        <a:lstStyle/>
        <a:p>
          <a:endParaRPr lang="fr-FR"/>
        </a:p>
      </dgm:t>
    </dgm:pt>
    <dgm:pt modelId="{78DD736B-DD06-4F08-AEFE-F72B01B78290}" type="sibTrans" cxnId="{0A4B9987-65B8-44B4-BCFD-D7AB24FDB823}">
      <dgm:prSet/>
      <dgm:spPr/>
      <dgm:t>
        <a:bodyPr/>
        <a:lstStyle/>
        <a:p>
          <a:endParaRPr lang="fr-FR"/>
        </a:p>
      </dgm:t>
    </dgm:pt>
    <dgm:pt modelId="{1F59D690-1F1D-4771-9A99-B6FF9E17AE6D}">
      <dgm:prSet custT="1"/>
      <dgm:spPr/>
      <dgm:t>
        <a:bodyPr/>
        <a:lstStyle/>
        <a:p>
          <a:r>
            <a:rPr lang="en-US" sz="1200" dirty="0"/>
            <a:t>AD FS Events module @ AD FS Help (https://aka.ms/adfshelp) and parse event 411</a:t>
          </a:r>
          <a:endParaRPr lang="fr-FR" sz="1200" dirty="0"/>
        </a:p>
      </dgm:t>
    </dgm:pt>
    <dgm:pt modelId="{768A76F9-875F-419F-8869-8FE6C45C282D}" type="parTrans" cxnId="{9922F30D-B48B-463E-846E-D8AA35ABC740}">
      <dgm:prSet/>
      <dgm:spPr/>
      <dgm:t>
        <a:bodyPr/>
        <a:lstStyle/>
        <a:p>
          <a:endParaRPr lang="fr-FR"/>
        </a:p>
      </dgm:t>
    </dgm:pt>
    <dgm:pt modelId="{CB6B7FF1-4A25-48F4-BF48-9610CD9958A1}" type="sibTrans" cxnId="{9922F30D-B48B-463E-846E-D8AA35ABC740}">
      <dgm:prSet/>
      <dgm:spPr/>
      <dgm:t>
        <a:bodyPr/>
        <a:lstStyle/>
        <a:p>
          <a:endParaRPr lang="fr-FR"/>
        </a:p>
      </dgm:t>
    </dgm:pt>
    <dgm:pt modelId="{4E8AE0F2-F898-4ED6-9589-C812BFB61828}">
      <dgm:prSet phldrT="[Text]" custT="1"/>
      <dgm:spPr>
        <a:solidFill>
          <a:schemeClr val="tx2">
            <a:lumMod val="10000"/>
            <a:lumOff val="90000"/>
            <a:alpha val="90000"/>
          </a:schemeClr>
        </a:solidFill>
        <a:ln>
          <a:solidFill>
            <a:schemeClr val="tx2">
              <a:lumMod val="25000"/>
              <a:lumOff val="75000"/>
            </a:schemeClr>
          </a:solidFill>
        </a:ln>
      </dgm:spPr>
      <dgm:t>
        <a:bodyPr/>
        <a:lstStyle/>
        <a:p>
          <a:r>
            <a:rPr lang="en-US" sz="1200"/>
            <a:t>Block the malicious IP ranges at ExO service</a:t>
          </a:r>
          <a:endParaRPr lang="fr-FR" sz="1200"/>
        </a:p>
      </dgm:t>
    </dgm:pt>
    <dgm:pt modelId="{CF8B7C98-B63E-4AE4-85BD-BEEF7A299570}" type="parTrans" cxnId="{086BE130-F748-4ACE-BE5C-D585A144ABFB}">
      <dgm:prSet/>
      <dgm:spPr/>
      <dgm:t>
        <a:bodyPr/>
        <a:lstStyle/>
        <a:p>
          <a:endParaRPr lang="fr-FR"/>
        </a:p>
      </dgm:t>
    </dgm:pt>
    <dgm:pt modelId="{FAC89FC7-712A-4C0E-A248-AE5CF9348448}" type="sibTrans" cxnId="{086BE130-F748-4ACE-BE5C-D585A144ABFB}">
      <dgm:prSet/>
      <dgm:spPr/>
      <dgm:t>
        <a:bodyPr/>
        <a:lstStyle/>
        <a:p>
          <a:endParaRPr lang="fr-FR"/>
        </a:p>
      </dgm:t>
    </dgm:pt>
    <dgm:pt modelId="{9C363CD1-03C1-4E0E-99B9-D073E54BE7B3}">
      <dgm:prSet phldrT="[Text]" custT="1"/>
      <dgm:spPr>
        <a:solidFill>
          <a:schemeClr val="tx2">
            <a:lumMod val="10000"/>
            <a:lumOff val="90000"/>
            <a:alpha val="90000"/>
          </a:schemeClr>
        </a:solidFill>
        <a:ln>
          <a:solidFill>
            <a:schemeClr val="tx2">
              <a:lumMod val="25000"/>
              <a:lumOff val="75000"/>
            </a:schemeClr>
          </a:solidFill>
        </a:ln>
      </dgm:spPr>
      <dgm:t>
        <a:bodyPr/>
        <a:lstStyle/>
        <a:p>
          <a:r>
            <a:rPr lang="en-US" sz="1200" dirty="0"/>
            <a:t>Set-</a:t>
          </a:r>
          <a:r>
            <a:rPr lang="en-US" sz="1200" dirty="0" err="1"/>
            <a:t>OrganizationConfig</a:t>
          </a:r>
          <a:r>
            <a:rPr lang="en-US" sz="1200" dirty="0"/>
            <a:t>  -</a:t>
          </a:r>
          <a:r>
            <a:rPr lang="en-US" sz="1200" dirty="0" err="1"/>
            <a:t>IPListBlocked</a:t>
          </a:r>
          <a:r>
            <a:rPr lang="en-US" sz="1200" dirty="0"/>
            <a:t> &lt;subnet or IP&gt; </a:t>
          </a:r>
          <a:endParaRPr lang="fr-FR" sz="1200" dirty="0"/>
        </a:p>
      </dgm:t>
    </dgm:pt>
    <dgm:pt modelId="{0579F5FD-6FFC-4DE3-93BB-F62CA78DD48B}" type="parTrans" cxnId="{1E9900D9-A971-4EC6-8B27-FE54B73F17E3}">
      <dgm:prSet/>
      <dgm:spPr/>
      <dgm:t>
        <a:bodyPr/>
        <a:lstStyle/>
        <a:p>
          <a:endParaRPr lang="fr-FR"/>
        </a:p>
      </dgm:t>
    </dgm:pt>
    <dgm:pt modelId="{3C2972C5-15EE-40D4-B0EE-222E4CE36E39}" type="sibTrans" cxnId="{1E9900D9-A971-4EC6-8B27-FE54B73F17E3}">
      <dgm:prSet/>
      <dgm:spPr/>
      <dgm:t>
        <a:bodyPr/>
        <a:lstStyle/>
        <a:p>
          <a:endParaRPr lang="fr-FR"/>
        </a:p>
      </dgm:t>
    </dgm:pt>
    <dgm:pt modelId="{9EF63847-113A-40A3-ADCE-73D3CFB305AE}">
      <dgm:prSet phldrT="[Text]" custT="1"/>
      <dgm:spPr>
        <a:solidFill>
          <a:schemeClr val="tx2">
            <a:lumMod val="10000"/>
            <a:lumOff val="90000"/>
            <a:alpha val="90000"/>
          </a:schemeClr>
        </a:solidFill>
        <a:ln>
          <a:solidFill>
            <a:schemeClr val="tx2">
              <a:lumMod val="25000"/>
              <a:lumOff val="75000"/>
            </a:schemeClr>
          </a:solidFill>
        </a:ln>
      </dgm:spPr>
      <dgm:t>
        <a:bodyPr/>
        <a:lstStyle/>
        <a:p>
          <a:r>
            <a:rPr lang="fr-FR" sz="1200"/>
            <a:t>Extranet Lockout for AD FS Server 2012 R2</a:t>
          </a:r>
        </a:p>
      </dgm:t>
    </dgm:pt>
    <dgm:pt modelId="{FF4A2F9B-7977-4654-9F4C-16D0F1F7C830}" type="parTrans" cxnId="{9F85DA40-38CE-4939-989C-0E74B6046A6E}">
      <dgm:prSet/>
      <dgm:spPr/>
      <dgm:t>
        <a:bodyPr/>
        <a:lstStyle/>
        <a:p>
          <a:endParaRPr lang="fr-FR"/>
        </a:p>
      </dgm:t>
    </dgm:pt>
    <dgm:pt modelId="{3CBFA0EC-1DF4-4A8F-9699-42CC9ADDBEE4}" type="sibTrans" cxnId="{9F85DA40-38CE-4939-989C-0E74B6046A6E}">
      <dgm:prSet/>
      <dgm:spPr/>
      <dgm:t>
        <a:bodyPr/>
        <a:lstStyle/>
        <a:p>
          <a:endParaRPr lang="fr-FR"/>
        </a:p>
      </dgm:t>
    </dgm:pt>
    <dgm:pt modelId="{ED92B08C-924C-4172-B77D-B69A6A7EBD76}">
      <dgm:prSet phldrT="[Text]" custT="1"/>
      <dgm:spPr>
        <a:solidFill>
          <a:schemeClr val="tx2">
            <a:lumMod val="10000"/>
            <a:lumOff val="90000"/>
            <a:alpha val="90000"/>
          </a:schemeClr>
        </a:solidFill>
        <a:ln>
          <a:solidFill>
            <a:schemeClr val="tx2">
              <a:lumMod val="25000"/>
              <a:lumOff val="75000"/>
            </a:schemeClr>
          </a:solidFill>
        </a:ln>
      </dgm:spPr>
      <dgm:t>
        <a:bodyPr/>
        <a:lstStyle/>
        <a:p>
          <a:r>
            <a:rPr lang="en-US" sz="1200" b="1" dirty="0">
              <a:highlight>
                <a:srgbClr val="FFFF00"/>
              </a:highlight>
            </a:rPr>
            <a:t>Extranet Smart Lockout for (AD FS 2016 and newer)</a:t>
          </a:r>
          <a:endParaRPr lang="fr-FR" sz="1200" b="1" dirty="0">
            <a:highlight>
              <a:srgbClr val="FFFF00"/>
            </a:highlight>
          </a:endParaRPr>
        </a:p>
      </dgm:t>
    </dgm:pt>
    <dgm:pt modelId="{DB775098-FB17-42E8-B3E4-DA5FD0C6EC75}" type="parTrans" cxnId="{513AF187-4814-4A54-AFF4-E88FB3134733}">
      <dgm:prSet/>
      <dgm:spPr/>
      <dgm:t>
        <a:bodyPr/>
        <a:lstStyle/>
        <a:p>
          <a:endParaRPr lang="fr-FR"/>
        </a:p>
      </dgm:t>
    </dgm:pt>
    <dgm:pt modelId="{80104903-35F7-4D50-AC2E-80C93C11E957}" type="sibTrans" cxnId="{513AF187-4814-4A54-AFF4-E88FB3134733}">
      <dgm:prSet/>
      <dgm:spPr/>
      <dgm:t>
        <a:bodyPr/>
        <a:lstStyle/>
        <a:p>
          <a:endParaRPr lang="fr-FR"/>
        </a:p>
      </dgm:t>
    </dgm:pt>
    <dgm:pt modelId="{B520E559-8025-4C31-8305-62CA4CD9946F}">
      <dgm:prSet phldrT="[Text]" custT="1"/>
      <dgm:spPr>
        <a:solidFill>
          <a:schemeClr val="tx2">
            <a:lumMod val="10000"/>
            <a:lumOff val="90000"/>
            <a:alpha val="90000"/>
          </a:schemeClr>
        </a:solidFill>
        <a:ln>
          <a:solidFill>
            <a:schemeClr val="tx2">
              <a:lumMod val="25000"/>
              <a:lumOff val="75000"/>
            </a:schemeClr>
          </a:solidFill>
        </a:ln>
      </dgm:spPr>
      <dgm:t>
        <a:bodyPr/>
        <a:lstStyle/>
        <a:p>
          <a:r>
            <a:rPr lang="en-US" sz="1200" dirty="0"/>
            <a:t>MFA as primary authentication (AD FS 2016 and new)</a:t>
          </a:r>
          <a:endParaRPr lang="fr-FR" sz="1200" dirty="0"/>
        </a:p>
      </dgm:t>
    </dgm:pt>
    <dgm:pt modelId="{6727A179-611F-471C-BF66-F4A9E1314BF0}" type="parTrans" cxnId="{9B18EE87-4133-4505-BEF1-3BB0F7B6BE8A}">
      <dgm:prSet/>
      <dgm:spPr/>
      <dgm:t>
        <a:bodyPr/>
        <a:lstStyle/>
        <a:p>
          <a:endParaRPr lang="fr-FR"/>
        </a:p>
      </dgm:t>
    </dgm:pt>
    <dgm:pt modelId="{2F2A7244-4ECD-4A7A-9ED5-0E33FA66CB3B}" type="sibTrans" cxnId="{9B18EE87-4133-4505-BEF1-3BB0F7B6BE8A}">
      <dgm:prSet/>
      <dgm:spPr/>
      <dgm:t>
        <a:bodyPr/>
        <a:lstStyle/>
        <a:p>
          <a:endParaRPr lang="fr-FR"/>
        </a:p>
      </dgm:t>
    </dgm:pt>
    <dgm:pt modelId="{8BD9EFE5-9716-4753-B838-C43A766F8CF3}" type="pres">
      <dgm:prSet presAssocID="{B0764D3B-DC84-43EC-A3E1-E7A51E775C8D}" presName="linearFlow" presStyleCnt="0">
        <dgm:presLayoutVars>
          <dgm:dir/>
          <dgm:animLvl val="lvl"/>
          <dgm:resizeHandles val="exact"/>
        </dgm:presLayoutVars>
      </dgm:prSet>
      <dgm:spPr/>
    </dgm:pt>
    <dgm:pt modelId="{AE38D3B3-021F-493C-99A5-62A13C62B691}" type="pres">
      <dgm:prSet presAssocID="{153B7E96-1C96-4D3F-9C36-8C6647C930A0}" presName="composite" presStyleCnt="0"/>
      <dgm:spPr/>
    </dgm:pt>
    <dgm:pt modelId="{9E4161B0-536E-4DB1-8600-8E530F61CEF8}" type="pres">
      <dgm:prSet presAssocID="{153B7E96-1C96-4D3F-9C36-8C6647C930A0}" presName="parentText" presStyleLbl="alignNode1" presStyleIdx="0" presStyleCnt="2">
        <dgm:presLayoutVars>
          <dgm:chMax val="1"/>
          <dgm:bulletEnabled val="1"/>
        </dgm:presLayoutVars>
      </dgm:prSet>
      <dgm:spPr/>
    </dgm:pt>
    <dgm:pt modelId="{96F58E92-B2F3-4C22-8B03-BB7A85AE10E5}" type="pres">
      <dgm:prSet presAssocID="{153B7E96-1C96-4D3F-9C36-8C6647C930A0}" presName="descendantText" presStyleLbl="alignAcc1" presStyleIdx="0" presStyleCnt="2" custLinFactNeighborX="7183" custLinFactNeighborY="-40681">
        <dgm:presLayoutVars>
          <dgm:bulletEnabled val="1"/>
        </dgm:presLayoutVars>
      </dgm:prSet>
      <dgm:spPr/>
    </dgm:pt>
    <dgm:pt modelId="{AC25E0E0-23A4-435D-8855-49FE93D0F6C2}" type="pres">
      <dgm:prSet presAssocID="{79B16C55-2EEC-499E-9BEB-73B1F7F2E1CC}" presName="sp" presStyleCnt="0"/>
      <dgm:spPr/>
    </dgm:pt>
    <dgm:pt modelId="{00EB356E-851F-43B5-81E6-E7191A22B817}" type="pres">
      <dgm:prSet presAssocID="{5ABC1AC6-F2D1-4919-BBD3-158A2187BCA4}" presName="composite" presStyleCnt="0"/>
      <dgm:spPr/>
    </dgm:pt>
    <dgm:pt modelId="{DCFCA209-F6F0-4AFA-8BB7-035560E05DF8}" type="pres">
      <dgm:prSet presAssocID="{5ABC1AC6-F2D1-4919-BBD3-158A2187BCA4}" presName="parentText" presStyleLbl="alignNode1" presStyleIdx="1" presStyleCnt="2" custLinFactNeighborX="4006" custLinFactNeighborY="3606">
        <dgm:presLayoutVars>
          <dgm:chMax val="1"/>
          <dgm:bulletEnabled val="1"/>
        </dgm:presLayoutVars>
      </dgm:prSet>
      <dgm:spPr/>
    </dgm:pt>
    <dgm:pt modelId="{401C55AA-F98A-4CC3-88CC-0A85BD234F71}" type="pres">
      <dgm:prSet presAssocID="{5ABC1AC6-F2D1-4919-BBD3-158A2187BCA4}" presName="descendantText" presStyleLbl="alignAcc1" presStyleIdx="1" presStyleCnt="2" custScaleX="96951" custScaleY="145800">
        <dgm:presLayoutVars>
          <dgm:bulletEnabled val="1"/>
        </dgm:presLayoutVars>
      </dgm:prSet>
      <dgm:spPr/>
    </dgm:pt>
  </dgm:ptLst>
  <dgm:cxnLst>
    <dgm:cxn modelId="{9922F30D-B48B-463E-846E-D8AA35ABC740}" srcId="{615D9855-F897-4A69-A1A1-1A9617CAE860}" destId="{1F59D690-1F1D-4771-9A99-B6FF9E17AE6D}" srcOrd="1" destOrd="0" parTransId="{768A76F9-875F-419F-8869-8FE6C45C282D}" sibTransId="{CB6B7FF1-4A25-48F4-BF48-9610CD9958A1}"/>
    <dgm:cxn modelId="{8B65430F-3FAF-4F53-82C5-D6DDADF3FB04}" type="presOf" srcId="{9EF63847-113A-40A3-ADCE-73D3CFB305AE}" destId="{401C55AA-F98A-4CC3-88CC-0A85BD234F71}" srcOrd="0" destOrd="3" presId="urn:microsoft.com/office/officeart/2005/8/layout/chevron2"/>
    <dgm:cxn modelId="{05F6A61F-B69C-4F52-99AA-988062F98108}" type="presOf" srcId="{153B7E96-1C96-4D3F-9C36-8C6647C930A0}" destId="{9E4161B0-536E-4DB1-8600-8E530F61CEF8}" srcOrd="0" destOrd="0" presId="urn:microsoft.com/office/officeart/2005/8/layout/chevron2"/>
    <dgm:cxn modelId="{C19DC820-75EA-4400-A706-D78DDA773B7A}" type="presOf" srcId="{B520E559-8025-4C31-8305-62CA4CD9946F}" destId="{401C55AA-F98A-4CC3-88CC-0A85BD234F71}" srcOrd="0" destOrd="5" presId="urn:microsoft.com/office/officeart/2005/8/layout/chevron2"/>
    <dgm:cxn modelId="{53C99322-5B59-4A51-B3B8-1B3045DCB17A}" type="presOf" srcId="{F94FD213-E6EC-42BA-80CA-C51561E53343}" destId="{96F58E92-B2F3-4C22-8B03-BB7A85AE10E5}" srcOrd="0" destOrd="2" presId="urn:microsoft.com/office/officeart/2005/8/layout/chevron2"/>
    <dgm:cxn modelId="{BDB5912A-CF62-4096-98EB-AC06ED311EF8}" srcId="{5ABC1AC6-F2D1-4919-BBD3-158A2187BCA4}" destId="{335A8DA1-A0EB-46EC-B749-9A51D217673F}" srcOrd="0" destOrd="0" parTransId="{A5B7CB93-ABD7-4228-ADFE-A913E846BE5B}" sibTransId="{FE0D9AFC-E68B-4976-964E-2BE5B8E5BDBF}"/>
    <dgm:cxn modelId="{086BE130-F748-4ACE-BE5C-D585A144ABFB}" srcId="{5ABC1AC6-F2D1-4919-BBD3-158A2187BCA4}" destId="{4E8AE0F2-F898-4ED6-9589-C812BFB61828}" srcOrd="1" destOrd="0" parTransId="{CF8B7C98-B63E-4AE4-85BD-BEEF7A299570}" sibTransId="{FAC89FC7-712A-4C0E-A248-AE5CF9348448}"/>
    <dgm:cxn modelId="{9A626732-FE95-41C8-ACF7-8A5E27034AF2}" srcId="{153B7E96-1C96-4D3F-9C36-8C6647C930A0}" destId="{B1AE2B06-4669-4F7C-A056-44AA1177E218}" srcOrd="0" destOrd="0" parTransId="{D560191D-3465-4C07-B783-C06B13C1CD56}" sibTransId="{10A3C0B3-0743-4DED-B4CB-4B3E21343923}"/>
    <dgm:cxn modelId="{9F85DA40-38CE-4939-989C-0E74B6046A6E}" srcId="{5ABC1AC6-F2D1-4919-BBD3-158A2187BCA4}" destId="{9EF63847-113A-40A3-ADCE-73D3CFB305AE}" srcOrd="2" destOrd="0" parTransId="{FF4A2F9B-7977-4654-9F4C-16D0F1F7C830}" sibTransId="{3CBFA0EC-1DF4-4A8F-9699-42CC9ADDBEE4}"/>
    <dgm:cxn modelId="{9A9D9245-48D7-4BBC-85EB-10084B3B1FFC}" srcId="{B1AE2B06-4669-4F7C-A056-44AA1177E218}" destId="{667BB157-BF66-4286-81C5-422ECD82A60C}" srcOrd="0" destOrd="0" parTransId="{24240B99-8758-4743-BDE2-DBD50E01583E}" sibTransId="{1FF91C64-528E-4B5C-8825-C24647D1754D}"/>
    <dgm:cxn modelId="{0A83CE49-C658-4409-B6A6-41E1B049AFE1}" type="presOf" srcId="{B0764D3B-DC84-43EC-A3E1-E7A51E775C8D}" destId="{8BD9EFE5-9716-4753-B838-C43A766F8CF3}" srcOrd="0" destOrd="0" presId="urn:microsoft.com/office/officeart/2005/8/layout/chevron2"/>
    <dgm:cxn modelId="{A40A826B-ED97-404B-AFBE-DAD1B68B28FB}" type="presOf" srcId="{B1AE2B06-4669-4F7C-A056-44AA1177E218}" destId="{96F58E92-B2F3-4C22-8B03-BB7A85AE10E5}" srcOrd="0" destOrd="0" presId="urn:microsoft.com/office/officeart/2005/8/layout/chevron2"/>
    <dgm:cxn modelId="{10493457-347A-4519-AF81-F7173D9C4092}" type="presOf" srcId="{4E8AE0F2-F898-4ED6-9589-C812BFB61828}" destId="{401C55AA-F98A-4CC3-88CC-0A85BD234F71}" srcOrd="0" destOrd="1" presId="urn:microsoft.com/office/officeart/2005/8/layout/chevron2"/>
    <dgm:cxn modelId="{0A4B9987-65B8-44B4-BCFD-D7AB24FDB823}" srcId="{615D9855-F897-4A69-A1A1-1A9617CAE860}" destId="{EAB81063-31B7-4101-8831-ADA1C0E162C2}" srcOrd="0" destOrd="0" parTransId="{A1ECDD56-5BBE-4677-B085-EEDEC178553C}" sibTransId="{78DD736B-DD06-4F08-AEFE-F72B01B78290}"/>
    <dgm:cxn modelId="{9B18EE87-4133-4505-BEF1-3BB0F7B6BE8A}" srcId="{5ABC1AC6-F2D1-4919-BBD3-158A2187BCA4}" destId="{B520E559-8025-4C31-8305-62CA4CD9946F}" srcOrd="4" destOrd="0" parTransId="{6727A179-611F-471C-BF66-F4A9E1314BF0}" sibTransId="{2F2A7244-4ECD-4A7A-9ED5-0E33FA66CB3B}"/>
    <dgm:cxn modelId="{513AF187-4814-4A54-AFF4-E88FB3134733}" srcId="{5ABC1AC6-F2D1-4919-BBD3-158A2187BCA4}" destId="{ED92B08C-924C-4172-B77D-B69A6A7EBD76}" srcOrd="3" destOrd="0" parTransId="{DB775098-FB17-42E8-B3E4-DA5FD0C6EC75}" sibTransId="{80104903-35F7-4D50-AC2E-80C93C11E957}"/>
    <dgm:cxn modelId="{1A4B288C-CCD4-48C5-9873-C32E30A931CE}" type="presOf" srcId="{ED92B08C-924C-4172-B77D-B69A6A7EBD76}" destId="{401C55AA-F98A-4CC3-88CC-0A85BD234F71}" srcOrd="0" destOrd="4" presId="urn:microsoft.com/office/officeart/2005/8/layout/chevron2"/>
    <dgm:cxn modelId="{7B796EA1-55ED-4250-954D-F3B2D6EE8EF6}" type="presOf" srcId="{335A8DA1-A0EB-46EC-B749-9A51D217673F}" destId="{401C55AA-F98A-4CC3-88CC-0A85BD234F71}" srcOrd="0" destOrd="0" presId="urn:microsoft.com/office/officeart/2005/8/layout/chevron2"/>
    <dgm:cxn modelId="{2877E2A3-0D57-458F-B0D1-C8A0C34B0A22}" type="presOf" srcId="{615D9855-F897-4A69-A1A1-1A9617CAE860}" destId="{96F58E92-B2F3-4C22-8B03-BB7A85AE10E5}" srcOrd="0" destOrd="3" presId="urn:microsoft.com/office/officeart/2005/8/layout/chevron2"/>
    <dgm:cxn modelId="{C22036C8-43F6-4419-8B2B-431964918F5D}" type="presOf" srcId="{5ABC1AC6-F2D1-4919-BBD3-158A2187BCA4}" destId="{DCFCA209-F6F0-4AFA-8BB7-035560E05DF8}" srcOrd="0" destOrd="0" presId="urn:microsoft.com/office/officeart/2005/8/layout/chevron2"/>
    <dgm:cxn modelId="{D1A0D8CB-CBE3-4DD2-908B-0B356B92F6A6}" srcId="{B0764D3B-DC84-43EC-A3E1-E7A51E775C8D}" destId="{153B7E96-1C96-4D3F-9C36-8C6647C930A0}" srcOrd="0" destOrd="0" parTransId="{00B5B0A3-58F1-448A-AA5D-EC106EBA526D}" sibTransId="{79B16C55-2EEC-499E-9BEB-73B1F7F2E1CC}"/>
    <dgm:cxn modelId="{1E9900D9-A971-4EC6-8B27-FE54B73F17E3}" srcId="{4E8AE0F2-F898-4ED6-9589-C812BFB61828}" destId="{9C363CD1-03C1-4E0E-99B9-D073E54BE7B3}" srcOrd="0" destOrd="0" parTransId="{0579F5FD-6FFC-4DE3-93BB-F62CA78DD48B}" sibTransId="{3C2972C5-15EE-40D4-B0EE-222E4CE36E39}"/>
    <dgm:cxn modelId="{9D9BC1DC-D2AC-473B-8047-10AB89C14DD1}" srcId="{B1AE2B06-4669-4F7C-A056-44AA1177E218}" destId="{F94FD213-E6EC-42BA-80CA-C51561E53343}" srcOrd="1" destOrd="0" parTransId="{5751EEA3-81D5-43C2-ACEE-B3321BB08A8D}" sibTransId="{CDF04868-2672-4DFB-8CA1-5BF80823125A}"/>
    <dgm:cxn modelId="{7A260BDF-C1DD-4CFF-8F38-5550E376822D}" type="presOf" srcId="{EAB81063-31B7-4101-8831-ADA1C0E162C2}" destId="{96F58E92-B2F3-4C22-8B03-BB7A85AE10E5}" srcOrd="0" destOrd="4" presId="urn:microsoft.com/office/officeart/2005/8/layout/chevron2"/>
    <dgm:cxn modelId="{1682DEE3-7FA2-4EF1-97D3-34A25EF95045}" type="presOf" srcId="{667BB157-BF66-4286-81C5-422ECD82A60C}" destId="{96F58E92-B2F3-4C22-8B03-BB7A85AE10E5}" srcOrd="0" destOrd="1" presId="urn:microsoft.com/office/officeart/2005/8/layout/chevron2"/>
    <dgm:cxn modelId="{C5E171EC-4648-4ABE-A5F4-11B6A55C2FCC}" type="presOf" srcId="{1F59D690-1F1D-4771-9A99-B6FF9E17AE6D}" destId="{96F58E92-B2F3-4C22-8B03-BB7A85AE10E5}" srcOrd="0" destOrd="5" presId="urn:microsoft.com/office/officeart/2005/8/layout/chevron2"/>
    <dgm:cxn modelId="{8027ADF7-1848-44AA-A384-6E8ACA191F50}" srcId="{153B7E96-1C96-4D3F-9C36-8C6647C930A0}" destId="{615D9855-F897-4A69-A1A1-1A9617CAE860}" srcOrd="1" destOrd="0" parTransId="{1B5376DC-D7B0-48D6-AF70-806EAA91AFA4}" sibTransId="{6F205C8C-80BA-480A-821C-80EBAD4474D9}"/>
    <dgm:cxn modelId="{FF99A8F8-5087-40E7-A4D9-451286CF2F57}" srcId="{B0764D3B-DC84-43EC-A3E1-E7A51E775C8D}" destId="{5ABC1AC6-F2D1-4919-BBD3-158A2187BCA4}" srcOrd="1" destOrd="0" parTransId="{5BB90A34-26A7-42E2-A95F-B33663F0B0FE}" sibTransId="{5CFD9AC6-1439-4788-8280-296774BBD551}"/>
    <dgm:cxn modelId="{E1DDE3F9-7256-48D4-ADF3-AE7203293033}" type="presOf" srcId="{9C363CD1-03C1-4E0E-99B9-D073E54BE7B3}" destId="{401C55AA-F98A-4CC3-88CC-0A85BD234F71}" srcOrd="0" destOrd="2" presId="urn:microsoft.com/office/officeart/2005/8/layout/chevron2"/>
    <dgm:cxn modelId="{81D80676-540D-43F1-9714-4A41ED79BF29}" type="presParOf" srcId="{8BD9EFE5-9716-4753-B838-C43A766F8CF3}" destId="{AE38D3B3-021F-493C-99A5-62A13C62B691}" srcOrd="0" destOrd="0" presId="urn:microsoft.com/office/officeart/2005/8/layout/chevron2"/>
    <dgm:cxn modelId="{DA6ED3FD-741A-42CD-A727-A638FB9C5C58}" type="presParOf" srcId="{AE38D3B3-021F-493C-99A5-62A13C62B691}" destId="{9E4161B0-536E-4DB1-8600-8E530F61CEF8}" srcOrd="0" destOrd="0" presId="urn:microsoft.com/office/officeart/2005/8/layout/chevron2"/>
    <dgm:cxn modelId="{0D1C6DFF-3D8C-42F4-9A71-A11DA66A8CB4}" type="presParOf" srcId="{AE38D3B3-021F-493C-99A5-62A13C62B691}" destId="{96F58E92-B2F3-4C22-8B03-BB7A85AE10E5}" srcOrd="1" destOrd="0" presId="urn:microsoft.com/office/officeart/2005/8/layout/chevron2"/>
    <dgm:cxn modelId="{35BA148D-9D25-4F52-A639-6DC10667DCB3}" type="presParOf" srcId="{8BD9EFE5-9716-4753-B838-C43A766F8CF3}" destId="{AC25E0E0-23A4-435D-8855-49FE93D0F6C2}" srcOrd="1" destOrd="0" presId="urn:microsoft.com/office/officeart/2005/8/layout/chevron2"/>
    <dgm:cxn modelId="{578F0B7B-1A17-4D01-9985-EE1A9BB4CCF2}" type="presParOf" srcId="{8BD9EFE5-9716-4753-B838-C43A766F8CF3}" destId="{00EB356E-851F-43B5-81E6-E7191A22B817}" srcOrd="2" destOrd="0" presId="urn:microsoft.com/office/officeart/2005/8/layout/chevron2"/>
    <dgm:cxn modelId="{245BDE03-1A92-48C1-A6EA-9FB434898A39}" type="presParOf" srcId="{00EB356E-851F-43B5-81E6-E7191A22B817}" destId="{DCFCA209-F6F0-4AFA-8BB7-035560E05DF8}" srcOrd="0" destOrd="0" presId="urn:microsoft.com/office/officeart/2005/8/layout/chevron2"/>
    <dgm:cxn modelId="{3F1A8BC2-F777-411B-B730-676571302695}" type="presParOf" srcId="{00EB356E-851F-43B5-81E6-E7191A22B817}" destId="{401C55AA-F98A-4CC3-88CC-0A85BD234F7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BD9AA-0D1D-4AA3-B3A8-E866B71002B0}">
      <dsp:nvSpPr>
        <dsp:cNvPr id="0" name=""/>
        <dsp:cNvSpPr/>
      </dsp:nvSpPr>
      <dsp:spPr>
        <a:xfrm rot="10800000">
          <a:off x="528502" y="744"/>
          <a:ext cx="1805538" cy="294895"/>
        </a:xfrm>
        <a:prstGeom prst="homePlate">
          <a:avLst/>
        </a:prstGeom>
        <a:solidFill>
          <a:srgbClr val="050595">
            <a:hueOff val="0"/>
            <a:satOff val="0"/>
            <a:lumOff val="0"/>
            <a:alphaOff val="0"/>
          </a:srgbClr>
        </a:solidFill>
        <a:ln w="25400" cap="flat" cmpd="sng" algn="ctr">
          <a:solidFill>
            <a:srgbClr val="FFFF99">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041"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a:ea typeface="+mn-ea"/>
              <a:cs typeface="+mn-cs"/>
            </a:rPr>
            <a:t>Claim</a:t>
          </a:r>
        </a:p>
      </dsp:txBody>
      <dsp:txXfrm rot="10800000">
        <a:off x="602226" y="744"/>
        <a:ext cx="1731814" cy="294895"/>
      </dsp:txXfrm>
    </dsp:sp>
    <dsp:sp modelId="{F09C3D31-BDD1-4788-A68D-9246A0C4F683}">
      <dsp:nvSpPr>
        <dsp:cNvPr id="0" name=""/>
        <dsp:cNvSpPr/>
      </dsp:nvSpPr>
      <dsp:spPr>
        <a:xfrm>
          <a:off x="381054" y="744"/>
          <a:ext cx="294895" cy="294895"/>
        </a:xfrm>
        <a:prstGeom prst="ellipse">
          <a:avLst/>
        </a:prstGeom>
        <a:blipFill>
          <a:blip xmlns:r="http://schemas.openxmlformats.org/officeDocument/2006/relationships" r:embed="rId1"/>
          <a:srcRect/>
          <a:stretch>
            <a:fillRect l="-7000" r="-7000"/>
          </a:stretch>
        </a:blipFill>
        <a:ln w="25400" cap="flat" cmpd="sng" algn="ctr">
          <a:solidFill>
            <a:srgbClr val="FFFF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021344E7-E9A3-4117-935C-11F03981D8C7}">
      <dsp:nvSpPr>
        <dsp:cNvPr id="0" name=""/>
        <dsp:cNvSpPr/>
      </dsp:nvSpPr>
      <dsp:spPr>
        <a:xfrm rot="10800000">
          <a:off x="528502" y="383668"/>
          <a:ext cx="1805538" cy="294895"/>
        </a:xfrm>
        <a:prstGeom prst="homePlate">
          <a:avLst/>
        </a:prstGeom>
        <a:solidFill>
          <a:srgbClr val="050595">
            <a:hueOff val="0"/>
            <a:satOff val="0"/>
            <a:lumOff val="0"/>
            <a:alphaOff val="0"/>
          </a:srgbClr>
        </a:solidFill>
        <a:ln w="25400" cap="flat" cmpd="sng" algn="ctr">
          <a:solidFill>
            <a:srgbClr val="FFFF99">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041"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a:ea typeface="+mn-ea"/>
              <a:cs typeface="+mn-cs"/>
            </a:rPr>
            <a:t>Claim</a:t>
          </a:r>
        </a:p>
      </dsp:txBody>
      <dsp:txXfrm rot="10800000">
        <a:off x="602226" y="383668"/>
        <a:ext cx="1731814" cy="294895"/>
      </dsp:txXfrm>
    </dsp:sp>
    <dsp:sp modelId="{319349E6-8555-413D-B0D9-AE5A88FC978B}">
      <dsp:nvSpPr>
        <dsp:cNvPr id="0" name=""/>
        <dsp:cNvSpPr/>
      </dsp:nvSpPr>
      <dsp:spPr>
        <a:xfrm>
          <a:off x="381054" y="383668"/>
          <a:ext cx="294895" cy="294895"/>
        </a:xfrm>
        <a:prstGeom prst="ellipse">
          <a:avLst/>
        </a:prstGeom>
        <a:blipFill>
          <a:blip xmlns:r="http://schemas.openxmlformats.org/officeDocument/2006/relationships" r:embed="rId1"/>
          <a:srcRect/>
          <a:stretch>
            <a:fillRect l="-7000" r="-7000"/>
          </a:stretch>
        </a:blipFill>
        <a:ln w="25400" cap="flat" cmpd="sng" algn="ctr">
          <a:solidFill>
            <a:srgbClr val="FFFF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5A226664-0453-4F86-95A2-BF98A22AE92C}">
      <dsp:nvSpPr>
        <dsp:cNvPr id="0" name=""/>
        <dsp:cNvSpPr/>
      </dsp:nvSpPr>
      <dsp:spPr>
        <a:xfrm rot="10800000">
          <a:off x="528502" y="766592"/>
          <a:ext cx="1805538" cy="294895"/>
        </a:xfrm>
        <a:prstGeom prst="homePlate">
          <a:avLst/>
        </a:prstGeom>
        <a:solidFill>
          <a:srgbClr val="050595">
            <a:hueOff val="0"/>
            <a:satOff val="0"/>
            <a:lumOff val="0"/>
            <a:alphaOff val="0"/>
          </a:srgbClr>
        </a:solidFill>
        <a:ln w="25400" cap="flat" cmpd="sng" algn="ctr">
          <a:solidFill>
            <a:srgbClr val="FFFF99">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041"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a:ea typeface="+mn-ea"/>
              <a:cs typeface="+mn-cs"/>
            </a:rPr>
            <a:t>Claim</a:t>
          </a:r>
        </a:p>
      </dsp:txBody>
      <dsp:txXfrm rot="10800000">
        <a:off x="602226" y="766592"/>
        <a:ext cx="1731814" cy="294895"/>
      </dsp:txXfrm>
    </dsp:sp>
    <dsp:sp modelId="{C50ED4C9-D058-4387-B76C-D6A5620787D8}">
      <dsp:nvSpPr>
        <dsp:cNvPr id="0" name=""/>
        <dsp:cNvSpPr/>
      </dsp:nvSpPr>
      <dsp:spPr>
        <a:xfrm>
          <a:off x="381054" y="766592"/>
          <a:ext cx="294895" cy="294895"/>
        </a:xfrm>
        <a:prstGeom prst="ellipse">
          <a:avLst/>
        </a:prstGeom>
        <a:blipFill>
          <a:blip xmlns:r="http://schemas.openxmlformats.org/officeDocument/2006/relationships" r:embed="rId1"/>
          <a:srcRect/>
          <a:stretch>
            <a:fillRect l="-7000" r="-7000"/>
          </a:stretch>
        </a:blipFill>
        <a:ln w="25400" cap="flat" cmpd="sng" algn="ctr">
          <a:solidFill>
            <a:srgbClr val="FFFF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886F3CEB-18D9-4850-90BE-4DBF5FDF03BC}">
      <dsp:nvSpPr>
        <dsp:cNvPr id="0" name=""/>
        <dsp:cNvSpPr/>
      </dsp:nvSpPr>
      <dsp:spPr>
        <a:xfrm rot="10800000">
          <a:off x="528502" y="1149516"/>
          <a:ext cx="1805538" cy="294895"/>
        </a:xfrm>
        <a:prstGeom prst="homePlate">
          <a:avLst/>
        </a:prstGeom>
        <a:solidFill>
          <a:srgbClr val="050595">
            <a:hueOff val="0"/>
            <a:satOff val="0"/>
            <a:lumOff val="0"/>
            <a:alphaOff val="0"/>
          </a:srgbClr>
        </a:solidFill>
        <a:ln w="25400" cap="flat" cmpd="sng" algn="ctr">
          <a:solidFill>
            <a:srgbClr val="FFFF99">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041"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a:ea typeface="+mn-ea"/>
              <a:cs typeface="+mn-cs"/>
            </a:rPr>
            <a:t>Claim</a:t>
          </a:r>
        </a:p>
      </dsp:txBody>
      <dsp:txXfrm rot="10800000">
        <a:off x="602226" y="1149516"/>
        <a:ext cx="1731814" cy="294895"/>
      </dsp:txXfrm>
    </dsp:sp>
    <dsp:sp modelId="{EDFA5026-35C0-4005-8CF8-8F05D1F6D880}">
      <dsp:nvSpPr>
        <dsp:cNvPr id="0" name=""/>
        <dsp:cNvSpPr/>
      </dsp:nvSpPr>
      <dsp:spPr>
        <a:xfrm>
          <a:off x="381054" y="1149516"/>
          <a:ext cx="294895" cy="294895"/>
        </a:xfrm>
        <a:prstGeom prst="ellipse">
          <a:avLst/>
        </a:prstGeom>
        <a:blipFill>
          <a:blip xmlns:r="http://schemas.openxmlformats.org/officeDocument/2006/relationships" r:embed="rId1"/>
          <a:srcRect/>
          <a:stretch>
            <a:fillRect l="-7000" r="-7000"/>
          </a:stretch>
        </a:blipFill>
        <a:ln w="25400" cap="flat" cmpd="sng" algn="ctr">
          <a:solidFill>
            <a:srgbClr val="FFFF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8CA8CBC3-A4FA-45C0-A0B2-4139D71CC0FE}">
      <dsp:nvSpPr>
        <dsp:cNvPr id="0" name=""/>
        <dsp:cNvSpPr/>
      </dsp:nvSpPr>
      <dsp:spPr>
        <a:xfrm rot="10800000">
          <a:off x="528502" y="1532440"/>
          <a:ext cx="1805538" cy="294895"/>
        </a:xfrm>
        <a:prstGeom prst="homePlate">
          <a:avLst/>
        </a:prstGeom>
        <a:solidFill>
          <a:srgbClr val="FF0000"/>
        </a:solidFill>
        <a:ln w="25400" cap="flat" cmpd="sng" algn="ctr">
          <a:solidFill>
            <a:srgbClr val="FFFF99">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041"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Segoe"/>
              <a:ea typeface="+mn-ea"/>
              <a:cs typeface="+mn-cs"/>
            </a:rPr>
            <a:t>Signature</a:t>
          </a:r>
        </a:p>
      </dsp:txBody>
      <dsp:txXfrm rot="10800000">
        <a:off x="602226" y="1532440"/>
        <a:ext cx="1731814" cy="294895"/>
      </dsp:txXfrm>
    </dsp:sp>
    <dsp:sp modelId="{E364F756-07DF-4E36-B62B-E3C4C9688EA6}">
      <dsp:nvSpPr>
        <dsp:cNvPr id="0" name=""/>
        <dsp:cNvSpPr/>
      </dsp:nvSpPr>
      <dsp:spPr>
        <a:xfrm>
          <a:off x="381054" y="1532440"/>
          <a:ext cx="294895" cy="294895"/>
        </a:xfrm>
        <a:prstGeom prst="ellipse">
          <a:avLst/>
        </a:prstGeom>
        <a:blipFill>
          <a:blip xmlns:r="http://schemas.openxmlformats.org/officeDocument/2006/relationships" r:embed="rId2"/>
          <a:srcRect/>
          <a:stretch>
            <a:fillRect t="-5000" b="-5000"/>
          </a:stretch>
        </a:blipFill>
        <a:ln w="25400" cap="flat" cmpd="sng" algn="ctr">
          <a:solidFill>
            <a:srgbClr val="FFFF99">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161B0-536E-4DB1-8600-8E530F61CEF8}">
      <dsp:nvSpPr>
        <dsp:cNvPr id="0" name=""/>
        <dsp:cNvSpPr/>
      </dsp:nvSpPr>
      <dsp:spPr>
        <a:xfrm rot="5400000">
          <a:off x="-349030" y="349052"/>
          <a:ext cx="2326867" cy="1628807"/>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Scoping the problem</a:t>
          </a:r>
        </a:p>
      </dsp:txBody>
      <dsp:txXfrm rot="-5400000">
        <a:off x="1" y="814426"/>
        <a:ext cx="1628807" cy="698060"/>
      </dsp:txXfrm>
    </dsp:sp>
    <dsp:sp modelId="{96F58E92-B2F3-4C22-8B03-BB7A85AE10E5}">
      <dsp:nvSpPr>
        <dsp:cNvPr id="0" name=""/>
        <dsp:cNvSpPr/>
      </dsp:nvSpPr>
      <dsp:spPr>
        <a:xfrm rot="5400000">
          <a:off x="4457885" y="-2829078"/>
          <a:ext cx="1512463" cy="7170620"/>
        </a:xfrm>
        <a:prstGeom prst="round2SameRect">
          <a:avLst/>
        </a:prstGeom>
        <a:solidFill>
          <a:schemeClr val="tx2">
            <a:lumMod val="10000"/>
            <a:lumOff val="90000"/>
            <a:alpha val="90000"/>
          </a:schemeClr>
        </a:solidFill>
        <a:ln w="10795" cap="flat" cmpd="sng" algn="ctr">
          <a:solidFill>
            <a:schemeClr val="tx2">
              <a:lumMod val="10000"/>
              <a:lumOff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Identify the IP pattern of the attacker</a:t>
          </a:r>
        </a:p>
        <a:p>
          <a:pPr marL="228600" lvl="2" indent="-114300" algn="l" defTabSz="533400">
            <a:lnSpc>
              <a:spcPct val="90000"/>
            </a:lnSpc>
            <a:spcBef>
              <a:spcPct val="0"/>
            </a:spcBef>
            <a:spcAft>
              <a:spcPct val="15000"/>
            </a:spcAft>
            <a:buChar char="•"/>
          </a:pPr>
          <a:r>
            <a:rPr lang="en-US" sz="1200" kern="1200" dirty="0"/>
            <a:t>Block the traffic at Exchange Online</a:t>
          </a:r>
          <a:endParaRPr lang="fr-FR" sz="1200" kern="1200" dirty="0"/>
        </a:p>
        <a:p>
          <a:pPr marL="228600" lvl="2" indent="-114300" algn="l" defTabSz="533400">
            <a:lnSpc>
              <a:spcPct val="90000"/>
            </a:lnSpc>
            <a:spcBef>
              <a:spcPct val="0"/>
            </a:spcBef>
            <a:spcAft>
              <a:spcPct val="15000"/>
            </a:spcAft>
            <a:buChar char="•"/>
          </a:pPr>
          <a:r>
            <a:rPr lang="en-US" sz="1200" kern="1200" dirty="0"/>
            <a:t>Block the traffic at AD FS (2016 or newer)</a:t>
          </a:r>
          <a:endParaRPr lang="fr-FR" sz="1200" kern="1200" dirty="0"/>
        </a:p>
        <a:p>
          <a:pPr marL="114300" lvl="1" indent="-114300" algn="l" defTabSz="533400">
            <a:lnSpc>
              <a:spcPct val="90000"/>
            </a:lnSpc>
            <a:spcBef>
              <a:spcPct val="0"/>
            </a:spcBef>
            <a:spcAft>
              <a:spcPct val="15000"/>
            </a:spcAft>
            <a:buChar char="•"/>
          </a:pPr>
          <a:r>
            <a:rPr lang="fr-FR" sz="1200" kern="1200" dirty="0"/>
            <a:t>Tools</a:t>
          </a:r>
        </a:p>
        <a:p>
          <a:pPr marL="228600" lvl="2" indent="-114300" algn="l" defTabSz="533400">
            <a:lnSpc>
              <a:spcPct val="90000"/>
            </a:lnSpc>
            <a:spcBef>
              <a:spcPct val="0"/>
            </a:spcBef>
            <a:spcAft>
              <a:spcPct val="15000"/>
            </a:spcAft>
            <a:buChar char="•"/>
          </a:pPr>
          <a:r>
            <a:rPr lang="en-US" sz="1200" kern="1200" dirty="0"/>
            <a:t>Azure AD Connect Health AD FS Bad IP Reporting</a:t>
          </a:r>
          <a:endParaRPr lang="fr-FR" sz="1200" kern="1200" dirty="0"/>
        </a:p>
        <a:p>
          <a:pPr marL="228600" lvl="2" indent="-114300" algn="l" defTabSz="533400">
            <a:lnSpc>
              <a:spcPct val="90000"/>
            </a:lnSpc>
            <a:spcBef>
              <a:spcPct val="0"/>
            </a:spcBef>
            <a:spcAft>
              <a:spcPct val="15000"/>
            </a:spcAft>
            <a:buChar char="•"/>
          </a:pPr>
          <a:r>
            <a:rPr lang="en-US" sz="1200" kern="1200" dirty="0"/>
            <a:t>AD FS Events module @ AD FS Help (https://aka.ms/adfshelp) and parse event 411</a:t>
          </a:r>
          <a:endParaRPr lang="fr-FR" sz="1200" kern="1200" dirty="0"/>
        </a:p>
      </dsp:txBody>
      <dsp:txXfrm rot="-5400000">
        <a:off x="1628807" y="73832"/>
        <a:ext cx="7096788" cy="1364799"/>
      </dsp:txXfrm>
    </dsp:sp>
    <dsp:sp modelId="{DCFCA209-F6F0-4AFA-8BB7-035560E05DF8}">
      <dsp:nvSpPr>
        <dsp:cNvPr id="0" name=""/>
        <dsp:cNvSpPr/>
      </dsp:nvSpPr>
      <dsp:spPr>
        <a:xfrm rot="5400000">
          <a:off x="-283780" y="2759165"/>
          <a:ext cx="2326867" cy="1628807"/>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Remediate</a:t>
          </a:r>
          <a:br>
            <a:rPr lang="en-US" sz="1400" kern="1200" dirty="0"/>
          </a:br>
          <a:r>
            <a:rPr lang="en-US" sz="1400" kern="1200" dirty="0"/>
            <a:t>&amp;</a:t>
          </a:r>
          <a:br>
            <a:rPr lang="en-US" sz="1400" kern="1200" dirty="0"/>
          </a:br>
          <a:r>
            <a:rPr lang="en-US" sz="1400" kern="1200" dirty="0"/>
            <a:t>Protect</a:t>
          </a:r>
          <a:r>
            <a:rPr lang="en-US" sz="1200" kern="1200" dirty="0"/>
            <a:t> </a:t>
          </a:r>
        </a:p>
      </dsp:txBody>
      <dsp:txXfrm rot="-5400000">
        <a:off x="65251" y="3224539"/>
        <a:ext cx="1628807" cy="698060"/>
      </dsp:txXfrm>
    </dsp:sp>
    <dsp:sp modelId="{401C55AA-F98A-4CC3-88CC-0A85BD234F71}">
      <dsp:nvSpPr>
        <dsp:cNvPr id="0" name=""/>
        <dsp:cNvSpPr/>
      </dsp:nvSpPr>
      <dsp:spPr>
        <a:xfrm rot="5400000">
          <a:off x="4111531" y="-309649"/>
          <a:ext cx="2205172" cy="6951988"/>
        </a:xfrm>
        <a:prstGeom prst="round2SameRect">
          <a:avLst/>
        </a:prstGeom>
        <a:solidFill>
          <a:schemeClr val="tx2">
            <a:lumMod val="10000"/>
            <a:lumOff val="90000"/>
            <a:alpha val="90000"/>
          </a:schemeClr>
        </a:solidFill>
        <a:ln w="10795" cap="flat" cmpd="sng" algn="ctr">
          <a:solidFill>
            <a:schemeClr val="tx2">
              <a:lumMod val="25000"/>
              <a:lumOff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Move from legacy auth to modern auth : </a:t>
          </a:r>
          <a:r>
            <a:rPr lang="fr-FR" sz="1200" kern="1200" dirty="0" err="1"/>
            <a:t>Disable</a:t>
          </a:r>
          <a:r>
            <a:rPr lang="fr-FR" sz="1200" kern="1200" dirty="0"/>
            <a:t> </a:t>
          </a:r>
          <a:r>
            <a:rPr lang="fr-FR" sz="1200" kern="1200" dirty="0" err="1"/>
            <a:t>legacy</a:t>
          </a:r>
          <a:r>
            <a:rPr lang="fr-FR" sz="1200" kern="1200" dirty="0"/>
            <a:t> </a:t>
          </a:r>
          <a:r>
            <a:rPr lang="fr-FR" sz="1200" kern="1200" dirty="0" err="1"/>
            <a:t>authentication</a:t>
          </a:r>
          <a:r>
            <a:rPr lang="fr-FR" sz="1200" kern="1200" dirty="0"/>
            <a:t> </a:t>
          </a:r>
          <a:endParaRPr lang="en-US" sz="1200" kern="1200" dirty="0"/>
        </a:p>
        <a:p>
          <a:pPr marL="114300" lvl="1" indent="-114300" algn="l" defTabSz="533400">
            <a:lnSpc>
              <a:spcPct val="90000"/>
            </a:lnSpc>
            <a:spcBef>
              <a:spcPct val="0"/>
            </a:spcBef>
            <a:spcAft>
              <a:spcPct val="15000"/>
            </a:spcAft>
            <a:buChar char="•"/>
          </a:pPr>
          <a:r>
            <a:rPr lang="en-US" sz="1200" kern="1200"/>
            <a:t>Block the malicious IP ranges at ExO service</a:t>
          </a:r>
          <a:endParaRPr lang="fr-FR" sz="1200" kern="1200"/>
        </a:p>
        <a:p>
          <a:pPr marL="228600" lvl="2" indent="-114300" algn="l" defTabSz="533400">
            <a:lnSpc>
              <a:spcPct val="90000"/>
            </a:lnSpc>
            <a:spcBef>
              <a:spcPct val="0"/>
            </a:spcBef>
            <a:spcAft>
              <a:spcPct val="15000"/>
            </a:spcAft>
            <a:buChar char="•"/>
          </a:pPr>
          <a:r>
            <a:rPr lang="en-US" sz="1200" kern="1200" dirty="0"/>
            <a:t>Set-</a:t>
          </a:r>
          <a:r>
            <a:rPr lang="en-US" sz="1200" kern="1200" dirty="0" err="1"/>
            <a:t>OrganizationConfig</a:t>
          </a:r>
          <a:r>
            <a:rPr lang="en-US" sz="1200" kern="1200" dirty="0"/>
            <a:t>  -</a:t>
          </a:r>
          <a:r>
            <a:rPr lang="en-US" sz="1200" kern="1200" dirty="0" err="1"/>
            <a:t>IPListBlocked</a:t>
          </a:r>
          <a:r>
            <a:rPr lang="en-US" sz="1200" kern="1200" dirty="0"/>
            <a:t> &lt;subnet or IP&gt; </a:t>
          </a:r>
          <a:endParaRPr lang="fr-FR" sz="1200" kern="1200" dirty="0"/>
        </a:p>
        <a:p>
          <a:pPr marL="114300" lvl="1" indent="-114300" algn="l" defTabSz="533400">
            <a:lnSpc>
              <a:spcPct val="90000"/>
            </a:lnSpc>
            <a:spcBef>
              <a:spcPct val="0"/>
            </a:spcBef>
            <a:spcAft>
              <a:spcPct val="15000"/>
            </a:spcAft>
            <a:buChar char="•"/>
          </a:pPr>
          <a:r>
            <a:rPr lang="fr-FR" sz="1200" kern="1200"/>
            <a:t>Extranet Lockout for AD FS Server 2012 R2</a:t>
          </a:r>
        </a:p>
        <a:p>
          <a:pPr marL="114300" lvl="1" indent="-114300" algn="l" defTabSz="533400">
            <a:lnSpc>
              <a:spcPct val="90000"/>
            </a:lnSpc>
            <a:spcBef>
              <a:spcPct val="0"/>
            </a:spcBef>
            <a:spcAft>
              <a:spcPct val="15000"/>
            </a:spcAft>
            <a:buChar char="•"/>
          </a:pPr>
          <a:r>
            <a:rPr lang="en-US" sz="1200" b="1" kern="1200" dirty="0">
              <a:highlight>
                <a:srgbClr val="FFFF00"/>
              </a:highlight>
            </a:rPr>
            <a:t>Extranet Smart Lockout for (AD FS 2016 and newer)</a:t>
          </a:r>
          <a:endParaRPr lang="fr-FR" sz="1200" b="1" kern="1200" dirty="0">
            <a:highlight>
              <a:srgbClr val="FFFF00"/>
            </a:highlight>
          </a:endParaRPr>
        </a:p>
        <a:p>
          <a:pPr marL="114300" lvl="1" indent="-114300" algn="l" defTabSz="533400">
            <a:lnSpc>
              <a:spcPct val="90000"/>
            </a:lnSpc>
            <a:spcBef>
              <a:spcPct val="0"/>
            </a:spcBef>
            <a:spcAft>
              <a:spcPct val="15000"/>
            </a:spcAft>
            <a:buChar char="•"/>
          </a:pPr>
          <a:r>
            <a:rPr lang="en-US" sz="1200" kern="1200" dirty="0"/>
            <a:t>MFA as primary authentication (AD FS 2016 and new)</a:t>
          </a:r>
          <a:endParaRPr lang="fr-FR" sz="1200" kern="1200" dirty="0"/>
        </a:p>
      </dsp:txBody>
      <dsp:txXfrm rot="-5400000">
        <a:off x="1738123" y="2171407"/>
        <a:ext cx="6844340" cy="1989876"/>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l" defTabSz="874550">
              <a:spcBef>
                <a:spcPct val="0"/>
              </a:spcBef>
              <a:defRPr sz="1200" b="1"/>
            </a:lvl1pPr>
          </a:lstStyle>
          <a:p>
            <a:endParaRPr lang="en-GB" dirty="0"/>
          </a:p>
        </p:txBody>
      </p:sp>
      <p:sp>
        <p:nvSpPr>
          <p:cNvPr id="10243" name="Rectangle 3"/>
          <p:cNvSpPr>
            <a:spLocks noGrp="1" noChangeArrowheads="1"/>
          </p:cNvSpPr>
          <p:nvPr>
            <p:ph type="dt" sz="quarter" idx="1"/>
          </p:nvPr>
        </p:nvSpPr>
        <p:spPr bwMode="auto">
          <a:xfrm>
            <a:off x="3842537"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r" defTabSz="874550">
              <a:spcBef>
                <a:spcPct val="0"/>
              </a:spcBef>
              <a:defRPr sz="1200" b="1"/>
            </a:lvl1pPr>
          </a:lstStyle>
          <a:p>
            <a:endParaRPr lang="en-GB" dirty="0"/>
          </a:p>
        </p:txBody>
      </p:sp>
      <p:sp>
        <p:nvSpPr>
          <p:cNvPr id="10244" name="Rectangle 4"/>
          <p:cNvSpPr>
            <a:spLocks noGrp="1" noChangeArrowheads="1"/>
          </p:cNvSpPr>
          <p:nvPr>
            <p:ph type="ftr" sz="quarter" idx="2"/>
          </p:nvPr>
        </p:nvSpPr>
        <p:spPr bwMode="auto">
          <a:xfrm>
            <a:off x="2"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l" defTabSz="874550">
              <a:spcBef>
                <a:spcPct val="0"/>
              </a:spcBef>
              <a:defRPr sz="1200" b="1"/>
            </a:lvl1pPr>
          </a:lstStyle>
          <a:p>
            <a:endParaRPr lang="en-GB" dirty="0"/>
          </a:p>
        </p:txBody>
      </p:sp>
      <p:sp>
        <p:nvSpPr>
          <p:cNvPr id="10245" name="Rectangle 5"/>
          <p:cNvSpPr>
            <a:spLocks noGrp="1" noChangeArrowheads="1"/>
          </p:cNvSpPr>
          <p:nvPr>
            <p:ph type="sldNum" sz="quarter" idx="3"/>
          </p:nvPr>
        </p:nvSpPr>
        <p:spPr bwMode="auto">
          <a:xfrm>
            <a:off x="3842537"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r" defTabSz="874550">
              <a:spcBef>
                <a:spcPct val="0"/>
              </a:spcBef>
              <a:defRPr sz="1200" b="1"/>
            </a:lvl1pPr>
          </a:lstStyle>
          <a:p>
            <a:fld id="{13A2AEDD-AD55-49C8-838F-E55756FFD25D}" type="slidenum">
              <a:rPr lang="en-GB"/>
              <a:pPr/>
              <a:t>‹N°›</a:t>
            </a:fld>
            <a:endParaRPr lang="en-GB" dirty="0"/>
          </a:p>
        </p:txBody>
      </p:sp>
    </p:spTree>
    <p:extLst>
      <p:ext uri="{BB962C8B-B14F-4D97-AF65-F5344CB8AC3E}">
        <p14:creationId xmlns:p14="http://schemas.microsoft.com/office/powerpoint/2010/main" val="2255217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2" y="3"/>
            <a:ext cx="2958655"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67" name="Rectangle 3"/>
          <p:cNvSpPr>
            <a:spLocks noGrp="1" noChangeArrowheads="1"/>
          </p:cNvSpPr>
          <p:nvPr>
            <p:ph type="dt" idx="1"/>
          </p:nvPr>
        </p:nvSpPr>
        <p:spPr bwMode="auto">
          <a:xfrm>
            <a:off x="3847383" y="3"/>
            <a:ext cx="2958654"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r" defTabSz="859313">
              <a:spcBef>
                <a:spcPct val="0"/>
              </a:spcBef>
              <a:defRPr sz="1200" b="1">
                <a:latin typeface="Arial"/>
                <a:cs typeface="Arial"/>
                <a:sym typeface="Arial"/>
              </a:defRPr>
            </a:lvl1pPr>
          </a:lstStyle>
          <a:p>
            <a:endParaRPr lang="en-GB" dirty="0"/>
          </a:p>
        </p:txBody>
      </p:sp>
      <p:sp>
        <p:nvSpPr>
          <p:cNvPr id="11268" name="Rectangle 4"/>
          <p:cNvSpPr>
            <a:spLocks noGrp="1" noRot="1" noChangeAspect="1" noChangeArrowheads="1" noTextEdit="1"/>
          </p:cNvSpPr>
          <p:nvPr>
            <p:ph type="sldImg" idx="2"/>
          </p:nvPr>
        </p:nvSpPr>
        <p:spPr bwMode="auto">
          <a:xfrm>
            <a:off x="323850" y="668338"/>
            <a:ext cx="6086475" cy="3424237"/>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888729" y="4317379"/>
            <a:ext cx="4955869" cy="4093588"/>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270" name="Rectangle 6"/>
          <p:cNvSpPr>
            <a:spLocks noGrp="1" noChangeArrowheads="1"/>
          </p:cNvSpPr>
          <p:nvPr>
            <p:ph type="ftr" sz="quarter" idx="4"/>
          </p:nvPr>
        </p:nvSpPr>
        <p:spPr bwMode="auto">
          <a:xfrm>
            <a:off x="2" y="8633303"/>
            <a:ext cx="2958655"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71" name="Rectangle 7"/>
          <p:cNvSpPr>
            <a:spLocks noGrp="1" noChangeArrowheads="1"/>
          </p:cNvSpPr>
          <p:nvPr>
            <p:ph type="sldNum" sz="quarter" idx="5"/>
          </p:nvPr>
        </p:nvSpPr>
        <p:spPr bwMode="auto">
          <a:xfrm>
            <a:off x="3847383" y="8633303"/>
            <a:ext cx="2958654"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r" defTabSz="859313">
              <a:spcBef>
                <a:spcPct val="0"/>
              </a:spcBef>
              <a:defRPr sz="1200" b="1">
                <a:latin typeface="Arial"/>
              </a:defRPr>
            </a:lvl1pPr>
          </a:lstStyle>
          <a:p>
            <a:fld id="{5CA7C1A6-3F6E-4A0C-A01A-2F04D27288E6}" type="slidenum">
              <a:rPr lang="en-GB" smtClean="0"/>
              <a:pPr/>
              <a:t>‹N°›</a:t>
            </a:fld>
            <a:endParaRPr lang="en-GB" dirty="0"/>
          </a:p>
        </p:txBody>
      </p:sp>
    </p:spTree>
    <p:extLst>
      <p:ext uri="{BB962C8B-B14F-4D97-AF65-F5344CB8AC3E}">
        <p14:creationId xmlns:p14="http://schemas.microsoft.com/office/powerpoint/2010/main" val="428615705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400" kern="1200">
        <a:solidFill>
          <a:schemeClr val="tx1"/>
        </a:solidFill>
        <a:latin typeface="Arial"/>
        <a:ea typeface="+mn-ea"/>
        <a:cs typeface="Arial" charset="0"/>
        <a:sym typeface="Arial"/>
      </a:defRPr>
    </a:lvl1pPr>
    <a:lvl2pPr marL="539725" algn="l" rtl="0" fontAlgn="base">
      <a:spcBef>
        <a:spcPct val="30000"/>
      </a:spcBef>
      <a:spcAft>
        <a:spcPct val="0"/>
      </a:spcAft>
      <a:defRPr sz="1400" kern="1200">
        <a:solidFill>
          <a:schemeClr val="tx1"/>
        </a:solidFill>
        <a:latin typeface="Arial"/>
        <a:ea typeface="+mn-ea"/>
        <a:cs typeface="Arial" charset="0"/>
        <a:sym typeface="Arial"/>
      </a:defRPr>
    </a:lvl2pPr>
    <a:lvl3pPr marL="1079449" algn="l" rtl="0" fontAlgn="base">
      <a:spcBef>
        <a:spcPct val="30000"/>
      </a:spcBef>
      <a:spcAft>
        <a:spcPct val="0"/>
      </a:spcAft>
      <a:defRPr sz="1400" kern="1200">
        <a:solidFill>
          <a:schemeClr val="tx1"/>
        </a:solidFill>
        <a:latin typeface="Arial"/>
        <a:ea typeface="+mn-ea"/>
        <a:cs typeface="Arial" charset="0"/>
        <a:sym typeface="Arial"/>
      </a:defRPr>
    </a:lvl3pPr>
    <a:lvl4pPr marL="1619174" algn="l" rtl="0" fontAlgn="base">
      <a:spcBef>
        <a:spcPct val="30000"/>
      </a:spcBef>
      <a:spcAft>
        <a:spcPct val="0"/>
      </a:spcAft>
      <a:defRPr sz="1400" kern="1200">
        <a:solidFill>
          <a:schemeClr val="tx1"/>
        </a:solidFill>
        <a:latin typeface="Arial"/>
        <a:ea typeface="+mn-ea"/>
        <a:cs typeface="Arial" charset="0"/>
        <a:sym typeface="Arial"/>
      </a:defRPr>
    </a:lvl4pPr>
    <a:lvl5pPr marL="2158898" algn="l" rtl="0" fontAlgn="base">
      <a:spcBef>
        <a:spcPct val="30000"/>
      </a:spcBef>
      <a:spcAft>
        <a:spcPct val="0"/>
      </a:spcAft>
      <a:defRPr sz="1400" kern="1200">
        <a:solidFill>
          <a:schemeClr val="tx1"/>
        </a:solidFill>
        <a:latin typeface="Arial"/>
        <a:ea typeface="+mn-ea"/>
        <a:cs typeface="Arial" charset="0"/>
        <a:sym typeface="Arial"/>
      </a:defRPr>
    </a:lvl5pPr>
    <a:lvl6pPr marL="2698623" algn="l" defTabSz="1079449" rtl="0" eaLnBrk="1" latinLnBrk="0" hangingPunct="1">
      <a:defRPr sz="1400" kern="1200">
        <a:solidFill>
          <a:schemeClr val="tx1"/>
        </a:solidFill>
        <a:latin typeface="+mn-lt"/>
        <a:ea typeface="+mn-ea"/>
        <a:cs typeface="+mn-cs"/>
      </a:defRPr>
    </a:lvl6pPr>
    <a:lvl7pPr marL="3238348" algn="l" defTabSz="1079449" rtl="0" eaLnBrk="1" latinLnBrk="0" hangingPunct="1">
      <a:defRPr sz="1400" kern="1200">
        <a:solidFill>
          <a:schemeClr val="tx1"/>
        </a:solidFill>
        <a:latin typeface="+mn-lt"/>
        <a:ea typeface="+mn-ea"/>
        <a:cs typeface="+mn-cs"/>
      </a:defRPr>
    </a:lvl7pPr>
    <a:lvl8pPr marL="3778072" algn="l" defTabSz="1079449" rtl="0" eaLnBrk="1" latinLnBrk="0" hangingPunct="1">
      <a:defRPr sz="1400" kern="1200">
        <a:solidFill>
          <a:schemeClr val="tx1"/>
        </a:solidFill>
        <a:latin typeface="+mn-lt"/>
        <a:ea typeface="+mn-ea"/>
        <a:cs typeface="+mn-cs"/>
      </a:defRPr>
    </a:lvl8pPr>
    <a:lvl9pPr marL="4317797" algn="l" defTabSz="1079449"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net.microsoft.com/en-us/library/ee913581.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technet.microsoft.com/en-us/library/gg982487(v=ws.10).aspx"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technet.microsoft.com/en-us/library/ee913581.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user-signin#password-hash-synchronization" TargetMode="External"/><Relationship Id="rId7" Type="http://schemas.openxmlformats.org/officeDocument/2006/relationships/hyperlink" Target="https://docs.microsoft.com/en-us/azure/active-directory/connect/active-directory-aadconnect-user-signin#federation-with-pingfederate"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ocs.microsoft.com/en-us/azure/active-directory/connect/active-directory-aadconnect-user-signin#federation-that-uses-a-new-or-existing-farm-with-ad-fs-in-windows-server-2012-r2" TargetMode="External"/><Relationship Id="rId5" Type="http://schemas.openxmlformats.org/officeDocument/2006/relationships/hyperlink" Target="https://docs.microsoft.com/en-us/azure/active-directory/connect/active-directory-aadconnect-pass-through-authentication" TargetMode="External"/><Relationship Id="rId4" Type="http://schemas.openxmlformats.org/officeDocument/2006/relationships/hyperlink" Target="https://docs.microsoft.com/en-us/azure/active-directory/connect/active-directory-aadconnect-sso"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sync-implement-password-synchroniza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ocs.microsoft.com/en-us/azure/active-directory/connect/active-directory-aadconnect-pass-through-authenticatio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s.office.com/2014/11/12/office-2013-updated-authentication-enabling-multi-factor-authentication-saml-identity-provider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na01.safelinks.protection.outlook.com/?url=https://docs.microsoft.com/en-us/windows-server/identity/ad-fs/operations/configuring-alternate-login-id&amp;data=02|01|Albertino.Matias@microsoft.com|338ab851ff3a4b0419d308d549578ff1|72f988bf86f141af91ab2d7cd011db47|1|0|636495562791682725&amp;sdata=JeC3uZqAO0OzL4SR06KFPuWncWn8xOkcckCzVbW7MMo%3D&amp;reserved=0"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na01.safelinks.protection.outlook.com/?url=http://blogs.office.com/2014/05/06/alternate-login-id-for-office-365-reduces-dependence-on-upn/&amp;data=02|01|Albertino.Matias@microsoft.com|338ab851ff3a4b0419d308d549578ff1|72f988bf86f141af91ab2d7cd011db47|1|0|636495562791682725&amp;sdata=CQmNms5EJmooSA2MEBUSCWOKUoFmPDTSH/n2Xyy2DSY%3D&amp;reserved=0" TargetMode="External"/><Relationship Id="rId4" Type="http://schemas.openxmlformats.org/officeDocument/2006/relationships/hyperlink" Target="http://blogs.technet.com/b/askpfeplat/archive/2014/04/21/introduction-to-active-directory-federation-services-ad-fs-alternateloginid-feature.asp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0</a:t>
            </a:fld>
            <a:endParaRPr lang="en-GB" dirty="0"/>
          </a:p>
        </p:txBody>
      </p:sp>
    </p:spTree>
    <p:extLst>
      <p:ext uri="{BB962C8B-B14F-4D97-AF65-F5344CB8AC3E}">
        <p14:creationId xmlns:p14="http://schemas.microsoft.com/office/powerpoint/2010/main" val="1465674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AD FS is not just about authentication. Single sign-on is achieved as a byproduct, but there are many other important benefits in using AD FS.</a:t>
            </a:r>
          </a:p>
          <a:p>
            <a:r>
              <a:rPr lang="en-US" dirty="0"/>
              <a:t>Features like client access filtering, user access policies, and security restrictions are actually the base decision factors to choose AD FS in enterprises.</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11</a:t>
            </a:fld>
            <a:endParaRPr lang="en-GB" dirty="0"/>
          </a:p>
        </p:txBody>
      </p:sp>
    </p:spTree>
    <p:extLst>
      <p:ext uri="{BB962C8B-B14F-4D97-AF65-F5344CB8AC3E}">
        <p14:creationId xmlns:p14="http://schemas.microsoft.com/office/powerpoint/2010/main" val="3662164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b="1" dirty="0">
                <a:solidFill>
                  <a:srgbClr val="0070C0"/>
                </a:solidFill>
              </a:rPr>
              <a:t>AD FS is fundamentally a Security Token Service (STS). </a:t>
            </a:r>
          </a:p>
          <a:p>
            <a:endParaRPr lang="en-US" sz="1400" kern="1200" dirty="0">
              <a:solidFill>
                <a:schemeClr val="tx1"/>
              </a:solidFill>
              <a:effectLst/>
              <a:latin typeface="Arial"/>
              <a:ea typeface="+mn-ea"/>
              <a:cs typeface="Arial" charset="0"/>
              <a:sym typeface="Arial"/>
            </a:endParaRPr>
          </a:p>
          <a:p>
            <a:r>
              <a:rPr lang="en-US" sz="1400" kern="1200" dirty="0">
                <a:solidFill>
                  <a:schemeClr val="tx1"/>
                </a:solidFill>
                <a:effectLst/>
                <a:latin typeface="Arial"/>
                <a:ea typeface="+mn-ea"/>
                <a:cs typeface="Arial" charset="0"/>
                <a:sym typeface="Arial"/>
              </a:rPr>
              <a:t>A Security Token Service (STS) can issue tokens in various formats and can protect the content of security tokens in transit via the use of X.509 certificate(s) for token signing, which makes it possible for a relying party to notably validate trusted claims providers. (Token encryption is also supported.)  The concept of exchange induces the processing and transforming capability of tokens in terms of type of trust, token format, semantics and (values of) claims for “impedance adaptation”. </a:t>
            </a:r>
          </a:p>
          <a:p>
            <a:endParaRPr lang="en-US" sz="1400" kern="1200" dirty="0">
              <a:solidFill>
                <a:schemeClr val="tx1"/>
              </a:solidFill>
              <a:effectLst/>
              <a:latin typeface="Arial"/>
              <a:ea typeface="+mn-ea"/>
              <a:cs typeface="Arial" charset="0"/>
              <a:sym typeface="Arial"/>
            </a:endParaRPr>
          </a:p>
          <a:p>
            <a:r>
              <a:rPr lang="en-US" sz="1400" kern="1200" dirty="0">
                <a:solidFill>
                  <a:schemeClr val="tx1"/>
                </a:solidFill>
                <a:effectLst/>
                <a:latin typeface="Arial"/>
                <a:ea typeface="+mn-ea"/>
                <a:cs typeface="Arial" charset="0"/>
                <a:sym typeface="Arial"/>
              </a:rPr>
              <a:t>In order to serve and process related claim requests, AD FS includes a claims pipeline, which represents the path that claims must follow through the STS before they can be issued as part of a security token. The STS manages the entire end-to-end process of flowing claims through the various stages of the claims pipeline, which also includes the processing of claim rules by the claim rule-based engine.</a:t>
            </a:r>
          </a:p>
          <a:p>
            <a:endParaRPr lang="fr-FR" sz="1400" kern="1200" dirty="0">
              <a:solidFill>
                <a:schemeClr val="tx1"/>
              </a:solidFill>
              <a:effectLst/>
              <a:latin typeface="Arial"/>
              <a:ea typeface="+mn-ea"/>
              <a:cs typeface="Arial" charset="0"/>
              <a:sym typeface="Arial"/>
            </a:endParaRPr>
          </a:p>
          <a:p>
            <a:r>
              <a:rPr lang="en-US" sz="1400" kern="1200" dirty="0">
                <a:solidFill>
                  <a:schemeClr val="tx1"/>
                </a:solidFill>
                <a:effectLst/>
                <a:latin typeface="Arial"/>
                <a:ea typeface="+mn-ea"/>
                <a:cs typeface="Arial" charset="0"/>
                <a:sym typeface="Arial"/>
              </a:rPr>
              <a:t>For that purpose, AD FS uses AD DS as a credential store. AD FS can also use attributes coming from several attribute stores, such as Active Directory Lightweight Directory Services (AD LDS), Microsoft SQL Server databases, and other data sources.</a:t>
            </a:r>
            <a:endParaRPr lang="fr-FR" sz="1400" kern="1200" dirty="0">
              <a:solidFill>
                <a:schemeClr val="tx1"/>
              </a:solidFill>
              <a:effectLst/>
              <a:latin typeface="Arial"/>
              <a:ea typeface="+mn-ea"/>
              <a:cs typeface="Arial" charset="0"/>
              <a:sym typeface="Ari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12</a:t>
            </a:fld>
            <a:endParaRPr lang="en-GB" dirty="0"/>
          </a:p>
        </p:txBody>
      </p:sp>
    </p:spTree>
    <p:extLst>
      <p:ext uri="{BB962C8B-B14F-4D97-AF65-F5344CB8AC3E}">
        <p14:creationId xmlns:p14="http://schemas.microsoft.com/office/powerpoint/2010/main" val="683351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t>The user authenticates to the IP-STS by providing appropriate credentials, such as a username and password.</a:t>
            </a:r>
          </a:p>
          <a:p>
            <a:pPr marL="228600" lvl="0" indent="-228600">
              <a:buFont typeface="+mj-lt"/>
              <a:buAutoNum type="arabicPeriod"/>
            </a:pPr>
            <a:r>
              <a:rPr lang="en-US" dirty="0"/>
              <a:t>After validating the user’s credentials (contact Domain Controller), the IP-STS issues a signed token (ST) containing claims relevant to the Web application.</a:t>
            </a:r>
          </a:p>
          <a:p>
            <a:pPr marL="228600" lvl="0" indent="-228600">
              <a:buFont typeface="+mj-lt"/>
              <a:buAutoNum type="arabicPeriod"/>
            </a:pPr>
            <a:r>
              <a:rPr lang="en-US" dirty="0"/>
              <a:t>The user presents the new token to the Web Application. The Web Application will accept the token because it is issued by the STS. It will use the claims contained within the token to perform authorization against the requested resource.</a:t>
            </a:r>
          </a:p>
          <a:p>
            <a:pPr marL="228600" indent="-228600">
              <a:buFont typeface="+mj-lt"/>
              <a:buAutoNum type="arabicPeriod"/>
            </a:pPr>
            <a:r>
              <a:rPr lang="en-US" dirty="0"/>
              <a:t>The Web Application returns a session cookie to the user</a:t>
            </a:r>
          </a:p>
          <a:p>
            <a:pPr marL="228600" indent="-228600">
              <a:buFont typeface="+mj-lt"/>
              <a:buAutoNum type="arabicPeriod"/>
            </a:pPr>
            <a:endParaRPr lang="en-US" dirty="0"/>
          </a:p>
          <a:p>
            <a:pPr marL="0" indent="0">
              <a:buNone/>
            </a:pPr>
            <a:r>
              <a:rPr lang="en-US" dirty="0"/>
              <a:t>AD FS is based on industry standards. there is new terminology associated. </a:t>
            </a:r>
          </a:p>
          <a:p>
            <a:pPr marL="0" indent="0">
              <a:buNone/>
            </a:pPr>
            <a:r>
              <a:rPr lang="en-US" dirty="0"/>
              <a:t>Many of these new important terms are listed below.</a:t>
            </a:r>
          </a:p>
          <a:p>
            <a:r>
              <a:rPr lang="en-US" b="1" dirty="0"/>
              <a:t>Federation Service: </a:t>
            </a:r>
            <a:r>
              <a:rPr lang="en-US" dirty="0"/>
              <a:t>A logical instance of AD FS. A federation service can be deployed as a single federation server or as a load-balanced federation server farm. </a:t>
            </a:r>
          </a:p>
          <a:p>
            <a:r>
              <a:rPr lang="en-US" b="1" dirty="0"/>
              <a:t>Security Token Service (STS):</a:t>
            </a:r>
            <a:r>
              <a:rPr lang="en-US" dirty="0"/>
              <a:t> A web service that authenticates clients. The STS issues security tokens to authenticated clients.</a:t>
            </a:r>
          </a:p>
          <a:p>
            <a:r>
              <a:rPr lang="en-US" b="1" dirty="0"/>
              <a:t>Claims Provider:</a:t>
            </a:r>
            <a:r>
              <a:rPr lang="en-US" dirty="0"/>
              <a:t> A federation service that issues claims for a particular transaction (also referred to as an </a:t>
            </a:r>
            <a:r>
              <a:rPr lang="en-US" dirty="0" err="1"/>
              <a:t>IdP</a:t>
            </a:r>
            <a:r>
              <a:rPr lang="en-US" dirty="0"/>
              <a:t> or Identity Provider).</a:t>
            </a:r>
          </a:p>
          <a:p>
            <a:r>
              <a:rPr lang="en-US" b="1" dirty="0"/>
              <a:t>Relying Party:</a:t>
            </a:r>
            <a:r>
              <a:rPr lang="en-US" dirty="0"/>
              <a:t> A federation service or application that consumes claims (also referred to as an SP or Service Provider).</a:t>
            </a:r>
          </a:p>
          <a:p>
            <a:r>
              <a:rPr lang="en-US" b="1" dirty="0"/>
              <a:t>Security Assertion Markup Language (SAML):</a:t>
            </a:r>
            <a:r>
              <a:rPr lang="en-US" dirty="0"/>
              <a:t> An OASIS specification that defines how to use HTTP web browser redirects to exchange assertions data. SAML is used to authenticate and authorize users across secure boundaries.</a:t>
            </a:r>
          </a:p>
          <a:p>
            <a:r>
              <a:rPr lang="en-US" b="1" dirty="0"/>
              <a:t>SAML Token:</a:t>
            </a:r>
            <a:r>
              <a:rPr lang="en-US" dirty="0"/>
              <a:t> The data format for communicating claims between a claims provider and a relying party. AD FS 2.0 uses both SAML 1.1 and SAML 2.0 formats.</a:t>
            </a:r>
          </a:p>
          <a:p>
            <a:r>
              <a:rPr lang="en-US" b="1" dirty="0"/>
              <a:t>WS-Trust:</a:t>
            </a:r>
            <a:r>
              <a:rPr lang="en-US" dirty="0"/>
              <a:t> The SOAP protocol, which is defined by the WS-Trust specifications, for requesting claims from a claims provider. AD FS 2.0 uses both the February 2005 and 1.3 versions of the protocol. </a:t>
            </a:r>
          </a:p>
          <a:p>
            <a:endParaRPr lang="en-AU"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13</a:t>
            </a:fld>
            <a:endParaRPr lang="en-GB" dirty="0"/>
          </a:p>
        </p:txBody>
      </p:sp>
    </p:spTree>
    <p:extLst>
      <p:ext uri="{BB962C8B-B14F-4D97-AF65-F5344CB8AC3E}">
        <p14:creationId xmlns:p14="http://schemas.microsoft.com/office/powerpoint/2010/main" val="948767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Federation</a:t>
            </a:r>
            <a:r>
              <a:rPr lang="en-US" baseline="0" dirty="0"/>
              <a:t> Server are each server with the ADFS Role installed.</a:t>
            </a:r>
            <a:endParaRPr lang="en-US" dirty="0"/>
          </a:p>
          <a:p>
            <a:pPr marL="539725" lvl="1" indent="0">
              <a:buNone/>
            </a:pPr>
            <a:r>
              <a:rPr lang="en-US" dirty="0"/>
              <a:t>Generally, AD FS is known as a Security Token Service (STS). AD FS issues tokens to clients to be used in the authentication process. Not just any application can benefit from this type of authentication. Applications are typically referred to as claims-aware if they are capable of consuming a token for authentication. This term is used because the token contains claims that describe the user. These claims can then be used by the claims-aware application to determine access to resources or to customize elements of the application itself.</a:t>
            </a:r>
          </a:p>
          <a:p>
            <a:pPr marL="539725" lvl="1" indent="0">
              <a:buNone/>
            </a:pPr>
            <a:r>
              <a:rPr lang="en-US" dirty="0"/>
              <a:t>To establish trust, the token is digitally signed with an X.509 certificate. This certificate is configured as trusted by the application. As long as the token signature is valid and the certificate used to sign it is valid, the user is considered authenticated.</a:t>
            </a:r>
          </a:p>
          <a:p>
            <a:pPr marL="539725" lvl="1" indent="0">
              <a:buNone/>
            </a:pPr>
            <a:r>
              <a:rPr lang="en-US" dirty="0"/>
              <a:t>If the certificate expires or becomes invalid, then AD FS must be configured with another token-signing certificate. This also means the applications must be updated to reflect this new certificate.</a:t>
            </a:r>
          </a:p>
          <a:p>
            <a:pPr marL="539725" lvl="1" indent="0">
              <a:buNone/>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400" dirty="0"/>
              <a:t>AD FS Configuration Database</a:t>
            </a:r>
            <a:endParaRPr lang="en-AU" dirty="0">
              <a:hlinkClick r:id="rId3"/>
            </a:endParaRPr>
          </a:p>
          <a:p>
            <a:pPr marL="825475" lvl="1" indent="-285750">
              <a:buFont typeface="Arial" panose="020B0604020202020204" pitchFamily="34" charset="0"/>
              <a:buChar char="•"/>
            </a:pPr>
            <a:r>
              <a:rPr lang="en-AU" dirty="0">
                <a:hlinkClick r:id="rId3"/>
              </a:rPr>
              <a:t>https://technet.microsoft.com/en-us/library/ee913581.aspx</a:t>
            </a:r>
            <a:endParaRPr lang="en-AU" dirty="0"/>
          </a:p>
          <a:p>
            <a:pPr marL="825475" lvl="1" indent="-285750">
              <a:buFont typeface="Arial" panose="020B0604020202020204" pitchFamily="34" charset="0"/>
              <a:buChar char="•"/>
            </a:pPr>
            <a:r>
              <a:rPr lang="en-AU" dirty="0"/>
              <a:t>Each Federation</a:t>
            </a:r>
            <a:r>
              <a:rPr lang="en-AU" baseline="0" dirty="0"/>
              <a:t> Server needs a Configuration Database store with the service configuration. It is possible to use Windows Internal Database (WID), which is local to each server and only the primary server can write on the database, or use an SQL instance to maintain the database. </a:t>
            </a:r>
            <a:r>
              <a:rPr lang="en-AU" dirty="0"/>
              <a:t>SQL is required for token replay detection and SAML artefact resolution</a:t>
            </a:r>
            <a:endParaRPr lang="en-AU" baseline="0" dirty="0"/>
          </a:p>
          <a:p>
            <a:pPr lvl="1"/>
            <a:endParaRPr lang="fr-FR" baseline="0" dirty="0"/>
          </a:p>
          <a:p>
            <a:pPr lvl="0"/>
            <a:r>
              <a:rPr lang="fr-FR" baseline="0" dirty="0"/>
              <a:t>Web Application Proxy</a:t>
            </a:r>
          </a:p>
          <a:p>
            <a:pPr marL="711175" lvl="1" indent="-171450">
              <a:buFont typeface="Arial" panose="020B0604020202020204" pitchFamily="34" charset="0"/>
              <a:buChar char="•"/>
            </a:pPr>
            <a:r>
              <a:rPr lang="en-US" sz="1200" dirty="0"/>
              <a:t>Most organizations attempt to provide robust mechanisms to secure Active Directory Domain Controllers because of their sensitive nature. AD FS is no different. Because it issues security tokens, it should be treated as a security sensitive service as well. To decrease the exposure to the external network or a </a:t>
            </a:r>
            <a:r>
              <a:rPr lang="en-US" sz="1200" dirty="0">
                <a:solidFill>
                  <a:srgbClr val="FF0000"/>
                </a:solidFill>
              </a:rPr>
              <a:t>perimeter network (also known as DMZ, demilitarized zone, and screened subnet)</a:t>
            </a:r>
            <a:r>
              <a:rPr lang="en-US" sz="1200" dirty="0"/>
              <a:t>, the Web Application Proxy can be used.</a:t>
            </a:r>
          </a:p>
          <a:p>
            <a:pPr marL="711175" lvl="1" indent="-171450">
              <a:buFont typeface="Arial" panose="020B0604020202020204" pitchFamily="34" charset="0"/>
              <a:buChar char="•"/>
            </a:pPr>
            <a:r>
              <a:rPr lang="en-US" sz="1200" dirty="0"/>
              <a:t>Security is achieved by making Web Application Proxy a transporter of authentication requests and responses, without the need to contact the authentication store (Active Directory). To increase the separation, it is recommended that the federation server proxy is not joined to Active Directory. Instead, the proxy maintains its trust relationship to the federation service using a proxy trust token. This trust token is obtained by running the Configuration Wizard or PowerShell</a:t>
            </a:r>
            <a:r>
              <a:rPr lang="en-US" sz="1200" baseline="0" dirty="0"/>
              <a:t> cmdlet</a:t>
            </a:r>
            <a:r>
              <a:rPr lang="en-US" sz="1200" dirty="0"/>
              <a:t> and specifying an account to use that is a member of the local administrators group on the federation servers.</a:t>
            </a:r>
          </a:p>
          <a:p>
            <a:pPr marL="711175" lvl="1" indent="-171450">
              <a:buFont typeface="Arial" panose="020B0604020202020204" pitchFamily="34" charset="0"/>
              <a:buChar char="•"/>
            </a:pPr>
            <a:r>
              <a:rPr lang="en-US" sz="1200" dirty="0"/>
              <a:t>Web Application Proxy are flexible in both deployment and maintenance. A single proxy can service one or many federation servers. The opposite is also true. Multiple proxies can service one federation server if desired. This flexibility allows for scalability and redundancy to be expanded in a short time frame.</a:t>
            </a:r>
          </a:p>
          <a:p>
            <a:pPr marL="711175" lvl="1" indent="-171450">
              <a:buFont typeface="Arial" panose="020B0604020202020204" pitchFamily="34" charset="0"/>
              <a:buChar char="•"/>
            </a:pPr>
            <a:r>
              <a:rPr lang="en-US" sz="1200" dirty="0"/>
              <a:t>Maintaining the Web Application Proxy trust relationship is automated. After initially configuring the user name and password to be used, the proxy server renews the proxy trust token every four hours. Because it is valid for 15 days by default, multiple attempts will occur before the trust relationship is broken. Settings concerning the proxy trust can be managed with Windows PowerShell or the wizard. </a:t>
            </a:r>
          </a:p>
          <a:p>
            <a:pPr marL="711175" lvl="1" indent="-171450">
              <a:buFont typeface="Arial" panose="020B0604020202020204" pitchFamily="34" charset="0"/>
              <a:buChar char="•"/>
            </a:pPr>
            <a:r>
              <a:rPr lang="en-US" sz="1200" dirty="0"/>
              <a:t>For more information: </a:t>
            </a:r>
            <a:r>
              <a:rPr lang="en-US" sz="1200" b="1" dirty="0"/>
              <a:t>Federation Server Farm Using SQL Server and Proxies</a:t>
            </a:r>
            <a:r>
              <a:rPr lang="en-US" sz="1200" dirty="0"/>
              <a:t> </a:t>
            </a:r>
            <a:r>
              <a:rPr lang="en-US" sz="1200" dirty="0">
                <a:hlinkClick r:id="rId4"/>
              </a:rPr>
              <a:t>http://technet.microsoft.com/en-us/library/gg982487(v=ws.10).aspx</a:t>
            </a:r>
            <a:endParaRPr lang="en-US" sz="1200" dirty="0"/>
          </a:p>
          <a:p>
            <a:pPr marL="0" indent="0">
              <a:buNone/>
            </a:pPr>
            <a:endParaRPr lang="en-US" b="1" dirty="0"/>
          </a:p>
          <a:p>
            <a:endParaRPr lang="pt-B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14</a:t>
            </a:fld>
            <a:endParaRPr lang="en-GB" dirty="0"/>
          </a:p>
        </p:txBody>
      </p:sp>
    </p:spTree>
    <p:extLst>
      <p:ext uri="{BB962C8B-B14F-4D97-AF65-F5344CB8AC3E}">
        <p14:creationId xmlns:p14="http://schemas.microsoft.com/office/powerpoint/2010/main" val="575300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600"/>
              </a:spcAft>
              <a:buClrTx/>
              <a:buSzPct val="116000"/>
              <a:buFont typeface="Arial" panose="020B0604020202020204" pitchFamily="34" charset="0"/>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more information</a:t>
            </a: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on the role of the AD FS configuration database, refer to: </a:t>
            </a: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3"/>
              </a:rPr>
              <a:t>http://technet.microsoft.com/en-us/library/ee913581.aspx</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Windows Internal Database (WID): </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Database location: </a:t>
            </a:r>
            <a:r>
              <a:rPr kumimoji="0" lang="en-US" sz="105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C:\Windows\WID</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WID replication:</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Default port 80 </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Default 5-minute interval</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 is possible to migrate from WID to SQL Server database</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move the primary role:</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the following commands on new primary:</a:t>
            </a:r>
          </a:p>
          <a:p>
            <a:pPr marL="515938" marR="0" lvl="2" indent="-171450" algn="l"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 FS 2.0: </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Set-</a:t>
            </a:r>
            <a:r>
              <a:rPr kumimoji="0" lang="en-US" sz="105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ADFSSyncConfiguration</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-role </a:t>
            </a:r>
            <a:r>
              <a:rPr kumimoji="0" lang="en-US" sz="105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PrimaryComputer</a:t>
            </a:r>
            <a:endPar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515938" marR="0" lvl="2" indent="-171450" algn="l"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 FS on Windows Server 2012 R2:  </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Set-</a:t>
            </a:r>
            <a:r>
              <a:rPr kumimoji="0" lang="en-US" sz="105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ADFSSyncproperties</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-role </a:t>
            </a:r>
            <a:r>
              <a:rPr kumimoji="0" lang="en-US" sz="105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PrimaryComputer</a:t>
            </a:r>
            <a:endPar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all secondary:</a:t>
            </a:r>
          </a:p>
          <a:p>
            <a:pPr marL="515938" marR="0" lvl="2" indent="-171450" algn="l"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 FS 2.0: </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Set-</a:t>
            </a:r>
            <a:r>
              <a:rPr kumimoji="0" lang="en-US" sz="105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ADFSSyncConfiguration</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-role </a:t>
            </a:r>
            <a:r>
              <a:rPr kumimoji="0" lang="en-US" sz="105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SecondaryComputer</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105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PrimaryComputerName</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&lt;FQDN of new primary&gt;</a:t>
            </a:r>
          </a:p>
          <a:p>
            <a:pPr marL="515938" marR="0" lvl="2" indent="-171450" algn="l" defTabSz="914400" rtl="0" eaLnBrk="1" fontAlgn="auto" latinLnBrk="0" hangingPunct="1">
              <a:lnSpc>
                <a:spcPct val="100000"/>
              </a:lnSpc>
              <a:spcBef>
                <a:spcPts val="300"/>
              </a:spcBef>
              <a:spcAft>
                <a:spcPts val="6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 FS on Windows Server 2012 R2</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Set-</a:t>
            </a:r>
            <a:r>
              <a:rPr kumimoji="0" lang="en-US" sz="105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ADFSSyncproperties</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-role </a:t>
            </a:r>
            <a:r>
              <a:rPr kumimoji="0" lang="en-US" sz="105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SecondaryComputer</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105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PrimaryComputerName</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&lt;FQDN of new primary&gt;</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SQL Server Database:</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SQL Server adds additional complexity if high availability is required. Because SQL Server must always be available in order for AD FS to authenticate users, SQL Server should be configured in a highly available manner.</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previous (Windows Server 2012 and older) versions of AD FS, you should:</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Have two SQL Server clusters in different datacenters.</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Have synchronous mirroring between clusters.</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Consider witness server for automatic failover.</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Comparison: </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17</a:t>
            </a:fld>
            <a:endParaRPr lang="en-GB" dirty="0"/>
          </a:p>
        </p:txBody>
      </p:sp>
    </p:spTree>
    <p:extLst>
      <p:ext uri="{BB962C8B-B14F-4D97-AF65-F5344CB8AC3E}">
        <p14:creationId xmlns:p14="http://schemas.microsoft.com/office/powerpoint/2010/main" val="3255219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600"/>
              </a:spcAft>
              <a:buClrTx/>
              <a:buSzPct val="116000"/>
              <a:buFont typeface="Arial" panose="020B0604020202020204" pitchFamily="34" charset="0"/>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Service Communication SSL Certificate</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AD FS service communication certificate is the SSL certificate. AD FS is ultimately a web service, and the SSL certificate is used to secure communications with clients.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Other than the name, this certificate is no different than any other SSL certificate obtained for a website. In almost all circumstances, it should come from a third-party Certification Authority (CA).</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subject name should match the AD FS service name, not any individual server. Wildcard certificates are supported, as are certificates that use subject alternative names.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Relatively easy to change/update.</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reason to contact trust partners.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security reasons we recommend that you use the same SSL certificate on all AD FS servers and another SSL certificate with the same subject name on all AD FS proxy (Web Application Proxy) servers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SSL Certificate:</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Wildcard certificates are supported.</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Subject Alternative Names are supported.</a:t>
            </a:r>
          </a:p>
          <a:p>
            <a:pPr marL="173038" marR="0" lvl="1" indent="0" algn="l" defTabSz="914400" rtl="0" eaLnBrk="1" fontAlgn="auto" latinLnBrk="0" hangingPunct="1">
              <a:lnSpc>
                <a:spcPct val="100000"/>
              </a:lnSpc>
              <a:spcBef>
                <a:spcPts val="300"/>
              </a:spcBef>
              <a:spcAft>
                <a:spcPts val="600"/>
              </a:spcAft>
              <a:buClrTx/>
              <a:buSzTx/>
              <a:buFont typeface="Courier New" panose="02070309020205020404" pitchFamily="49" charset="0"/>
              <a:buNone/>
              <a:tabLst/>
              <a:defRPr/>
            </a:pP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600"/>
              </a:spcAft>
              <a:buClrTx/>
              <a:buSzPct val="116000"/>
              <a:buFont typeface="Arial" panose="020B0604020202020204" pitchFamily="34" charset="0"/>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Token Signing Certificate:</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AD FS, a token-signing certificate is used to sign the Security Assertion Markup Language (SAML) tokens that authenticate clients. By default, AD FS will create a self-signed certificate and store it in AD DS. This can be replaced with a certificate obtained from an internal or a third-party CA if desired.</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extended key usage (EKU) or subject name requirements exist.</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Each relying party (service provider) partner must trust this certificate. When this certificate needs to be changed, the replying parties need to be updated. Failure to do this will result in the failure of authentication to the relying parties.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Can implement certificate from internal Public Key Infrastructure (PKI ) or third-party CA.</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Has no subject name requirements.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Self-signed certificates can utilize Auto Certificate Rollover.</a:t>
            </a:r>
          </a:p>
          <a:p>
            <a:pPr marL="0" marR="0" lvl="0" indent="0" algn="l" defTabSz="914400" rtl="0" eaLnBrk="1" fontAlgn="auto" latinLnBrk="0" hangingPunct="1">
              <a:lnSpc>
                <a:spcPct val="100000"/>
              </a:lnSpc>
              <a:spcBef>
                <a:spcPts val="300"/>
              </a:spcBef>
              <a:spcAft>
                <a:spcPts val="600"/>
              </a:spcAft>
              <a:buClrTx/>
              <a:buSzPct val="116000"/>
              <a:buFont typeface="Arial" panose="020B0604020202020204" pitchFamily="34" charset="0"/>
              <a:buNone/>
              <a:tabLst/>
              <a:defRPr/>
            </a:pP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600"/>
              </a:spcAft>
              <a:buClrTx/>
              <a:buSzPct val="116000"/>
              <a:buFont typeface="Arial" panose="020B0604020202020204" pitchFamily="34" charset="0"/>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Token Encrypting/Decrypting Certificate:</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Can implement certificate from internal Public Key Infrastructure (PKI ) or third-party CA.</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Has no subject name requirements.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Self-signed certificates can utilize Auto Certificate Rollover.</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AD FS token encrypting/decrypting certificate is used to encrypt the SAML tokens used for authentication. This is optional and encryption is not done by default.</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certificate is only used if AD FS is a claims provider (service provider) to a partner. In this case, the certificate’s public key is stored by the partner and is used to encrypt tokens sent to               AD FS.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the self-signed certificate for token-signing and/or token encrypting/decrypting is used, then the Automatic Certificate Rollover feature can be used. If either of these certificates is replaced with one generated by a CA (internal or public) then automatic certificate rollover must be disabled.</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facilitate the use of this feature, the self-signed certificates are not stored in the certificate container of the AD FS servers. Instead they are stored in the domain partition in which the AD FS servers are joined: </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CN=ADFS,CN=</a:t>
            </a:r>
            <a:r>
              <a:rPr kumimoji="0" lang="en-US" sz="105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Microsoft,CN</a:t>
            </a:r>
            <a:r>
              <a:rPr kumimoji="0" lang="en-US" sz="105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=Program Data,&lt;domain name&gt;</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 is important to understand the settings related to automatic certificate rollover and be sure to note the dates on a calendar to ensure appropriate actions are taken to update relying parties and claims providers when these certificates are updated. The relevant settings are on the next slide.</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18</a:t>
            </a:fld>
            <a:endParaRPr lang="en-GB" dirty="0"/>
          </a:p>
        </p:txBody>
      </p:sp>
    </p:spTree>
    <p:extLst>
      <p:ext uri="{BB962C8B-B14F-4D97-AF65-F5344CB8AC3E}">
        <p14:creationId xmlns:p14="http://schemas.microsoft.com/office/powerpoint/2010/main" val="1345046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a:t>When deploying AD FS, it is important to consider Domain Name System (DNS). Typically AD FS is deployed in both the intranet and </a:t>
            </a:r>
            <a:r>
              <a:rPr lang="en-US" dirty="0">
                <a:solidFill>
                  <a:srgbClr val="FF0000"/>
                </a:solidFill>
              </a:rPr>
              <a:t>perimeter network</a:t>
            </a:r>
            <a:r>
              <a:rPr lang="en-US" dirty="0"/>
              <a:t>). To allow users to access AD FS externally, DNS is configured in a split-brain manner. This allows external clients to be directed to the Virtual IP (VIP) for the proxy servers while internal clients are directed to the VIP of the internal AD FS servers. </a:t>
            </a:r>
          </a:p>
          <a:p>
            <a:endParaRPr lang="pt-BR" dirty="0"/>
          </a:p>
          <a:p>
            <a:r>
              <a:rPr lang="en-US" sz="1400" b="0" i="0" kern="1200" dirty="0">
                <a:solidFill>
                  <a:schemeClr val="tx1"/>
                </a:solidFill>
                <a:effectLst/>
                <a:latin typeface="Segoe UI Light"/>
                <a:ea typeface="+mn-ea"/>
                <a:cs typeface="Arial" charset="0"/>
                <a:sym typeface="Arial"/>
              </a:rPr>
              <a:t>For intranet access, all clients accessing AD FS service within the internal corporate network (intranet) must be able to resolve the AD FS service name (name provided by the SSL certificate) to the load balancer for the AD FS servers or the AD FS server.</a:t>
            </a:r>
          </a:p>
          <a:p>
            <a:endParaRPr lang="en-US" sz="1400" b="0" i="0" kern="1200" dirty="0">
              <a:solidFill>
                <a:schemeClr val="tx1"/>
              </a:solidFill>
              <a:effectLst/>
              <a:latin typeface="Segoe UI Light"/>
              <a:ea typeface="+mn-ea"/>
              <a:cs typeface="Arial" charset="0"/>
              <a:sym typeface="Arial"/>
            </a:endParaRPr>
          </a:p>
          <a:p>
            <a:r>
              <a:rPr lang="en-US" sz="1400" b="0" i="0" kern="1200" dirty="0">
                <a:solidFill>
                  <a:schemeClr val="tx1"/>
                </a:solidFill>
                <a:effectLst/>
                <a:latin typeface="Segoe UI Light"/>
                <a:ea typeface="+mn-ea"/>
                <a:cs typeface="Arial" charset="0"/>
                <a:sym typeface="Arial"/>
              </a:rPr>
              <a:t>For extranet access, all clients accessing AD FS service from outside the corporate network (extranet/internet) must be able to resolve the AD FS service name (name provided by the SSL certificate) to the load balancer for the Web Application Proxy servers or the Web Application Proxy server.</a:t>
            </a:r>
          </a:p>
          <a:p>
            <a:endParaRPr lang="en-US" sz="1400" b="0" i="0" kern="1200" dirty="0">
              <a:solidFill>
                <a:schemeClr val="tx1"/>
              </a:solidFill>
              <a:effectLst/>
              <a:latin typeface="Segoe UI Light"/>
              <a:ea typeface="+mn-ea"/>
              <a:cs typeface="Arial" charset="0"/>
              <a:sym typeface="Arial"/>
            </a:endParaRPr>
          </a:p>
          <a:p>
            <a:r>
              <a:rPr lang="en-US" sz="1400" b="0" i="0" kern="1200" dirty="0">
                <a:solidFill>
                  <a:schemeClr val="tx1"/>
                </a:solidFill>
                <a:effectLst/>
                <a:latin typeface="Segoe UI Light"/>
                <a:ea typeface="+mn-ea"/>
                <a:cs typeface="Arial" charset="0"/>
                <a:sym typeface="Arial"/>
              </a:rPr>
              <a:t>For extranet access to function properly, each Web Application Proxy server in the DMZ must be able to resolve AD FS service name (name provided by the SSL certificate) to the load balancer for the AD FS servers or the AD FS server. This can be achieved using an alternate DNS server in the DMZ network or by changing local server resolution using HOSTS file.</a:t>
            </a:r>
          </a:p>
          <a:p>
            <a:r>
              <a:rPr lang="en-US" sz="1400" b="0" i="0" kern="1200" dirty="0">
                <a:solidFill>
                  <a:schemeClr val="tx1"/>
                </a:solidFill>
                <a:effectLst/>
                <a:latin typeface="Segoe UI Light"/>
                <a:ea typeface="+mn-ea"/>
                <a:cs typeface="Arial" charset="0"/>
                <a:sym typeface="Arial"/>
              </a:rPr>
              <a:t>For Windows Integrated authentication to work inside the network and outside the network for a subset of endpoints exposed through the Web Application Proxy, you must use an A record (not CNAME) to point to the load balancers.</a:t>
            </a:r>
          </a:p>
          <a:p>
            <a:endParaRPr lang="pt-BR" dirty="0"/>
          </a:p>
          <a:p>
            <a:endParaRPr lang="fr-FR"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19</a:t>
            </a:fld>
            <a:endParaRPr lang="en-GB" dirty="0"/>
          </a:p>
        </p:txBody>
      </p:sp>
    </p:spTree>
    <p:extLst>
      <p:ext uri="{BB962C8B-B14F-4D97-AF65-F5344CB8AC3E}">
        <p14:creationId xmlns:p14="http://schemas.microsoft.com/office/powerpoint/2010/main" val="371886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Claim provider trust:</a:t>
            </a:r>
            <a:endParaRPr lang="en-US" dirty="0"/>
          </a:p>
          <a:p>
            <a:pPr lvl="0"/>
            <a:r>
              <a:rPr lang="en-US" dirty="0"/>
              <a:t>A federation server operating as a claims provider provides the following functionality and services:</a:t>
            </a:r>
          </a:p>
          <a:p>
            <a:pPr lvl="1"/>
            <a:r>
              <a:rPr lang="en-US" dirty="0"/>
              <a:t>The claims provider presents a web service that can issue security tokens containing claims in a standardized format (for example, SAML).</a:t>
            </a:r>
          </a:p>
          <a:p>
            <a:pPr lvl="1"/>
            <a:r>
              <a:rPr lang="en-US" dirty="0"/>
              <a:t>The claims provider allows administrators to publish policy data about itself, which a relying party federation server can retrieve and use, to establish and maintain a federation relationship.</a:t>
            </a:r>
          </a:p>
          <a:p>
            <a:pPr marL="0" indent="0">
              <a:buNone/>
            </a:pPr>
            <a:endParaRPr lang="en-US" b="1" dirty="0"/>
          </a:p>
          <a:p>
            <a:pPr marL="0" indent="0">
              <a:buNone/>
            </a:pPr>
            <a:r>
              <a:rPr lang="en-US" b="1" dirty="0"/>
              <a:t>Relying party</a:t>
            </a:r>
            <a:endParaRPr lang="en-US" dirty="0"/>
          </a:p>
          <a:p>
            <a:pPr lvl="0"/>
            <a:r>
              <a:rPr lang="en-US" dirty="0"/>
              <a:t>A relying party is a federation server that receives security tokens from a trusted identity provider. The relying party, or federation provider as it is also known, will then issue new security tokens that a local application can consume to make authorization and personalization decisions. By using a relying party in federation with an identity provider, organizations can offer web single sign-on to users from partner organizations, or across security boundaries in a single organization. </a:t>
            </a:r>
          </a:p>
          <a:p>
            <a:pPr lvl="1"/>
            <a:r>
              <a:rPr lang="en-US" dirty="0"/>
              <a:t>Non-claims aware relying party trusts are objects that are created to represent the trust between the federation service and a single web-based application that is not claims-aware and that is accessed through the Web Application Proxy.</a:t>
            </a:r>
          </a:p>
          <a:p>
            <a:pPr lvl="1"/>
            <a:r>
              <a:rPr lang="en-US" dirty="0"/>
              <a:t>A non-claims-aware relying party trust is a relying party trust which consists of identifiers, names, and rules for authentication and authorization when the relying party trust is accessed through the Web Application Proxy. These web-based applications that do not rely on claims, in other words, these integrated windows authentication-based applications, can have authorization rules that enforce access that is based on claims when the access is external to the corporate network through the Web Application Proxy.</a:t>
            </a:r>
          </a:p>
          <a:p>
            <a:pPr marL="0" indent="0">
              <a:buNone/>
            </a:pPr>
            <a:r>
              <a:rPr lang="en-US" b="1" dirty="0"/>
              <a:t>Important:</a:t>
            </a:r>
            <a:r>
              <a:rPr lang="en-US" dirty="0"/>
              <a:t> For the non-claims-aware relying party trusts to function there has to be a Web Application Proxy that can orchestrate the authentication and authorization, and can translate to the authentication protocol of the application that it represents.</a:t>
            </a:r>
          </a:p>
          <a:p>
            <a:pPr marL="0" indent="0">
              <a:buNone/>
            </a:pPr>
            <a:endParaRPr lang="en-US" b="1" dirty="0"/>
          </a:p>
          <a:p>
            <a:pPr marL="0" indent="0">
              <a:buNone/>
            </a:pPr>
            <a:r>
              <a:rPr lang="en-US" b="1" dirty="0"/>
              <a:t>Attribute store:</a:t>
            </a:r>
            <a:endParaRPr lang="en-US" dirty="0"/>
          </a:p>
          <a:p>
            <a:pPr lvl="0"/>
            <a:r>
              <a:rPr lang="en-US" dirty="0"/>
              <a:t>AD FS uses the term attribute stores to refer to directories or databases that an organization uses to store its user accounts and their associated attribute values. After it is configured in an identity provider organization, AD FS retrieves these attribute values from the store and creates claims based on that information so that a Web application or service that is hosted in a relying party organization can make the appropriate authorization decisions whenever a federated user (a user whose account is stored in the identity provider organization) attempts to access the application or service.</a:t>
            </a:r>
          </a:p>
          <a:p>
            <a:pPr lvl="0"/>
            <a:r>
              <a:rPr lang="en-US" dirty="0"/>
              <a:t>AD FS supports a wide range of directory and database stores that you can use for extracting administrator-defined attribute values and populating claims with those values. AD FS supports any of the following directories or databases as attribute stores:</a:t>
            </a:r>
          </a:p>
          <a:p>
            <a:pPr lvl="1"/>
            <a:r>
              <a:rPr lang="en-US" dirty="0"/>
              <a:t>AD DS in Windows Server 2003, AD DS in Windows Server 2008, and AD DS in Windows Server 2012.</a:t>
            </a:r>
          </a:p>
          <a:p>
            <a:pPr lvl="1"/>
            <a:r>
              <a:rPr lang="en-US" dirty="0"/>
              <a:t>All editions of SQL Server 2005 and SQL Server 2008.</a:t>
            </a:r>
          </a:p>
          <a:p>
            <a:pPr lvl="1"/>
            <a:r>
              <a:rPr lang="en-US" dirty="0"/>
              <a:t>Custom attribute stores.</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20</a:t>
            </a:fld>
            <a:endParaRPr lang="en-GB" dirty="0"/>
          </a:p>
        </p:txBody>
      </p:sp>
    </p:spTree>
    <p:extLst>
      <p:ext uri="{BB962C8B-B14F-4D97-AF65-F5344CB8AC3E}">
        <p14:creationId xmlns:p14="http://schemas.microsoft.com/office/powerpoint/2010/main" val="1811163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Claim provider trust:</a:t>
            </a:r>
            <a:endParaRPr lang="en-US" dirty="0"/>
          </a:p>
          <a:p>
            <a:pPr lvl="0"/>
            <a:r>
              <a:rPr lang="en-US" dirty="0"/>
              <a:t>A federation server operating as a claims provider provides the following functionality and services:</a:t>
            </a:r>
          </a:p>
          <a:p>
            <a:pPr lvl="1"/>
            <a:r>
              <a:rPr lang="en-US" dirty="0"/>
              <a:t>The claims provider presents a web service that can issue security tokens containing claims in a standardized format (for example, SAML).</a:t>
            </a:r>
          </a:p>
          <a:p>
            <a:pPr lvl="1"/>
            <a:r>
              <a:rPr lang="en-US" dirty="0"/>
              <a:t>The claims provider allows administrators to publish policy data about itself, which a relying party federation server can retrieve and use, to establish and maintain a federation relationship.</a:t>
            </a:r>
          </a:p>
          <a:p>
            <a:pPr marL="0" indent="0">
              <a:buNone/>
            </a:pPr>
            <a:endParaRPr lang="en-US" b="1" dirty="0"/>
          </a:p>
          <a:p>
            <a:pPr marL="0" indent="0">
              <a:buNone/>
            </a:pPr>
            <a:r>
              <a:rPr lang="en-US" b="1" dirty="0"/>
              <a:t>Relying party</a:t>
            </a:r>
            <a:endParaRPr lang="en-US" dirty="0"/>
          </a:p>
          <a:p>
            <a:pPr lvl="0"/>
            <a:r>
              <a:rPr lang="en-US" dirty="0"/>
              <a:t>A relying party is a federation server that receives security tokens from a trusted identity provider. The relying party, or federation provider as it is also known, will then issue new security tokens that a local application can consume to make authorization and personalization decisions. By using a relying party in federation with an identity provider, organizations can offer web single sign-on to users from partner organizations, or across security boundaries in a single organization. </a:t>
            </a:r>
          </a:p>
          <a:p>
            <a:pPr lvl="1"/>
            <a:r>
              <a:rPr lang="en-US" dirty="0"/>
              <a:t>Non-claims aware relying party trusts are objects that are created to represent the trust between the federation service and a single web-based application that is not claims-aware and that is accessed through the Web Application Proxy.</a:t>
            </a:r>
          </a:p>
          <a:p>
            <a:pPr lvl="1"/>
            <a:r>
              <a:rPr lang="en-US" dirty="0"/>
              <a:t>A non-claims-aware relying party trust is a relying party trust which consists of identifiers, names, and rules for authentication and authorization when the relying party trust is accessed through the Web Application Proxy. These web-based applications that do not rely on claims, in other words, these integrated windows authentication-based applications, can have authorization rules that enforce access that is based on claims when the access is external to the corporate network through the Web Application Proxy.</a:t>
            </a:r>
          </a:p>
          <a:p>
            <a:pPr marL="0" indent="0">
              <a:buNone/>
            </a:pPr>
            <a:r>
              <a:rPr lang="en-US" b="1" dirty="0"/>
              <a:t>Important:</a:t>
            </a:r>
            <a:r>
              <a:rPr lang="en-US" dirty="0"/>
              <a:t> For the non-claims-aware relying party trusts to function there has to be a Web Application Proxy that can orchestrate the authentication and authorization, and can translate to the authentication protocol of the application that it represents.</a:t>
            </a:r>
          </a:p>
          <a:p>
            <a:pPr marL="0" indent="0">
              <a:buNone/>
            </a:pPr>
            <a:endParaRPr lang="en-US" b="1"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21</a:t>
            </a:fld>
            <a:endParaRPr lang="en-GB" dirty="0"/>
          </a:p>
        </p:txBody>
      </p:sp>
    </p:spTree>
    <p:extLst>
      <p:ext uri="{BB962C8B-B14F-4D97-AF65-F5344CB8AC3E}">
        <p14:creationId xmlns:p14="http://schemas.microsoft.com/office/powerpoint/2010/main" val="52743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overall function of the Federation Service in Active Directory Federation Services (AD FS) 2.0 is to issue a token that contains a set of claims.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decision regarding what claims AD FS accepts and then issues is governed by claim rules.</a:t>
            </a:r>
          </a:p>
          <a:p>
            <a:pPr marL="0" indent="0">
              <a:buFont typeface="Arial" pitchFamily="34" charset="0"/>
              <a:buNone/>
            </a:pPr>
            <a:endParaRPr lang="en-US" dirty="0"/>
          </a:p>
          <a:p>
            <a:pPr marL="342900" indent="-342900">
              <a:buFont typeface="Arial" pitchFamily="34" charset="0"/>
              <a:buChar char="•"/>
            </a:pPr>
            <a:endParaRPr lang="en-US" dirty="0"/>
          </a:p>
          <a:p>
            <a:pPr marL="342900" indent="-342900">
              <a:buFont typeface="Arial" pitchFamily="34" charset="0"/>
              <a:buChar char="•"/>
            </a:pPr>
            <a:r>
              <a:rPr lang="en-US" dirty="0"/>
              <a:t>Claim Rules are utilized in acceptance and issuance policy for CP and RP trusts</a:t>
            </a:r>
          </a:p>
          <a:p>
            <a:pPr marL="342900" indent="-342900">
              <a:buFont typeface="Arial" pitchFamily="34" charset="0"/>
              <a:buChar char="•"/>
            </a:pPr>
            <a:r>
              <a:rPr lang="en-US" dirty="0"/>
              <a:t>AD FS provides built-in templates to help construct common rules</a:t>
            </a:r>
          </a:p>
          <a:p>
            <a:pPr marL="342900" indent="-342900">
              <a:buFont typeface="Arial" pitchFamily="34" charset="0"/>
              <a:buChar char="•"/>
            </a:pPr>
            <a:endParaRPr lang="en-US" dirty="0"/>
          </a:p>
          <a:p>
            <a:r>
              <a:rPr lang="en-US" u="sng" dirty="0"/>
              <a:t>Examples</a:t>
            </a:r>
            <a:r>
              <a:rPr lang="en-US" dirty="0"/>
              <a:t>: extract values from an attribute store as a claim type, transform a claim value or claim type, based on security group membership, send claim type X with value Y</a:t>
            </a:r>
          </a:p>
          <a:p>
            <a:pPr marL="342900" indent="-342900">
              <a:buFont typeface="Arial" pitchFamily="34" charset="0"/>
              <a:buChar char="•"/>
            </a:pPr>
            <a:r>
              <a:rPr lang="en-US" dirty="0"/>
              <a:t>Claim Rule Language (CRL)</a:t>
            </a:r>
          </a:p>
          <a:p>
            <a:pPr marL="800100" lvl="1" indent="-342900" algn="l">
              <a:buFont typeface="Arial" pitchFamily="34" charset="0"/>
              <a:buChar char="•"/>
            </a:pPr>
            <a:r>
              <a:rPr lang="en-US" sz="2100" dirty="0">
                <a:solidFill>
                  <a:schemeClr val="tx2"/>
                </a:solidFill>
              </a:rPr>
              <a:t>language syntax specific to AD FS </a:t>
            </a:r>
          </a:p>
          <a:p>
            <a:pPr marL="800100" lvl="1" indent="-342900" algn="l">
              <a:buFont typeface="Arial" pitchFamily="34" charset="0"/>
              <a:buChar char="•"/>
            </a:pPr>
            <a:r>
              <a:rPr lang="en-US" sz="2100" dirty="0">
                <a:solidFill>
                  <a:schemeClr val="tx2"/>
                </a:solidFill>
              </a:rPr>
              <a:t>allows authoring of custom rules that go beyond the provided templates</a:t>
            </a:r>
          </a:p>
          <a:p>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22</a:t>
            </a:fld>
            <a:endParaRPr lang="en-GB" dirty="0"/>
          </a:p>
        </p:txBody>
      </p:sp>
    </p:spTree>
    <p:extLst>
      <p:ext uri="{BB962C8B-B14F-4D97-AF65-F5344CB8AC3E}">
        <p14:creationId xmlns:p14="http://schemas.microsoft.com/office/powerpoint/2010/main" val="322589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a:t>
            </a:fld>
            <a:endParaRPr lang="en-GB"/>
          </a:p>
        </p:txBody>
      </p:sp>
    </p:spTree>
    <p:extLst>
      <p:ext uri="{BB962C8B-B14F-4D97-AF65-F5344CB8AC3E}">
        <p14:creationId xmlns:p14="http://schemas.microsoft.com/office/powerpoint/2010/main" val="244440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600"/>
              </a:spcAft>
              <a:buClrTx/>
              <a:buSzPct val="116000"/>
              <a:buFont typeface="Arial" panose="020B0604020202020204" pitchFamily="34" charset="0"/>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Acceptance transform rules:</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is stage one of the pipeline.</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Applied when claims are received from a trusted claims provider.</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Can be AD DS or another STS.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Only incoming claims that meet these rules will be accepted.</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Apply broadly to all claims coming in from the claims provider.</a:t>
            </a:r>
          </a:p>
          <a:p>
            <a:pPr marL="0" marR="0" lvl="0" indent="0" algn="l" defTabSz="914400" rtl="0" eaLnBrk="1" fontAlgn="auto" latinLnBrk="0" hangingPunct="1">
              <a:lnSpc>
                <a:spcPct val="100000"/>
              </a:lnSpc>
              <a:spcBef>
                <a:spcPts val="300"/>
              </a:spcBef>
              <a:spcAft>
                <a:spcPts val="600"/>
              </a:spcAft>
              <a:buClrTx/>
              <a:buSzPct val="116000"/>
              <a:buFont typeface="Arial" panose="020B0604020202020204" pitchFamily="34" charset="0"/>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Additional authentication rules:</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is stage two of the pipeline.</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New addition to the pipeline in AD FS on Windows Server 2012 R2.</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Used for processing authentication requirements.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Globally and per relying party</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Issues the multiple authentication claim to trigger MFA.</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Only view rules through Windows PowerShell.</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23</a:t>
            </a:fld>
            <a:endParaRPr lang="en-GB" dirty="0"/>
          </a:p>
        </p:txBody>
      </p:sp>
    </p:spTree>
    <p:extLst>
      <p:ext uri="{BB962C8B-B14F-4D97-AF65-F5344CB8AC3E}">
        <p14:creationId xmlns:p14="http://schemas.microsoft.com/office/powerpoint/2010/main" val="1785884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Four stages to claim request processing:</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Acceptance Transform Rules</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Accepts incoming claims from Claim Providers</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Additional Authentication Rules (New in 2012 R2)</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Checks MFA policies </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Halts the pipeline if the user is unauthenticated</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Issuance Authorization Rules</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Authorizes the user to receive claims for the Relying Party See http://technet.microsoft.com/en-us/library/dn280937.aspx </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Halts the pipeline if the user is unauthorized</a:t>
            </a:r>
          </a:p>
          <a:p>
            <a:pPr marL="882625" lvl="1"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Issuance Transform Rules</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Issues outgoing claims</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24</a:t>
            </a:fld>
            <a:endParaRPr lang="en-GB" dirty="0"/>
          </a:p>
        </p:txBody>
      </p:sp>
    </p:spTree>
    <p:extLst>
      <p:ext uri="{BB962C8B-B14F-4D97-AF65-F5344CB8AC3E}">
        <p14:creationId xmlns:p14="http://schemas.microsoft.com/office/powerpoint/2010/main" val="4148344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25</a:t>
            </a:fld>
            <a:endParaRPr lang="en-GB" dirty="0"/>
          </a:p>
        </p:txBody>
      </p:sp>
    </p:spTree>
    <p:extLst>
      <p:ext uri="{BB962C8B-B14F-4D97-AF65-F5344CB8AC3E}">
        <p14:creationId xmlns:p14="http://schemas.microsoft.com/office/powerpoint/2010/main" val="4266411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26</a:t>
            </a:fld>
            <a:endParaRPr lang="en-GB" dirty="0"/>
          </a:p>
        </p:txBody>
      </p:sp>
    </p:spTree>
    <p:extLst>
      <p:ext uri="{BB962C8B-B14F-4D97-AF65-F5344CB8AC3E}">
        <p14:creationId xmlns:p14="http://schemas.microsoft.com/office/powerpoint/2010/main" val="849540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000000"/>
                </a:solidFill>
                <a:latin typeface="segoe-ui_normal"/>
              </a:rPr>
              <a:t>Azure Active Directory (Azure AD) Connect allows your users to sign in to both cloud and on-premises resources </a:t>
            </a:r>
            <a:r>
              <a:rPr lang="en-US" b="1" dirty="0">
                <a:solidFill>
                  <a:srgbClr val="000000"/>
                </a:solidFill>
                <a:latin typeface="segoe-ui_normal"/>
              </a:rPr>
              <a:t>by using the same passwords. </a:t>
            </a:r>
          </a:p>
          <a:p>
            <a:pPr algn="l"/>
            <a:endParaRPr lang="en-US" dirty="0">
              <a:solidFill>
                <a:srgbClr val="000000"/>
              </a:solidFill>
              <a:latin typeface="segoe-ui_normal"/>
            </a:endParaRPr>
          </a:p>
          <a:p>
            <a:pPr algn="l"/>
            <a:r>
              <a:rPr lang="en-US" dirty="0">
                <a:solidFill>
                  <a:srgbClr val="000000"/>
                </a:solidFill>
                <a:latin typeface="segoe-ui_normal"/>
              </a:rPr>
              <a:t>This section describes key concepts for each identity model to help you choose the identity that you want to use for signing in to Azure AD.</a:t>
            </a:r>
          </a:p>
          <a:p>
            <a:pPr algn="l"/>
            <a:endParaRPr lang="en-US" dirty="0">
              <a:solidFill>
                <a:srgbClr val="000000"/>
              </a:solidFill>
              <a:latin typeface="segoe-ui_normal"/>
            </a:endParaRPr>
          </a:p>
          <a:p>
            <a:pPr algn="l"/>
            <a:r>
              <a:rPr lang="en-US" dirty="0">
                <a:solidFill>
                  <a:srgbClr val="000000"/>
                </a:solidFill>
                <a:latin typeface="segoe-ui_normal"/>
              </a:rPr>
              <a:t>If you’re already familiar with the Azure AD identity model and want to learn more about a specific method, see the appropriate link:</a:t>
            </a:r>
          </a:p>
          <a:p>
            <a:pPr algn="l">
              <a:buFont typeface="Arial" panose="020B0604020202020204" pitchFamily="34" charset="0"/>
              <a:buChar char="•"/>
            </a:pPr>
            <a:r>
              <a:rPr lang="en-US" dirty="0">
                <a:solidFill>
                  <a:srgbClr val="0078D7"/>
                </a:solidFill>
                <a:latin typeface="segoe-ui_normal"/>
                <a:hlinkClick r:id="rId3"/>
              </a:rPr>
              <a:t>Password hash synchronization</a:t>
            </a:r>
            <a:r>
              <a:rPr lang="en-US" dirty="0">
                <a:solidFill>
                  <a:srgbClr val="000000"/>
                </a:solidFill>
                <a:latin typeface="segoe-ui_normal"/>
              </a:rPr>
              <a:t> with </a:t>
            </a:r>
            <a:r>
              <a:rPr lang="en-US" dirty="0">
                <a:solidFill>
                  <a:srgbClr val="0078D7"/>
                </a:solidFill>
                <a:latin typeface="segoe-ui_normal"/>
                <a:hlinkClick r:id="rId4"/>
              </a:rPr>
              <a:t>Seamless Single Sign-on (SSO)</a:t>
            </a:r>
            <a:endParaRPr lang="en-US" dirty="0">
              <a:solidFill>
                <a:srgbClr val="000000"/>
              </a:solidFill>
              <a:latin typeface="segoe-ui_normal"/>
            </a:endParaRPr>
          </a:p>
          <a:p>
            <a:pPr algn="l">
              <a:buFont typeface="Arial" panose="020B0604020202020204" pitchFamily="34" charset="0"/>
              <a:buChar char="•"/>
            </a:pPr>
            <a:r>
              <a:rPr lang="en-US" dirty="0">
                <a:solidFill>
                  <a:srgbClr val="0078D7"/>
                </a:solidFill>
                <a:latin typeface="segoe-ui_normal"/>
                <a:hlinkClick r:id="rId5"/>
              </a:rPr>
              <a:t>Pass-through authentication</a:t>
            </a:r>
            <a:r>
              <a:rPr lang="en-US" dirty="0">
                <a:solidFill>
                  <a:srgbClr val="000000"/>
                </a:solidFill>
                <a:latin typeface="segoe-ui_normal"/>
              </a:rPr>
              <a:t> with </a:t>
            </a:r>
            <a:r>
              <a:rPr lang="en-US" dirty="0">
                <a:solidFill>
                  <a:srgbClr val="0078D7"/>
                </a:solidFill>
                <a:latin typeface="segoe-ui_normal"/>
                <a:hlinkClick r:id="rId4"/>
              </a:rPr>
              <a:t>Seamless Single Sign-on (SSO)</a:t>
            </a:r>
            <a:endParaRPr lang="en-US" dirty="0">
              <a:solidFill>
                <a:srgbClr val="000000"/>
              </a:solidFill>
              <a:latin typeface="segoe-ui_normal"/>
            </a:endParaRPr>
          </a:p>
          <a:p>
            <a:pPr algn="l">
              <a:buFont typeface="Arial" panose="020B0604020202020204" pitchFamily="34" charset="0"/>
              <a:buChar char="•"/>
            </a:pPr>
            <a:r>
              <a:rPr lang="en-US" dirty="0">
                <a:solidFill>
                  <a:srgbClr val="0078D7"/>
                </a:solidFill>
                <a:latin typeface="segoe-ui_normal"/>
                <a:hlinkClick r:id="rId6"/>
              </a:rPr>
              <a:t>Federated SSO (with Active Directory Federation Services (AD FS))</a:t>
            </a:r>
            <a:endParaRPr lang="en-US" dirty="0">
              <a:solidFill>
                <a:srgbClr val="000000"/>
              </a:solidFill>
              <a:latin typeface="segoe-ui_normal"/>
            </a:endParaRPr>
          </a:p>
          <a:p>
            <a:pPr algn="l">
              <a:buFont typeface="Arial" panose="020B0604020202020204" pitchFamily="34" charset="0"/>
              <a:buChar char="•"/>
            </a:pPr>
            <a:r>
              <a:rPr lang="en-US" u="sng" dirty="0">
                <a:solidFill>
                  <a:srgbClr val="0078D7"/>
                </a:solidFill>
                <a:latin typeface="segoe-ui_normal"/>
                <a:hlinkClick r:id="rId7"/>
              </a:rPr>
              <a:t>Federation with PingFederate</a:t>
            </a:r>
            <a:endParaRPr lang="en-US" b="0" i="0" dirty="0">
              <a:solidFill>
                <a:srgbClr val="000000"/>
              </a:solidFill>
              <a:effectLst/>
              <a:latin typeface="segoe-ui_norm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30</a:t>
            </a:fld>
            <a:endParaRPr lang="en-GB" dirty="0"/>
          </a:p>
        </p:txBody>
      </p:sp>
    </p:spTree>
    <p:extLst>
      <p:ext uri="{BB962C8B-B14F-4D97-AF65-F5344CB8AC3E}">
        <p14:creationId xmlns:p14="http://schemas.microsoft.com/office/powerpoint/2010/main" val="4266684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Segoe UI" pitchFamily="34" charset="0"/>
                <a:ea typeface="Segoe UI" pitchFamily="34" charset="0"/>
                <a:cs typeface="Segoe UI" pitchFamily="34" charset="0"/>
              </a:rPr>
              <a:t>As part of setting up a Common Identity, there are 5 design options to consider for enabling users to authenticate to cloud services:</a:t>
            </a:r>
          </a:p>
          <a:p>
            <a:endParaRPr lang="en-US" sz="1400" kern="1200" dirty="0">
              <a:solidFill>
                <a:schemeClr val="tx1"/>
              </a:solidFill>
              <a:effectLst/>
              <a:latin typeface="Segoe UI" pitchFamily="34" charset="0"/>
              <a:ea typeface="Segoe UI" pitchFamily="34" charset="0"/>
              <a:cs typeface="Segoe UI" pitchFamily="34" charset="0"/>
            </a:endParaRPr>
          </a:p>
          <a:p>
            <a:pPr lvl="0"/>
            <a:r>
              <a:rPr lang="en-AU" sz="1400" b="1" kern="1200" dirty="0">
                <a:solidFill>
                  <a:schemeClr val="tx1"/>
                </a:solidFill>
                <a:effectLst/>
                <a:latin typeface="Segoe UI" pitchFamily="34" charset="0"/>
                <a:ea typeface="Segoe UI" pitchFamily="34" charset="0"/>
                <a:cs typeface="Segoe UI" pitchFamily="34" charset="0"/>
              </a:rPr>
              <a:t>Cloud Identity</a:t>
            </a:r>
            <a:r>
              <a:rPr lang="en-AU" sz="1400" kern="1200" dirty="0">
                <a:solidFill>
                  <a:schemeClr val="tx1"/>
                </a:solidFill>
                <a:effectLst/>
                <a:latin typeface="Segoe UI" pitchFamily="34" charset="0"/>
                <a:ea typeface="Segoe UI" pitchFamily="34" charset="0"/>
                <a:cs typeface="Segoe UI" pitchFamily="34" charset="0"/>
              </a:rPr>
              <a:t>: the user identities and associated passwords reside in the cloud and no synchronization takes place with the on-premises Active Directory. In this case, </a:t>
            </a:r>
            <a:r>
              <a:rPr lang="en-AU" sz="1400" i="1" kern="1200" dirty="0">
                <a:solidFill>
                  <a:schemeClr val="tx1"/>
                </a:solidFill>
                <a:effectLst/>
                <a:latin typeface="Segoe UI" pitchFamily="34" charset="0"/>
                <a:ea typeface="Segoe UI" pitchFamily="34" charset="0"/>
                <a:cs typeface="Segoe UI" pitchFamily="34" charset="0"/>
              </a:rPr>
              <a:t>authentication always occurs in the cloud</a:t>
            </a:r>
            <a:r>
              <a:rPr lang="en-AU" sz="1400" kern="1200" dirty="0">
                <a:solidFill>
                  <a:schemeClr val="tx1"/>
                </a:solidFill>
                <a:effectLst/>
                <a:latin typeface="Segoe UI" pitchFamily="34" charset="0"/>
                <a:ea typeface="Segoe UI" pitchFamily="34" charset="0"/>
                <a:cs typeface="Segoe UI" pitchFamily="34" charset="0"/>
              </a:rPr>
              <a:t> and the users must use a separate password from the one used on-premises. This is the simplest scenario as there is no need to synchronize user identities from the on-premises Active Directory domains to the cloud.</a:t>
            </a:r>
            <a:br>
              <a:rPr lang="en-AU" sz="1400" kern="1200" dirty="0">
                <a:solidFill>
                  <a:schemeClr val="tx1"/>
                </a:solidFill>
                <a:effectLst/>
                <a:latin typeface="Segoe UI" pitchFamily="34" charset="0"/>
                <a:ea typeface="Segoe UI" pitchFamily="34" charset="0"/>
                <a:cs typeface="Segoe UI" pitchFamily="34" charset="0"/>
              </a:rPr>
            </a:br>
            <a:endParaRPr lang="en-US" sz="1400" kern="1200" dirty="0">
              <a:solidFill>
                <a:schemeClr val="tx1"/>
              </a:solidFill>
              <a:effectLst/>
              <a:latin typeface="Segoe UI" pitchFamily="34" charset="0"/>
              <a:ea typeface="Segoe UI" pitchFamily="34" charset="0"/>
              <a:cs typeface="Segoe UI" pitchFamily="34" charset="0"/>
            </a:endParaRPr>
          </a:p>
          <a:p>
            <a:pPr lvl="0"/>
            <a:r>
              <a:rPr lang="en-AU" sz="1400" b="1" kern="1200" dirty="0">
                <a:solidFill>
                  <a:schemeClr val="tx1"/>
                </a:solidFill>
                <a:effectLst/>
                <a:latin typeface="Segoe UI" pitchFamily="34" charset="0"/>
                <a:ea typeface="Segoe UI" pitchFamily="34" charset="0"/>
                <a:cs typeface="Segoe UI" pitchFamily="34" charset="0"/>
              </a:rPr>
              <a:t>Synchronized Identity</a:t>
            </a:r>
            <a:r>
              <a:rPr lang="en-AU" sz="1400" kern="1200" dirty="0">
                <a:solidFill>
                  <a:schemeClr val="tx1"/>
                </a:solidFill>
                <a:effectLst/>
                <a:latin typeface="Segoe UI" pitchFamily="34" charset="0"/>
                <a:ea typeface="Segoe UI" pitchFamily="34" charset="0"/>
                <a:cs typeface="Segoe UI" pitchFamily="34" charset="0"/>
              </a:rPr>
              <a:t>: the user identities and associated passwords are synchronized from the on-premises Active Directory to the Microsoft Azure Active Directory. In this case, the same password can be used to </a:t>
            </a:r>
            <a:r>
              <a:rPr lang="en-AU" sz="1400" i="1" kern="1200" dirty="0">
                <a:solidFill>
                  <a:schemeClr val="tx1"/>
                </a:solidFill>
                <a:effectLst/>
                <a:latin typeface="Segoe UI" pitchFamily="34" charset="0"/>
                <a:ea typeface="Segoe UI" pitchFamily="34" charset="0"/>
                <a:cs typeface="Segoe UI" pitchFamily="34" charset="0"/>
              </a:rPr>
              <a:t>authenticate the user either in the cloud or on-premises depending on what resource is being accessed</a:t>
            </a:r>
            <a:r>
              <a:rPr lang="en-AU" sz="1400" kern="1200" dirty="0">
                <a:solidFill>
                  <a:schemeClr val="tx1"/>
                </a:solidFill>
                <a:effectLst/>
                <a:latin typeface="Segoe UI" pitchFamily="34" charset="0"/>
                <a:ea typeface="Segoe UI" pitchFamily="34" charset="0"/>
                <a:cs typeface="Segoe UI" pitchFamily="34" charset="0"/>
              </a:rPr>
              <a:t>.  This scenario requires the use of the Azure Active Directory Synchronization Service (AAD Sync) with password hash synchronization enabled.</a:t>
            </a:r>
            <a:endParaRPr lang="en-US" sz="1400" kern="1200" dirty="0">
              <a:solidFill>
                <a:schemeClr val="tx1"/>
              </a:solidFill>
              <a:effectLst/>
              <a:latin typeface="Segoe UI" pitchFamily="34" charset="0"/>
              <a:ea typeface="Segoe UI" pitchFamily="34" charset="0"/>
              <a:cs typeface="Segoe UI" pitchFamily="34" charset="0"/>
            </a:endParaRPr>
          </a:p>
          <a:p>
            <a:pPr lvl="0"/>
            <a:endParaRPr lang="en-AU" sz="1400" b="1" kern="1200" dirty="0">
              <a:solidFill>
                <a:schemeClr val="tx1"/>
              </a:solidFill>
              <a:effectLst/>
              <a:latin typeface="Segoe UI" pitchFamily="34" charset="0"/>
              <a:ea typeface="Segoe UI" pitchFamily="34" charset="0"/>
              <a:cs typeface="Segoe UI" pitchFamily="34" charset="0"/>
            </a:endParaRPr>
          </a:p>
          <a:p>
            <a:pPr lvl="0"/>
            <a:r>
              <a:rPr lang="en-AU" sz="1400" b="1" kern="1200" dirty="0">
                <a:solidFill>
                  <a:schemeClr val="tx1"/>
                </a:solidFill>
                <a:effectLst/>
                <a:latin typeface="Segoe UI" pitchFamily="34" charset="0"/>
                <a:ea typeface="Segoe UI" pitchFamily="34" charset="0"/>
                <a:cs typeface="Segoe UI" pitchFamily="34" charset="0"/>
              </a:rPr>
              <a:t>Federated Identity</a:t>
            </a:r>
            <a:r>
              <a:rPr lang="en-AU" sz="1400" kern="1200" dirty="0">
                <a:solidFill>
                  <a:schemeClr val="tx1"/>
                </a:solidFill>
                <a:effectLst/>
                <a:latin typeface="Segoe UI" pitchFamily="34" charset="0"/>
                <a:ea typeface="Segoe UI" pitchFamily="34" charset="0"/>
                <a:cs typeface="Segoe UI" pitchFamily="34" charset="0"/>
              </a:rPr>
              <a:t>: all authentication is retained on-premises and all passwords are stored on-premises only. </a:t>
            </a:r>
            <a:r>
              <a:rPr lang="en-AU" sz="1400" i="1" kern="1200" dirty="0">
                <a:solidFill>
                  <a:schemeClr val="tx1"/>
                </a:solidFill>
                <a:effectLst/>
                <a:latin typeface="Segoe UI" pitchFamily="34" charset="0"/>
                <a:ea typeface="Segoe UI" pitchFamily="34" charset="0"/>
                <a:cs typeface="Segoe UI" pitchFamily="34" charset="0"/>
              </a:rPr>
              <a:t>All authentication traffic is redirected from Azure Active Directory to the on-premises Active Directory Federation Service</a:t>
            </a:r>
            <a:r>
              <a:rPr lang="en-AU" sz="1400" kern="1200" dirty="0">
                <a:solidFill>
                  <a:schemeClr val="tx1"/>
                </a:solidFill>
                <a:effectLst/>
                <a:latin typeface="Segoe UI" pitchFamily="34" charset="0"/>
                <a:ea typeface="Segoe UI" pitchFamily="34" charset="0"/>
                <a:cs typeface="Segoe UI" pitchFamily="34" charset="0"/>
              </a:rPr>
              <a:t> (AD FS), which authenticates the user against a trusted Active Directory domain. This scenario requires the use of a federation service provider such as Active Directory Federation Service (AD FS) in addition to AAD Sync.</a:t>
            </a:r>
            <a:endParaRPr lang="en-US" sz="1400" kern="1200" dirty="0">
              <a:solidFill>
                <a:schemeClr val="tx1"/>
              </a:solidFill>
              <a:effectLst/>
              <a:latin typeface="Segoe UI" pitchFamily="34" charset="0"/>
              <a:ea typeface="Segoe UI" pitchFamily="34" charset="0"/>
              <a:cs typeface="Segoe UI" pitchFamily="34" charset="0"/>
            </a:endParaRPr>
          </a:p>
          <a:p>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spc="-42" dirty="0">
                <a:solidFill>
                  <a:srgbClr val="FFFFFF"/>
                </a:solidFill>
              </a:rPr>
              <a:t>Pass-through Authentication</a:t>
            </a:r>
          </a:p>
          <a:p>
            <a:pPr rtl="0"/>
            <a:r>
              <a:rPr lang="en-US" b="1" dirty="0"/>
              <a:t>What is Azure Active Directory pass-through authentication?</a:t>
            </a:r>
          </a:p>
          <a:p>
            <a:pPr rtl="0"/>
            <a:r>
              <a:rPr lang="en-US" dirty="0"/>
              <a:t>Allowing your users to use the same credentials (passwords) to sign in to both on-premises resources and cloud-based services benefits them and your organization. Users have one less password to remember, which provides a better user experience. It also reduces the chances that users will forget how to sign in. Your help-desk costs then decrease, because password-related issues typically consume the most support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t>Azure AD Seamless SSO</a:t>
            </a:r>
            <a:endParaRPr lang="en-US" sz="1000" b="1" spc="-42" dirty="0">
              <a:solidFill>
                <a:srgbClr val="FFFFFF"/>
              </a:solidFill>
            </a:endParaRPr>
          </a:p>
          <a:p>
            <a:pPr rtl="0"/>
            <a:r>
              <a:rPr lang="en-US"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 </a:t>
            </a:r>
          </a:p>
          <a:p>
            <a:pPr rtl="0"/>
            <a:r>
              <a:rPr lang="en-US" dirty="0"/>
              <a:t>Seamless SSO can be enabled via Azure AD Connect and can be combined with either </a:t>
            </a:r>
            <a:r>
              <a:rPr lang="en-US" dirty="0">
                <a:hlinkClick r:id="rId3"/>
              </a:rPr>
              <a:t>password synchronization</a:t>
            </a:r>
            <a:r>
              <a:rPr lang="en-US" dirty="0"/>
              <a:t> or </a:t>
            </a:r>
            <a:r>
              <a:rPr lang="en-US" dirty="0">
                <a:hlinkClick r:id="rId4"/>
              </a:rPr>
              <a:t>pass-through authentication</a:t>
            </a:r>
            <a:r>
              <a:rPr lang="en-US" dirty="0"/>
              <a:t>.</a:t>
            </a:r>
          </a:p>
          <a:p>
            <a:endParaRPr lang="en-GB" dirty="0"/>
          </a:p>
          <a:p>
            <a:endParaRPr lang="en-GB" dirty="0"/>
          </a:p>
          <a:p>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31</a:t>
            </a:fld>
            <a:endParaRPr lang="en-GB" dirty="0"/>
          </a:p>
        </p:txBody>
      </p:sp>
    </p:spTree>
    <p:extLst>
      <p:ext uri="{BB962C8B-B14F-4D97-AF65-F5344CB8AC3E}">
        <p14:creationId xmlns:p14="http://schemas.microsoft.com/office/powerpoint/2010/main" val="3307309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AD FS rolls over its token signing certificate once every 12 months (it is actually slightly less than that to account for the roll over period). During this period a secondary token signing certificate is created and added to the configuration of AD FS. It is</a:t>
            </a:r>
            <a:r>
              <a:rPr lang="en-US" sz="1200" baseline="0" dirty="0"/>
              <a:t> then </a:t>
            </a:r>
            <a:r>
              <a:rPr lang="en-US" sz="1200" dirty="0"/>
              <a:t>added to the federation metadata. </a:t>
            </a:r>
          </a:p>
          <a:p>
            <a:r>
              <a:rPr lang="en-US" sz="1200" dirty="0"/>
              <a:t>A domain in Azure Active Directory periodically (once every 24 hours) queries the federation metadata over HTTPS based on the URL that was supplied when the federation trust was first setup. If it differs from what it has in its configuration, it will update this. This way Azure AD is up to date with AD FS. So, when AD FS rolls over, there is no loss of business continuity because Azure AD knows about the new token signing certificate and it will accept it as well.  </a:t>
            </a:r>
          </a:p>
          <a:p>
            <a:r>
              <a:rPr lang="en-US" sz="1200" dirty="0"/>
              <a:t>This requires inbound 443. </a:t>
            </a:r>
          </a:p>
          <a:p>
            <a:endParaRPr lang="fr-FR" sz="1200"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32</a:t>
            </a:fld>
            <a:endParaRPr lang="en-GB" dirty="0"/>
          </a:p>
        </p:txBody>
      </p:sp>
    </p:spTree>
    <p:extLst>
      <p:ext uri="{BB962C8B-B14F-4D97-AF65-F5344CB8AC3E}">
        <p14:creationId xmlns:p14="http://schemas.microsoft.com/office/powerpoint/2010/main" val="989918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sz="1400" b="1" kern="1200" dirty="0">
                <a:solidFill>
                  <a:schemeClr val="tx1"/>
                </a:solidFill>
                <a:effectLst/>
                <a:latin typeface="Segoe UI" pitchFamily="34" charset="0"/>
                <a:ea typeface="Segoe UI" pitchFamily="34" charset="0"/>
                <a:cs typeface="Segoe UI" pitchFamily="34" charset="0"/>
              </a:rPr>
              <a:t>Federated Identity</a:t>
            </a:r>
            <a:r>
              <a:rPr lang="en-AU" sz="1400" kern="1200" dirty="0">
                <a:solidFill>
                  <a:schemeClr val="tx1"/>
                </a:solidFill>
                <a:effectLst/>
                <a:latin typeface="Segoe UI" pitchFamily="34" charset="0"/>
                <a:ea typeface="Segoe UI" pitchFamily="34" charset="0"/>
                <a:cs typeface="Segoe UI" pitchFamily="34" charset="0"/>
              </a:rPr>
              <a:t>: all authentication is retained on-premises and all passwords are stored on-premises only. </a:t>
            </a:r>
            <a:r>
              <a:rPr lang="en-AU" sz="1400" i="1" kern="1200" dirty="0">
                <a:solidFill>
                  <a:schemeClr val="tx1"/>
                </a:solidFill>
                <a:effectLst/>
                <a:latin typeface="Segoe UI" pitchFamily="34" charset="0"/>
                <a:ea typeface="Segoe UI" pitchFamily="34" charset="0"/>
                <a:cs typeface="Segoe UI" pitchFamily="34" charset="0"/>
              </a:rPr>
              <a:t>All authentication traffic is redirected from Azure Active Directory to the on-premises Active Directory Federation Service</a:t>
            </a:r>
            <a:r>
              <a:rPr lang="en-AU" sz="1400" kern="1200" dirty="0">
                <a:solidFill>
                  <a:schemeClr val="tx1"/>
                </a:solidFill>
                <a:effectLst/>
                <a:latin typeface="Segoe UI" pitchFamily="34" charset="0"/>
                <a:ea typeface="Segoe UI" pitchFamily="34" charset="0"/>
                <a:cs typeface="Segoe UI" pitchFamily="34" charset="0"/>
              </a:rPr>
              <a:t> (AD FS), which authenticates the user against a trusted Active Directory domain. This scenario requires the use of a federation service provider such as Active Directory Federation Service (AD FS) in addition to AAD Sync.</a:t>
            </a:r>
            <a:endParaRPr lang="en-US" sz="1400" kern="1200" dirty="0">
              <a:solidFill>
                <a:schemeClr val="tx1"/>
              </a:solidFill>
              <a:effectLst/>
              <a:latin typeface="Segoe UI" pitchFamily="34" charset="0"/>
              <a:ea typeface="Segoe UI" pitchFamily="34" charset="0"/>
              <a:cs typeface="Segoe UI" pitchFamily="34" charset="0"/>
            </a:endParaRPr>
          </a:p>
          <a:p>
            <a:endParaRPr lang="en-GB" dirty="0"/>
          </a:p>
          <a:p>
            <a:r>
              <a:rPr lang="en-US" b="1" dirty="0"/>
              <a:t>How it works</a:t>
            </a:r>
          </a:p>
          <a:p>
            <a:pPr marL="228600" indent="-228600">
              <a:buFont typeface="+mj-lt"/>
              <a:buAutoNum type="arabicPeriod"/>
            </a:pPr>
            <a:r>
              <a:rPr lang="en-US" b="0" dirty="0"/>
              <a:t>User enters username</a:t>
            </a:r>
          </a:p>
          <a:p>
            <a:pPr marL="228600" indent="-228600">
              <a:buFont typeface="+mj-lt"/>
              <a:buAutoNum type="arabicPeriod"/>
            </a:pPr>
            <a:r>
              <a:rPr lang="en-US" b="0" dirty="0"/>
              <a:t>Azure AD redirects the user to his AD FS Farm with WIA SSO or </a:t>
            </a:r>
            <a:r>
              <a:rPr lang="en-US" b="1" dirty="0"/>
              <a:t>Forms</a:t>
            </a:r>
            <a:r>
              <a:rPr lang="en-US" b="0" dirty="0"/>
              <a:t> based </a:t>
            </a:r>
            <a:r>
              <a:rPr lang="en-US" b="0" dirty="0" err="1"/>
              <a:t>AuthN</a:t>
            </a:r>
            <a:r>
              <a:rPr lang="en-US" b="0" dirty="0"/>
              <a:t> if connecting from </a:t>
            </a:r>
            <a:r>
              <a:rPr lang="en-US" b="1" dirty="0"/>
              <a:t>outside of corporate network</a:t>
            </a:r>
          </a:p>
          <a:p>
            <a:pPr marL="228600" indent="-228600">
              <a:buFont typeface="+mj-lt"/>
              <a:buAutoNum type="arabicPeriod"/>
            </a:pPr>
            <a:r>
              <a:rPr lang="en-US" b="0" dirty="0"/>
              <a:t>AD FS validates the user credentials against on-premises AD</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0" dirty="0"/>
              <a:t>AD FS builds the SAML Token and returns it to the user (requestor)</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0" dirty="0"/>
              <a:t>The User Presents the token to Azure AD that validates the SAML Token and conclude the Authentication process.</a:t>
            </a:r>
          </a:p>
          <a:p>
            <a:pPr marL="228600" indent="-228600">
              <a:buFont typeface="+mj-lt"/>
              <a:buAutoNum type="arabicPeriod"/>
            </a:pPr>
            <a:endParaRPr lang="en-US" b="0" dirty="0"/>
          </a:p>
          <a:p>
            <a:endParaRPr lang="fr-FR"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33</a:t>
            </a:fld>
            <a:endParaRPr lang="en-GB" dirty="0"/>
          </a:p>
        </p:txBody>
      </p:sp>
    </p:spTree>
    <p:extLst>
      <p:ext uri="{BB962C8B-B14F-4D97-AF65-F5344CB8AC3E}">
        <p14:creationId xmlns:p14="http://schemas.microsoft.com/office/powerpoint/2010/main" val="2710002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kern="1200" dirty="0">
                <a:solidFill>
                  <a:schemeClr val="tx1"/>
                </a:solidFill>
                <a:effectLst/>
                <a:latin typeface="Segoe UI" pitchFamily="34" charset="0"/>
                <a:ea typeface="Segoe UI" pitchFamily="34" charset="0"/>
                <a:cs typeface="Segoe UI" pitchFamily="34" charset="0"/>
              </a:rPr>
              <a:t>Office 2013 updated authentication enabling Multi-Factor Authentication and SAML identity providers</a:t>
            </a:r>
            <a:br>
              <a:rPr lang="en-US" sz="1400" kern="1200" dirty="0">
                <a:solidFill>
                  <a:schemeClr val="tx1"/>
                </a:solidFill>
                <a:effectLst/>
                <a:latin typeface="Segoe UI" pitchFamily="34" charset="0"/>
                <a:ea typeface="Segoe UI" pitchFamily="34" charset="0"/>
                <a:cs typeface="Segoe UI" pitchFamily="34" charset="0"/>
              </a:rPr>
            </a:br>
            <a:r>
              <a:rPr lang="en-US" sz="1400" u="sng" kern="1200" dirty="0">
                <a:solidFill>
                  <a:schemeClr val="tx1"/>
                </a:solidFill>
                <a:effectLst/>
                <a:latin typeface="Segoe UI" pitchFamily="34" charset="0"/>
                <a:ea typeface="Segoe UI" pitchFamily="34" charset="0"/>
                <a:cs typeface="Segoe UI" pitchFamily="34" charset="0"/>
                <a:hlinkClick r:id="rId3"/>
              </a:rPr>
              <a:t>https://blogs.office.com/2014/11/12/office-2013-updated-authentication-enabling-multi-factor-authentication-saml-identity-providers/</a:t>
            </a:r>
            <a:r>
              <a:rPr lang="en-US" sz="1400" kern="1200" dirty="0">
                <a:solidFill>
                  <a:schemeClr val="tx1"/>
                </a:solidFill>
                <a:effectLst/>
                <a:latin typeface="Segoe UI" pitchFamily="34" charset="0"/>
                <a:ea typeface="Segoe UI" pitchFamily="34" charset="0"/>
                <a:cs typeface="Segoe UI" pitchFamily="34" charset="0"/>
              </a:rPr>
              <a:t> </a:t>
            </a:r>
          </a:p>
          <a:p>
            <a:br>
              <a:rPr lang="en-US" sz="1400" kern="1200" dirty="0">
                <a:solidFill>
                  <a:schemeClr val="tx1"/>
                </a:solidFill>
                <a:effectLst/>
                <a:latin typeface="Segoe UI" pitchFamily="34" charset="0"/>
                <a:ea typeface="Segoe UI" pitchFamily="34" charset="0"/>
                <a:cs typeface="Segoe UI" pitchFamily="34" charset="0"/>
              </a:rPr>
            </a:br>
            <a:r>
              <a:rPr lang="en-US" sz="1400" kern="1200" dirty="0">
                <a:solidFill>
                  <a:schemeClr val="tx1"/>
                </a:solidFill>
                <a:effectLst/>
                <a:latin typeface="Segoe UI" pitchFamily="34" charset="0"/>
                <a:ea typeface="Segoe UI" pitchFamily="34" charset="0"/>
                <a:cs typeface="Segoe UI" pitchFamily="34" charset="0"/>
              </a:rPr>
              <a:t>The ADAL-based authentication stack enables Office 2013 and Office 2016 clients to engage in browser-based authentication (also known as passive authentication) where the user is directed to a webpage from the identity provider to authenticate. The </a:t>
            </a:r>
            <a:r>
              <a:rPr lang="en-US" dirty="0"/>
              <a:t>diagram on the slide </a:t>
            </a:r>
            <a:r>
              <a:rPr lang="en-US" sz="1400" kern="1200" dirty="0">
                <a:solidFill>
                  <a:schemeClr val="tx1"/>
                </a:solidFill>
                <a:effectLst/>
                <a:latin typeface="Segoe UI" pitchFamily="34" charset="0"/>
                <a:ea typeface="Segoe UI" pitchFamily="34" charset="0"/>
                <a:cs typeface="Segoe UI" pitchFamily="34" charset="0"/>
              </a:rPr>
              <a:t>shows the default webpage from Azure Active Directory (Azure AD), which is used by Office 365. This diagram shows how the updated Office 2013 Windows client applications enables user sign in. The Office 2013 and Office 2016 client applications use the ADAL component to facilitate sign-in with Azure AD. Azure AD hosts a web page where the user can sign in. The identity provider could be Azure AD or a federated identity provider such as Active Directory Federation Services (AD FS). If the user is a federated user, Azure AD redirects the user to the sign-in webpage hosted by the identity provider of record for the tenant. This identity provider is determined based on the domain as specified in the user’s sign-in name. The sign-in webpage is shown to the user on their device and the user signs in. The identity provider returns a token to Azure AD when the user is successfully signed in. Azure AD returns a JWT token to the Office client application and the client application can use this JWT token with Office 365 services on behalf of the user. There are several benefits to this approach, including that the Office client application never handles the user password, the identity provider can show multiple pages and custom user interfaces to the user, and customized sign-in can be enabled through integration with the identity provider.</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38</a:t>
            </a:fld>
            <a:endParaRPr lang="en-GB" dirty="0"/>
          </a:p>
        </p:txBody>
      </p:sp>
    </p:spTree>
    <p:extLst>
      <p:ext uri="{BB962C8B-B14F-4D97-AF65-F5344CB8AC3E}">
        <p14:creationId xmlns:p14="http://schemas.microsoft.com/office/powerpoint/2010/main" val="1051770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effectLst/>
              </a:rPr>
              <a:t>References</a:t>
            </a:r>
            <a:r>
              <a:rPr lang="fr-FR" dirty="0">
                <a:effectLst/>
              </a:rPr>
              <a:t> :</a:t>
            </a:r>
          </a:p>
          <a:p>
            <a:pPr lvl="0"/>
            <a:r>
              <a:rPr lang="en-US" sz="1400" kern="1200" dirty="0">
                <a:solidFill>
                  <a:schemeClr val="tx1"/>
                </a:solidFill>
                <a:effectLst/>
                <a:latin typeface="Arial"/>
                <a:ea typeface="+mn-ea"/>
                <a:cs typeface="Arial" charset="0"/>
                <a:sym typeface="Arial"/>
              </a:rPr>
              <a:t>Configuring Alternate Login ID : </a:t>
            </a:r>
            <a:r>
              <a:rPr lang="en-US" sz="1400" u="sng" kern="1200" dirty="0">
                <a:solidFill>
                  <a:schemeClr val="tx1"/>
                </a:solidFill>
                <a:effectLst/>
                <a:latin typeface="Arial"/>
                <a:ea typeface="+mn-ea"/>
                <a:cs typeface="Arial" charset="0"/>
                <a:sym typeface="Arial"/>
                <a:hlinkClick r:id="rId3"/>
              </a:rPr>
              <a:t>https://docs.microsoft.com/en-us/windows-server/identity/ad-fs/operations/configuring-alternate-login-id</a:t>
            </a:r>
            <a:r>
              <a:rPr lang="fr-FR" sz="1400" kern="1200" dirty="0">
                <a:solidFill>
                  <a:schemeClr val="tx1"/>
                </a:solidFill>
                <a:effectLst/>
                <a:latin typeface="Arial"/>
                <a:ea typeface="+mn-ea"/>
                <a:cs typeface="Arial" charset="0"/>
                <a:sym typeface="Arial"/>
              </a:rPr>
              <a:t> </a:t>
            </a:r>
          </a:p>
          <a:p>
            <a:pPr lvl="0"/>
            <a:r>
              <a:rPr lang="en-US" sz="1400" kern="1200" dirty="0">
                <a:solidFill>
                  <a:schemeClr val="tx1"/>
                </a:solidFill>
                <a:effectLst/>
                <a:latin typeface="Arial"/>
                <a:ea typeface="+mn-ea"/>
                <a:cs typeface="Arial" charset="0"/>
                <a:sym typeface="Arial"/>
              </a:rPr>
              <a:t>Introduction to Active Directory Federation Services (AD FS) </a:t>
            </a:r>
            <a:r>
              <a:rPr lang="en-US" sz="1400" kern="1200" dirty="0" err="1">
                <a:solidFill>
                  <a:schemeClr val="tx1"/>
                </a:solidFill>
                <a:effectLst/>
                <a:latin typeface="Arial"/>
                <a:ea typeface="+mn-ea"/>
                <a:cs typeface="Arial" charset="0"/>
                <a:sym typeface="Arial"/>
              </a:rPr>
              <a:t>AlternateLoginID</a:t>
            </a:r>
            <a:r>
              <a:rPr lang="en-US" sz="1400" kern="1200" dirty="0">
                <a:solidFill>
                  <a:schemeClr val="tx1"/>
                </a:solidFill>
                <a:effectLst/>
                <a:latin typeface="Arial"/>
                <a:ea typeface="+mn-ea"/>
                <a:cs typeface="Arial" charset="0"/>
                <a:sym typeface="Arial"/>
              </a:rPr>
              <a:t> Feature : </a:t>
            </a:r>
            <a:r>
              <a:rPr lang="en-US" sz="1400" u="sng" kern="1200" dirty="0">
                <a:solidFill>
                  <a:schemeClr val="tx1"/>
                </a:solidFill>
                <a:effectLst/>
                <a:latin typeface="Arial"/>
                <a:ea typeface="+mn-ea"/>
                <a:cs typeface="Arial" charset="0"/>
                <a:sym typeface="Arial"/>
                <a:hlinkClick r:id="rId4"/>
              </a:rPr>
              <a:t>https://blogs.technet.microsoft.com/kaushika/2014/04/20/introduction-to-active-directory-federation-services-ad-fs-alternateloginid-feature/</a:t>
            </a:r>
            <a:r>
              <a:rPr lang="en-US" sz="1400" kern="1200" dirty="0">
                <a:solidFill>
                  <a:schemeClr val="tx1"/>
                </a:solidFill>
                <a:effectLst/>
                <a:latin typeface="Arial"/>
                <a:ea typeface="+mn-ea"/>
                <a:cs typeface="Arial" charset="0"/>
                <a:sym typeface="Arial"/>
              </a:rPr>
              <a:t>    </a:t>
            </a:r>
            <a:endParaRPr lang="fr-FR" sz="1400" kern="1200" dirty="0">
              <a:solidFill>
                <a:schemeClr val="tx1"/>
              </a:solidFill>
              <a:effectLst/>
              <a:latin typeface="Arial"/>
              <a:ea typeface="+mn-ea"/>
              <a:cs typeface="Arial" charset="0"/>
              <a:sym typeface="Arial"/>
            </a:endParaRPr>
          </a:p>
          <a:p>
            <a:pPr lvl="0"/>
            <a:r>
              <a:rPr lang="en-US" sz="1400" kern="1200" dirty="0">
                <a:solidFill>
                  <a:schemeClr val="tx1"/>
                </a:solidFill>
                <a:effectLst/>
                <a:latin typeface="Arial"/>
                <a:ea typeface="+mn-ea"/>
                <a:cs typeface="Arial" charset="0"/>
                <a:sym typeface="Arial"/>
              </a:rPr>
              <a:t>Alternate login ID for Office 365 reduces dependence on UPN: </a:t>
            </a:r>
            <a:r>
              <a:rPr lang="en-US" sz="1400" u="sng" kern="1200" dirty="0">
                <a:solidFill>
                  <a:schemeClr val="tx1"/>
                </a:solidFill>
                <a:effectLst/>
                <a:latin typeface="Arial"/>
                <a:ea typeface="+mn-ea"/>
                <a:cs typeface="Arial" charset="0"/>
                <a:sym typeface="Arial"/>
                <a:hlinkClick r:id="rId5"/>
              </a:rPr>
              <a:t>http://blogs.office.com/2014/05/06/alternate-login-id-for-office-365-reduces-dependence-on-upn/</a:t>
            </a:r>
            <a:r>
              <a:rPr lang="en-US" sz="1400" kern="1200" dirty="0">
                <a:solidFill>
                  <a:schemeClr val="tx1"/>
                </a:solidFill>
                <a:effectLst/>
                <a:latin typeface="Arial"/>
                <a:ea typeface="+mn-ea"/>
                <a:cs typeface="Arial" charset="0"/>
                <a:sym typeface="Arial"/>
              </a:rPr>
              <a:t>   </a:t>
            </a:r>
            <a:endParaRPr lang="fr-FR" sz="1400" kern="1200" dirty="0">
              <a:solidFill>
                <a:schemeClr val="tx1"/>
              </a:solidFill>
              <a:effectLst/>
              <a:latin typeface="Arial"/>
              <a:ea typeface="+mn-ea"/>
              <a:cs typeface="Arial" charset="0"/>
              <a:sym typeface="Ari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41</a:t>
            </a:fld>
            <a:endParaRPr lang="en-GB" dirty="0"/>
          </a:p>
        </p:txBody>
      </p:sp>
    </p:spTree>
    <p:extLst>
      <p:ext uri="{BB962C8B-B14F-4D97-AF65-F5344CB8AC3E}">
        <p14:creationId xmlns:p14="http://schemas.microsoft.com/office/powerpoint/2010/main" val="3578619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600"/>
              </a:spcAft>
              <a:buClrTx/>
              <a:buSzPct val="116000"/>
              <a:buFont typeface="Arial" panose="020B0604020202020204" pitchFamily="34" charset="0"/>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 FS Federation:</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 FS is a process that enables distributed identification, authentication, and authorization across organizational and platform boundaries.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 allows you to project one user’s identity (belonging to an account organization) to another organization (resource organization). In such scenarios, web applications trust other organizations (accounts) for the authentication stage, but the authorization stage is still kept under their own control (by allowing or refusing the access to them).</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Federated authentication provides a standards-based solution to the issue of trusting identities across diverse domains, and it can also support single sign-on (SSO). Federated authentication is therefore becoming more common across all types of applications, especially cloud-hosted applications, because it supports SSO without requiring a direct network connection to identity providers. The user does not have to enter the credentials for every application. This increases security because it prevents the proliferation of credentials required to access many different applications, and it also hides the user’s credentials from everything else, except the original identity provider. Applications will therefore see only the authenticated identity information contained within the token. </a:t>
            </a:r>
          </a:p>
          <a:p>
            <a:pPr marL="0" marR="0" lvl="0" indent="0" algn="l" defTabSz="914400" rtl="0" eaLnBrk="1" fontAlgn="auto" latinLnBrk="0" hangingPunct="1">
              <a:lnSpc>
                <a:spcPct val="100000"/>
              </a:lnSpc>
              <a:spcBef>
                <a:spcPts val="300"/>
              </a:spcBef>
              <a:spcAft>
                <a:spcPts val="600"/>
              </a:spcAft>
              <a:buClrTx/>
              <a:buSzPct val="116000"/>
              <a:buFont typeface="Arial" panose="020B0604020202020204" pitchFamily="34" charset="0"/>
              <a:buNone/>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Why Federation?</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 can easily establish a common policy for sharing resources:</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Standard Operating Procedure (SOP) can apply to multiple partners.</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Complexity of liability concerns can be minimized.</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Improved user experience during collaboration:</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SSO</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Single username/password to remember</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 account administration benefits:</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need to create multiple (shadow) accounts</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 volume to helpdesk for account management</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Benefits for service providers:</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There’s no need to store user accounts or user attributes for customers</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They only need to manage their services and the Federation trust with partners</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Benefits for account providers:</a:t>
            </a:r>
            <a:endPar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Considerable cost savings because there is no need to self-host services</a:t>
            </a:r>
          </a:p>
          <a:p>
            <a:pPr marL="344488" marR="0" lvl="1" indent="-171450" algn="l" defTabSz="914400" rtl="0" eaLnBrk="1" fontAlgn="auto" latinLnBrk="0" hangingPunct="1">
              <a:lnSpc>
                <a:spcPct val="100000"/>
              </a:lnSpc>
              <a:spcBef>
                <a:spcPts val="300"/>
              </a:spcBef>
              <a:spcAft>
                <a:spcPts val="6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Considerable cost savings related to user training. Users can continue to utilize the on-premises Active Directory credentials.</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a:t>
            </a:fld>
            <a:endParaRPr lang="en-GB" dirty="0"/>
          </a:p>
        </p:txBody>
      </p:sp>
    </p:spTree>
    <p:extLst>
      <p:ext uri="{BB962C8B-B14F-4D97-AF65-F5344CB8AC3E}">
        <p14:creationId xmlns:p14="http://schemas.microsoft.com/office/powerpoint/2010/main" val="145379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0" kern="1200" dirty="0">
                <a:solidFill>
                  <a:schemeClr val="tx1"/>
                </a:solidFill>
                <a:effectLst/>
                <a:latin typeface="Arial"/>
                <a:ea typeface="+mn-ea"/>
                <a:cs typeface="Arial" charset="0"/>
                <a:sym typeface="Arial"/>
              </a:rPr>
              <a:t>HOW DOES IT WORK</a:t>
            </a:r>
            <a:endParaRPr lang="en-US" sz="1400" b="0" i="0" kern="1200" dirty="0">
              <a:solidFill>
                <a:schemeClr val="tx1"/>
              </a:solidFill>
              <a:effectLst/>
              <a:latin typeface="Arial"/>
              <a:ea typeface="+mn-ea"/>
              <a:cs typeface="Arial" charset="0"/>
              <a:sym typeface="Arial"/>
            </a:endParaRPr>
          </a:p>
          <a:p>
            <a:pPr lvl="1"/>
            <a:r>
              <a:rPr lang="en-US" sz="1400" b="0" i="0" kern="1200" dirty="0">
                <a:solidFill>
                  <a:schemeClr val="tx1"/>
                </a:solidFill>
                <a:effectLst/>
                <a:latin typeface="Arial"/>
                <a:ea typeface="+mn-ea"/>
                <a:cs typeface="Arial" charset="0"/>
                <a:sym typeface="Arial"/>
              </a:rPr>
              <a:t>There are 3 settings in AD FS that you need to configure to enable this feature:</a:t>
            </a:r>
          </a:p>
          <a:p>
            <a:pPr marL="825475" lvl="1" indent="-285750">
              <a:buFont typeface="Wingdings" panose="05000000000000000000" pitchFamily="2" charset="2"/>
              <a:buChar char="§"/>
            </a:pPr>
            <a:r>
              <a:rPr lang="en-US" sz="1400" b="1" i="0" kern="1200" dirty="0" err="1">
                <a:solidFill>
                  <a:schemeClr val="tx1"/>
                </a:solidFill>
                <a:effectLst/>
                <a:latin typeface="Arial"/>
                <a:ea typeface="+mn-ea"/>
                <a:cs typeface="Arial" charset="0"/>
                <a:sym typeface="Arial"/>
              </a:rPr>
              <a:t>EnableExtranetLockout</a:t>
            </a:r>
            <a:r>
              <a:rPr lang="en-US" sz="1400" b="0" i="0" kern="1200" dirty="0">
                <a:solidFill>
                  <a:schemeClr val="tx1"/>
                </a:solidFill>
                <a:effectLst/>
                <a:latin typeface="Arial"/>
                <a:ea typeface="+mn-ea"/>
                <a:cs typeface="Arial" charset="0"/>
                <a:sym typeface="Arial"/>
              </a:rPr>
              <a:t>: set this Boolean value to be True if you want to enable Extranet Lockout.</a:t>
            </a:r>
          </a:p>
          <a:p>
            <a:pPr marL="825475" lvl="1" indent="-285750">
              <a:buFont typeface="Wingdings" panose="05000000000000000000" pitchFamily="2" charset="2"/>
              <a:buChar char="§"/>
            </a:pPr>
            <a:r>
              <a:rPr lang="en-US" sz="1400" b="1" i="0" kern="1200" dirty="0" err="1">
                <a:solidFill>
                  <a:schemeClr val="tx1"/>
                </a:solidFill>
                <a:effectLst/>
                <a:latin typeface="Arial"/>
                <a:ea typeface="+mn-ea"/>
                <a:cs typeface="Arial" charset="0"/>
                <a:sym typeface="Arial"/>
              </a:rPr>
              <a:t>ExtranetObservationWindow</a:t>
            </a:r>
            <a:r>
              <a:rPr lang="en-US" sz="1400" b="0" i="0" kern="1200" dirty="0">
                <a:solidFill>
                  <a:schemeClr val="tx1"/>
                </a:solidFill>
                <a:effectLst/>
                <a:latin typeface="Arial"/>
                <a:ea typeface="+mn-ea"/>
                <a:cs typeface="Arial" charset="0"/>
                <a:sym typeface="Arial"/>
              </a:rPr>
              <a:t>: this determines for how long the user account will be soft-locked out. AD FS will start to perform username and password authentication again when the window is passed. AD FS uses the AD attribute </a:t>
            </a:r>
            <a:r>
              <a:rPr lang="en-US" sz="1400" b="0" i="0" kern="1200" dirty="0" err="1">
                <a:solidFill>
                  <a:schemeClr val="tx1"/>
                </a:solidFill>
                <a:effectLst/>
                <a:latin typeface="Arial"/>
                <a:ea typeface="+mn-ea"/>
                <a:cs typeface="Arial" charset="0"/>
                <a:sym typeface="Arial"/>
              </a:rPr>
              <a:t>badPasswordTime</a:t>
            </a:r>
            <a:r>
              <a:rPr lang="en-US" sz="1400" b="0" i="0" kern="1200" dirty="0">
                <a:solidFill>
                  <a:schemeClr val="tx1"/>
                </a:solidFill>
                <a:effectLst/>
                <a:latin typeface="Arial"/>
                <a:ea typeface="+mn-ea"/>
                <a:cs typeface="Arial" charset="0"/>
                <a:sym typeface="Arial"/>
              </a:rPr>
              <a:t> as the reference for determining whether the extranet observation window has passed or not. The window has passed if current time &gt; </a:t>
            </a:r>
            <a:r>
              <a:rPr lang="en-US" sz="1400" b="0" i="0" kern="1200" dirty="0" err="1">
                <a:solidFill>
                  <a:schemeClr val="tx1"/>
                </a:solidFill>
                <a:effectLst/>
                <a:latin typeface="Arial"/>
                <a:ea typeface="+mn-ea"/>
                <a:cs typeface="Arial" charset="0"/>
                <a:sym typeface="Arial"/>
              </a:rPr>
              <a:t>badPasswordTime</a:t>
            </a:r>
            <a:r>
              <a:rPr lang="en-US" sz="1400" b="0" i="0" kern="1200" dirty="0">
                <a:solidFill>
                  <a:schemeClr val="tx1"/>
                </a:solidFill>
                <a:effectLst/>
                <a:latin typeface="Arial"/>
                <a:ea typeface="+mn-ea"/>
                <a:cs typeface="Arial" charset="0"/>
                <a:sym typeface="Arial"/>
              </a:rPr>
              <a:t> + </a:t>
            </a:r>
            <a:r>
              <a:rPr lang="en-US" sz="1400" b="0" i="0" kern="1200" dirty="0" err="1">
                <a:solidFill>
                  <a:schemeClr val="tx1"/>
                </a:solidFill>
                <a:effectLst/>
                <a:latin typeface="Arial"/>
                <a:ea typeface="+mn-ea"/>
                <a:cs typeface="Arial" charset="0"/>
                <a:sym typeface="Arial"/>
              </a:rPr>
              <a:t>ExtranetObservationWindow</a:t>
            </a:r>
            <a:r>
              <a:rPr lang="en-US" sz="1400" b="0" i="0" kern="1200" dirty="0">
                <a:solidFill>
                  <a:schemeClr val="tx1"/>
                </a:solidFill>
                <a:effectLst/>
                <a:latin typeface="Arial"/>
                <a:ea typeface="+mn-ea"/>
                <a:cs typeface="Arial" charset="0"/>
                <a:sym typeface="Arial"/>
              </a:rPr>
              <a:t>. </a:t>
            </a:r>
          </a:p>
          <a:p>
            <a:pPr marL="825475" lvl="1" indent="-285750">
              <a:buFont typeface="Wingdings" panose="05000000000000000000" pitchFamily="2" charset="2"/>
              <a:buChar char="§"/>
            </a:pPr>
            <a:r>
              <a:rPr lang="en-US" sz="1400" b="1" i="0" kern="1200" dirty="0" err="1">
                <a:solidFill>
                  <a:schemeClr val="tx1"/>
                </a:solidFill>
                <a:effectLst/>
                <a:latin typeface="Arial"/>
                <a:ea typeface="+mn-ea"/>
                <a:cs typeface="Arial" charset="0"/>
                <a:sym typeface="Arial"/>
              </a:rPr>
              <a:t>ExtranetLockoutThreshold</a:t>
            </a:r>
            <a:r>
              <a:rPr lang="en-US" sz="1400" b="0" i="0" kern="1200" dirty="0">
                <a:solidFill>
                  <a:schemeClr val="tx1"/>
                </a:solidFill>
                <a:effectLst/>
                <a:latin typeface="Arial"/>
                <a:ea typeface="+mn-ea"/>
                <a:cs typeface="Arial" charset="0"/>
                <a:sym typeface="Arial"/>
              </a:rPr>
              <a:t>: this defines the maximum number of bad password attempts. Once the threshold is reached, AD FS will immediately rejects the requests from extranet without attempting to contact the domain controller for authentication, no matter whether password is good or bad, until the extranet observation window is passed. This means the value of </a:t>
            </a:r>
            <a:r>
              <a:rPr lang="en-US" sz="1400" b="0" i="0" kern="1200" dirty="0" err="1">
                <a:solidFill>
                  <a:schemeClr val="tx1"/>
                </a:solidFill>
                <a:effectLst/>
                <a:latin typeface="Arial"/>
                <a:ea typeface="+mn-ea"/>
                <a:cs typeface="Arial" charset="0"/>
                <a:sym typeface="Arial"/>
              </a:rPr>
              <a:t>badPwdCount</a:t>
            </a:r>
            <a:r>
              <a:rPr lang="en-US" sz="1400" b="0" i="0" kern="1200" dirty="0">
                <a:solidFill>
                  <a:schemeClr val="tx1"/>
                </a:solidFill>
                <a:effectLst/>
                <a:latin typeface="Arial"/>
                <a:ea typeface="+mn-ea"/>
                <a:cs typeface="Arial" charset="0"/>
                <a:sym typeface="Arial"/>
              </a:rPr>
              <a:t> attribute of an AD account will not increase while the account is soft-locked out.</a:t>
            </a:r>
          </a:p>
          <a:p>
            <a:pPr lvl="1"/>
            <a:endParaRPr lang="en-US" sz="1400" b="0" i="0" kern="1200" dirty="0">
              <a:solidFill>
                <a:schemeClr val="tx1"/>
              </a:solidFill>
              <a:effectLst/>
              <a:latin typeface="Arial"/>
              <a:ea typeface="+mn-ea"/>
              <a:cs typeface="Arial" charset="0"/>
              <a:sym typeface="Arial"/>
            </a:endParaRPr>
          </a:p>
          <a:p>
            <a:pPr lvl="1"/>
            <a:r>
              <a:rPr lang="en-US" sz="1400" b="0" i="0" kern="1200" dirty="0">
                <a:solidFill>
                  <a:schemeClr val="tx1"/>
                </a:solidFill>
                <a:effectLst/>
                <a:latin typeface="Arial"/>
                <a:ea typeface="+mn-ea"/>
                <a:cs typeface="Arial" charset="0"/>
                <a:sym typeface="Arial"/>
              </a:rPr>
              <a:t>An example of enabling Extranet Lockout feature with maximum of 15 number of bad password attempts and 30 mins soft-lockout duration is as follows:</a:t>
            </a:r>
          </a:p>
          <a:p>
            <a:pPr lvl="1"/>
            <a:r>
              <a:rPr lang="en-US" sz="1400" b="0" i="0" kern="1200" dirty="0">
                <a:solidFill>
                  <a:schemeClr val="tx1"/>
                </a:solidFill>
                <a:effectLst/>
                <a:latin typeface="Arial"/>
                <a:ea typeface="+mn-ea"/>
                <a:cs typeface="Arial" charset="0"/>
                <a:sym typeface="Arial"/>
              </a:rPr>
              <a:t>Set-</a:t>
            </a:r>
            <a:r>
              <a:rPr lang="en-US" sz="1400" b="0" i="0" kern="1200" dirty="0" err="1">
                <a:solidFill>
                  <a:schemeClr val="tx1"/>
                </a:solidFill>
                <a:effectLst/>
                <a:latin typeface="Arial"/>
                <a:ea typeface="+mn-ea"/>
                <a:cs typeface="Arial" charset="0"/>
                <a:sym typeface="Arial"/>
              </a:rPr>
              <a:t>AdfsProperties</a:t>
            </a:r>
            <a:r>
              <a:rPr lang="en-US" sz="1400" b="0" i="0" kern="1200" dirty="0">
                <a:solidFill>
                  <a:schemeClr val="tx1"/>
                </a:solidFill>
                <a:effectLst/>
                <a:latin typeface="Arial"/>
                <a:ea typeface="+mn-ea"/>
                <a:cs typeface="Arial" charset="0"/>
                <a:sym typeface="Arial"/>
              </a:rPr>
              <a:t> -</a:t>
            </a:r>
            <a:r>
              <a:rPr lang="en-US" sz="1400" b="0" i="0" kern="1200" dirty="0" err="1">
                <a:solidFill>
                  <a:schemeClr val="tx1"/>
                </a:solidFill>
                <a:effectLst/>
                <a:latin typeface="Arial"/>
                <a:ea typeface="+mn-ea"/>
                <a:cs typeface="Arial" charset="0"/>
                <a:sym typeface="Arial"/>
              </a:rPr>
              <a:t>EnableExtranetLockout</a:t>
            </a:r>
            <a:r>
              <a:rPr lang="en-US" sz="1400" b="0" i="0" kern="1200" dirty="0">
                <a:solidFill>
                  <a:schemeClr val="tx1"/>
                </a:solidFill>
                <a:effectLst/>
                <a:latin typeface="Arial"/>
                <a:ea typeface="+mn-ea"/>
                <a:cs typeface="Arial" charset="0"/>
                <a:sym typeface="Arial"/>
              </a:rPr>
              <a:t> $true -</a:t>
            </a:r>
            <a:r>
              <a:rPr lang="en-US" sz="1400" b="0" i="0" kern="1200" dirty="0" err="1">
                <a:solidFill>
                  <a:schemeClr val="tx1"/>
                </a:solidFill>
                <a:effectLst/>
                <a:latin typeface="Arial"/>
                <a:ea typeface="+mn-ea"/>
                <a:cs typeface="Arial" charset="0"/>
                <a:sym typeface="Arial"/>
              </a:rPr>
              <a:t>ExtranetLockoutThreshold</a:t>
            </a:r>
            <a:r>
              <a:rPr lang="en-US" sz="1400" b="0" i="0" kern="1200" dirty="0">
                <a:solidFill>
                  <a:schemeClr val="tx1"/>
                </a:solidFill>
                <a:effectLst/>
                <a:latin typeface="Arial"/>
                <a:ea typeface="+mn-ea"/>
                <a:cs typeface="Arial" charset="0"/>
                <a:sym typeface="Arial"/>
              </a:rPr>
              <a:t> 15 -</a:t>
            </a:r>
            <a:r>
              <a:rPr lang="en-US" sz="1400" b="0" i="0" kern="1200" dirty="0" err="1">
                <a:solidFill>
                  <a:schemeClr val="tx1"/>
                </a:solidFill>
                <a:effectLst/>
                <a:latin typeface="Arial"/>
                <a:ea typeface="+mn-ea"/>
                <a:cs typeface="Arial" charset="0"/>
                <a:sym typeface="Arial"/>
              </a:rPr>
              <a:t>ExtranetObservationWindow</a:t>
            </a:r>
            <a:r>
              <a:rPr lang="en-US" sz="1400" b="0" i="0" kern="1200" dirty="0">
                <a:solidFill>
                  <a:schemeClr val="tx1"/>
                </a:solidFill>
                <a:effectLst/>
                <a:latin typeface="Arial"/>
                <a:ea typeface="+mn-ea"/>
                <a:cs typeface="Arial" charset="0"/>
                <a:sym typeface="Arial"/>
              </a:rPr>
              <a:t> (new-timespan -Minutes 30)</a:t>
            </a:r>
          </a:p>
          <a:p>
            <a:pPr lvl="1"/>
            <a:r>
              <a:rPr lang="en-US" sz="1400" b="0" i="0" kern="1200" dirty="0">
                <a:solidFill>
                  <a:schemeClr val="tx1"/>
                </a:solidFill>
                <a:effectLst/>
                <a:latin typeface="Arial"/>
                <a:ea typeface="+mn-ea"/>
                <a:cs typeface="Arial" charset="0"/>
                <a:sym typeface="Arial"/>
              </a:rPr>
              <a:t>These settings apply to all domains that the AD FS service can authenticate. The way that it works is that when AD FS receives an authentication request, it will access Primary Domain Controller (PDC) through LDAP call and perform a lookup for the </a:t>
            </a:r>
            <a:r>
              <a:rPr lang="en-US" sz="1400" b="0" i="0" kern="1200" dirty="0" err="1">
                <a:solidFill>
                  <a:schemeClr val="tx1"/>
                </a:solidFill>
                <a:effectLst/>
                <a:latin typeface="Arial"/>
                <a:ea typeface="+mn-ea"/>
                <a:cs typeface="Arial" charset="0"/>
                <a:sym typeface="Arial"/>
              </a:rPr>
              <a:t>badPwdCount</a:t>
            </a:r>
            <a:r>
              <a:rPr lang="en-US" sz="1400" b="0" i="0" kern="1200" dirty="0">
                <a:solidFill>
                  <a:schemeClr val="tx1"/>
                </a:solidFill>
                <a:effectLst/>
                <a:latin typeface="Arial"/>
                <a:ea typeface="+mn-ea"/>
                <a:cs typeface="Arial" charset="0"/>
                <a:sym typeface="Arial"/>
              </a:rPr>
              <a:t> attribute for the user on the PDC. If AD FS finds the value of </a:t>
            </a:r>
            <a:r>
              <a:rPr lang="en-US" sz="1400" b="0" i="0" kern="1200" dirty="0" err="1">
                <a:solidFill>
                  <a:schemeClr val="tx1"/>
                </a:solidFill>
                <a:effectLst/>
                <a:latin typeface="Arial"/>
                <a:ea typeface="+mn-ea"/>
                <a:cs typeface="Arial" charset="0"/>
                <a:sym typeface="Arial"/>
              </a:rPr>
              <a:t>badPwdCount</a:t>
            </a:r>
            <a:r>
              <a:rPr lang="en-US" sz="1400" b="0" i="0" kern="1200" dirty="0">
                <a:solidFill>
                  <a:schemeClr val="tx1"/>
                </a:solidFill>
                <a:effectLst/>
                <a:latin typeface="Arial"/>
                <a:ea typeface="+mn-ea"/>
                <a:cs typeface="Arial" charset="0"/>
                <a:sym typeface="Arial"/>
              </a:rPr>
              <a:t> &gt;= </a:t>
            </a:r>
            <a:r>
              <a:rPr lang="en-US" sz="1400" b="0" i="0" kern="1200" dirty="0" err="1">
                <a:solidFill>
                  <a:schemeClr val="tx1"/>
                </a:solidFill>
                <a:effectLst/>
                <a:latin typeface="Arial"/>
                <a:ea typeface="+mn-ea"/>
                <a:cs typeface="Arial" charset="0"/>
                <a:sym typeface="Arial"/>
              </a:rPr>
              <a:t>ExtranetLockoutThreshold</a:t>
            </a:r>
            <a:r>
              <a:rPr lang="en-US" sz="1400" b="0" i="0" kern="1200" dirty="0">
                <a:solidFill>
                  <a:schemeClr val="tx1"/>
                </a:solidFill>
                <a:effectLst/>
                <a:latin typeface="Arial"/>
                <a:ea typeface="+mn-ea"/>
                <a:cs typeface="Arial" charset="0"/>
                <a:sym typeface="Arial"/>
              </a:rPr>
              <a:t> setting and the time defined in the Extranet Observation Window has not passed yet, AD FS will reject the request immediately, which means no matter whether user enters good or bad password from extranet, the logon will fail because AD FS does not send credentials to AD. AD FS does not maintain any state with regard to </a:t>
            </a:r>
            <a:r>
              <a:rPr lang="en-US" sz="1400" b="0" i="0" kern="1200" dirty="0" err="1">
                <a:solidFill>
                  <a:schemeClr val="tx1"/>
                </a:solidFill>
                <a:effectLst/>
                <a:latin typeface="Arial"/>
                <a:ea typeface="+mn-ea"/>
                <a:cs typeface="Arial" charset="0"/>
                <a:sym typeface="Arial"/>
              </a:rPr>
              <a:t>badPwdCount</a:t>
            </a:r>
            <a:r>
              <a:rPr lang="en-US" sz="1400" b="0" i="0" kern="1200" dirty="0">
                <a:solidFill>
                  <a:schemeClr val="tx1"/>
                </a:solidFill>
                <a:effectLst/>
                <a:latin typeface="Arial"/>
                <a:ea typeface="+mn-ea"/>
                <a:cs typeface="Arial" charset="0"/>
                <a:sym typeface="Arial"/>
              </a:rPr>
              <a:t> or locked out user account. AD FS uses AD for all state tracking.</a:t>
            </a:r>
          </a:p>
          <a:p>
            <a:endParaRPr lang="en-US" sz="1400" b="1" i="0" kern="1200" dirty="0">
              <a:solidFill>
                <a:schemeClr val="tx1"/>
              </a:solidFill>
              <a:effectLst/>
              <a:latin typeface="Arial"/>
              <a:ea typeface="+mn-ea"/>
              <a:cs typeface="Arial" charset="0"/>
              <a:sym typeface="Arial"/>
            </a:endParaRPr>
          </a:p>
          <a:p>
            <a:r>
              <a:rPr lang="en-US" sz="1400" b="1" i="0" kern="1200" dirty="0">
                <a:solidFill>
                  <a:schemeClr val="tx1"/>
                </a:solidFill>
                <a:effectLst/>
                <a:latin typeface="Arial"/>
                <a:ea typeface="+mn-ea"/>
                <a:cs typeface="Arial" charset="0"/>
                <a:sym typeface="Arial"/>
              </a:rPr>
              <a:t>WORK TOGETHER WITH AD LOCKOUT POLICY</a:t>
            </a:r>
            <a:endParaRPr lang="en-US" sz="1400" b="0" i="0" kern="1200" dirty="0">
              <a:solidFill>
                <a:schemeClr val="tx1"/>
              </a:solidFill>
              <a:effectLst/>
              <a:latin typeface="Arial"/>
              <a:ea typeface="+mn-ea"/>
              <a:cs typeface="Arial" charset="0"/>
              <a:sym typeface="Arial"/>
            </a:endParaRPr>
          </a:p>
          <a:p>
            <a:pPr marL="285750" indent="-285750">
              <a:buFont typeface="Wingdings" panose="05000000000000000000" pitchFamily="2" charset="2"/>
              <a:buChar char="§"/>
            </a:pPr>
            <a:r>
              <a:rPr lang="en-US" sz="1400" b="0" i="0" kern="1200" dirty="0">
                <a:solidFill>
                  <a:schemeClr val="tx1"/>
                </a:solidFill>
                <a:effectLst/>
                <a:latin typeface="Arial"/>
                <a:ea typeface="+mn-ea"/>
                <a:cs typeface="Arial" charset="0"/>
                <a:sym typeface="Arial"/>
              </a:rPr>
              <a:t>One of the areas that people get most confused about is how this feature works together with AD lockout policy. As I mentioned earlier, Extranet Lockout feature in AD FS works independently from AD lockout policy. However, you do need to make sure the settings for Extranet Lockout is properly configured such that it can serve its security purpose with AD lockout policy.</a:t>
            </a:r>
          </a:p>
          <a:p>
            <a:pPr marL="285750" indent="-285750">
              <a:buFont typeface="Wingdings" panose="05000000000000000000" pitchFamily="2" charset="2"/>
              <a:buChar char="§"/>
            </a:pPr>
            <a:r>
              <a:rPr lang="en-US" sz="1400" b="0" i="0" kern="1200" dirty="0">
                <a:solidFill>
                  <a:schemeClr val="tx1"/>
                </a:solidFill>
                <a:effectLst/>
                <a:latin typeface="Arial"/>
                <a:ea typeface="+mn-ea"/>
                <a:cs typeface="Arial" charset="0"/>
                <a:sym typeface="Arial"/>
              </a:rPr>
              <a:t>Let's take a look at AD lockout policy first. There are three settings regarding lockout policy in AD:</a:t>
            </a:r>
          </a:p>
          <a:p>
            <a:pPr marL="825475" lvl="1" indent="-285750">
              <a:buFont typeface="Wingdings" panose="05000000000000000000" pitchFamily="2" charset="2"/>
              <a:buChar char="§"/>
            </a:pPr>
            <a:r>
              <a:rPr lang="en-US" sz="1400" b="0" i="0" kern="1200" dirty="0">
                <a:solidFill>
                  <a:schemeClr val="tx1"/>
                </a:solidFill>
                <a:effectLst/>
                <a:latin typeface="Arial"/>
                <a:ea typeface="+mn-ea"/>
                <a:cs typeface="Arial" charset="0"/>
                <a:sym typeface="Arial"/>
              </a:rPr>
              <a:t>Account Lockout Threshold: this setting is similar to </a:t>
            </a:r>
            <a:r>
              <a:rPr lang="en-US" sz="1400" b="0" i="0" kern="1200" dirty="0" err="1">
                <a:solidFill>
                  <a:schemeClr val="tx1"/>
                </a:solidFill>
                <a:effectLst/>
                <a:latin typeface="Arial"/>
                <a:ea typeface="+mn-ea"/>
                <a:cs typeface="Arial" charset="0"/>
                <a:sym typeface="Arial"/>
              </a:rPr>
              <a:t>ExtranetLockoutThreshold</a:t>
            </a:r>
            <a:r>
              <a:rPr lang="en-US" sz="1400" b="0" i="0" kern="1200" dirty="0">
                <a:solidFill>
                  <a:schemeClr val="tx1"/>
                </a:solidFill>
                <a:effectLst/>
                <a:latin typeface="Arial"/>
                <a:ea typeface="+mn-ea"/>
                <a:cs typeface="Arial" charset="0"/>
                <a:sym typeface="Arial"/>
              </a:rPr>
              <a:t> setting in AD FS. It determines the number of failed logon attempts that will cause a user account to be locked out. In order to protect your user accounts from malicious account lockout attack, you want to set the value of </a:t>
            </a:r>
            <a:r>
              <a:rPr lang="en-US" sz="1400" b="0" i="0" kern="1200" dirty="0" err="1">
                <a:solidFill>
                  <a:schemeClr val="tx1"/>
                </a:solidFill>
                <a:effectLst/>
                <a:latin typeface="Arial"/>
                <a:ea typeface="+mn-ea"/>
                <a:cs typeface="Arial" charset="0"/>
                <a:sym typeface="Arial"/>
              </a:rPr>
              <a:t>ExtranetLockoutThreshold</a:t>
            </a:r>
            <a:r>
              <a:rPr lang="en-US" sz="1400" b="0" i="0" kern="1200" dirty="0">
                <a:solidFill>
                  <a:schemeClr val="tx1"/>
                </a:solidFill>
                <a:effectLst/>
                <a:latin typeface="Arial"/>
                <a:ea typeface="+mn-ea"/>
                <a:cs typeface="Arial" charset="0"/>
                <a:sym typeface="Arial"/>
              </a:rPr>
              <a:t> in AD FS &lt; Account Lockout Threshold value in AD</a:t>
            </a:r>
          </a:p>
          <a:p>
            <a:pPr marL="825475" lvl="1" indent="-285750">
              <a:buFont typeface="Wingdings" panose="05000000000000000000" pitchFamily="2" charset="2"/>
              <a:buChar char="§"/>
            </a:pPr>
            <a:r>
              <a:rPr lang="en-US" sz="1400" b="0" i="0" kern="1200" dirty="0">
                <a:solidFill>
                  <a:schemeClr val="tx1"/>
                </a:solidFill>
                <a:effectLst/>
                <a:latin typeface="Arial"/>
                <a:ea typeface="+mn-ea"/>
                <a:cs typeface="Arial" charset="0"/>
                <a:sym typeface="Arial"/>
              </a:rPr>
              <a:t>Account Lockout Duration: this setting determines for how long a user account is locked out. This setting does not matter much in this conversation as Extranet Lockout should always happen before AD lockout happens if configured properly</a:t>
            </a:r>
          </a:p>
          <a:p>
            <a:pPr marL="825475" lvl="1" indent="-285750">
              <a:buFont typeface="Wingdings" panose="05000000000000000000" pitchFamily="2" charset="2"/>
              <a:buChar char="§"/>
            </a:pPr>
            <a:r>
              <a:rPr lang="en-US" sz="1400" b="0" i="0" kern="1200" dirty="0">
                <a:solidFill>
                  <a:schemeClr val="tx1"/>
                </a:solidFill>
                <a:effectLst/>
                <a:latin typeface="Arial"/>
                <a:ea typeface="+mn-ea"/>
                <a:cs typeface="Arial" charset="0"/>
                <a:sym typeface="Arial"/>
              </a:rPr>
              <a:t>Reset Account Lockout Counter After: this setting determines how much time must elapse from user's last logon failure before </a:t>
            </a:r>
            <a:r>
              <a:rPr lang="en-US" sz="1400" b="0" i="0" kern="1200" dirty="0" err="1">
                <a:solidFill>
                  <a:schemeClr val="tx1"/>
                </a:solidFill>
                <a:effectLst/>
                <a:latin typeface="Arial"/>
                <a:ea typeface="+mn-ea"/>
                <a:cs typeface="Arial" charset="0"/>
                <a:sym typeface="Arial"/>
              </a:rPr>
              <a:t>badPwdCount</a:t>
            </a:r>
            <a:r>
              <a:rPr lang="en-US" sz="1400" b="0" i="0" kern="1200" dirty="0">
                <a:solidFill>
                  <a:schemeClr val="tx1"/>
                </a:solidFill>
                <a:effectLst/>
                <a:latin typeface="Arial"/>
                <a:ea typeface="+mn-ea"/>
                <a:cs typeface="Arial" charset="0"/>
                <a:sym typeface="Arial"/>
              </a:rPr>
              <a:t> is reset to 0. In order for Extranet Lockout feature in AD FS to work well with AD lockout policy, you want to make sure the value of </a:t>
            </a:r>
            <a:r>
              <a:rPr lang="en-US" sz="1400" b="0" i="0" kern="1200" dirty="0" err="1">
                <a:solidFill>
                  <a:schemeClr val="tx1"/>
                </a:solidFill>
                <a:effectLst/>
                <a:latin typeface="Arial"/>
                <a:ea typeface="+mn-ea"/>
                <a:cs typeface="Arial" charset="0"/>
                <a:sym typeface="Arial"/>
              </a:rPr>
              <a:t>ExtranetObservationWindow</a:t>
            </a:r>
            <a:r>
              <a:rPr lang="en-US" sz="1400" b="0" i="0" kern="1200" dirty="0">
                <a:solidFill>
                  <a:schemeClr val="tx1"/>
                </a:solidFill>
                <a:effectLst/>
                <a:latin typeface="Arial"/>
                <a:ea typeface="+mn-ea"/>
                <a:cs typeface="Arial" charset="0"/>
                <a:sym typeface="Arial"/>
              </a:rPr>
              <a:t> in AD FS&gt; Reset Account Lockout Counter After value in AD. We will use examples below to explain why.  </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42</a:t>
            </a:fld>
            <a:endParaRPr lang="en-GB" dirty="0"/>
          </a:p>
        </p:txBody>
      </p:sp>
    </p:spTree>
    <p:extLst>
      <p:ext uri="{BB962C8B-B14F-4D97-AF65-F5344CB8AC3E}">
        <p14:creationId xmlns:p14="http://schemas.microsoft.com/office/powerpoint/2010/main" val="1089338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Wingdings" panose="05000000000000000000" pitchFamily="2" charset="2"/>
              <a:buNone/>
            </a:pPr>
            <a:r>
              <a:rPr lang="en-US" sz="1400" b="0" i="0" u="none" strike="noStrike" kern="1200" dirty="0">
                <a:solidFill>
                  <a:schemeClr val="tx1"/>
                </a:solidFill>
                <a:effectLst/>
                <a:latin typeface="Arial"/>
                <a:ea typeface="+mn-ea"/>
                <a:cs typeface="Arial" charset="0"/>
                <a:sym typeface="Arial"/>
              </a:rPr>
              <a:t>Reference : Description of the Extranet Smart Lockout feature in Windows Server 2016 : https://support.microsoft.com/en-us/help/4096478/extranet-smart-lockout-feature-in-windows-server-2016</a:t>
            </a:r>
            <a:endParaRPr lang="en-US" sz="1600" b="0" dirty="0"/>
          </a:p>
          <a:p>
            <a:pPr marL="0" indent="0" algn="l">
              <a:buFont typeface="Wingdings" panose="05000000000000000000" pitchFamily="2" charset="2"/>
              <a:buNone/>
            </a:pPr>
            <a:endParaRPr lang="en-US" sz="1600" dirty="0"/>
          </a:p>
          <a:p>
            <a:pPr marL="0" indent="0" algn="l">
              <a:buFont typeface="Wingdings" panose="05000000000000000000" pitchFamily="2" charset="2"/>
              <a:buNone/>
            </a:pPr>
            <a:endParaRPr lang="en-US" sz="1600" dirty="0"/>
          </a:p>
          <a:p>
            <a:pPr marL="0" indent="0" algn="l">
              <a:buFont typeface="Wingdings" panose="05000000000000000000" pitchFamily="2" charset="2"/>
              <a:buNone/>
            </a:pPr>
            <a:r>
              <a:rPr lang="en-US" sz="1600" dirty="0"/>
              <a:t>A new “Smart Account lockout” feature provided by AD FS 2016 for helping mitigate the problem where attackers could initiate :</a:t>
            </a:r>
          </a:p>
          <a:p>
            <a:pPr marL="825475" lvl="1" indent="-285750" algn="l">
              <a:buFont typeface="Wingdings" panose="05000000000000000000" pitchFamily="2" charset="2"/>
              <a:buChar char="§"/>
            </a:pPr>
            <a:r>
              <a:rPr lang="en-US" sz="1600" dirty="0"/>
              <a:t>Down-level authentication requests proxied by Exchange Online</a:t>
            </a:r>
          </a:p>
          <a:p>
            <a:pPr marL="825475" lvl="1" indent="-285750" algn="l">
              <a:buFont typeface="Wingdings" panose="05000000000000000000" pitchFamily="2" charset="2"/>
              <a:buChar char="§"/>
            </a:pPr>
            <a:r>
              <a:rPr lang="en-US" sz="1600" dirty="0"/>
              <a:t>Or Modern authentication request directly to the ADFS servers of federated Office 365 tenants. </a:t>
            </a:r>
            <a:endParaRPr lang="fr-FR" sz="1600"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43</a:t>
            </a:fld>
            <a:endParaRPr lang="en-GB" dirty="0"/>
          </a:p>
        </p:txBody>
      </p:sp>
    </p:spTree>
    <p:extLst>
      <p:ext uri="{BB962C8B-B14F-4D97-AF65-F5344CB8AC3E}">
        <p14:creationId xmlns:p14="http://schemas.microsoft.com/office/powerpoint/2010/main" val="3594444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400" b="0" i="0" u="none" strike="noStrike" kern="1200" dirty="0">
                <a:solidFill>
                  <a:schemeClr val="tx1"/>
                </a:solidFill>
                <a:effectLst/>
                <a:latin typeface="Arial"/>
                <a:ea typeface="+mn-ea"/>
                <a:cs typeface="Arial" charset="0"/>
                <a:sym typeface="Arial"/>
              </a:rPr>
              <a:t>Overview </a:t>
            </a:r>
          </a:p>
          <a:p>
            <a:pPr rtl="0" fontAlgn="base"/>
            <a:br>
              <a:rPr lang="en-US" sz="1400" b="0" i="0" u="none" strike="noStrike" kern="1200" dirty="0">
                <a:solidFill>
                  <a:schemeClr val="tx1"/>
                </a:solidFill>
                <a:effectLst/>
                <a:latin typeface="Arial"/>
                <a:ea typeface="+mn-ea"/>
                <a:cs typeface="Arial" charset="0"/>
                <a:sym typeface="Arial"/>
              </a:rPr>
            </a:br>
            <a:endParaRPr lang="en-US" sz="1400" b="0" i="0" u="none" strike="noStrike" kern="1200" dirty="0">
              <a:solidFill>
                <a:schemeClr val="tx1"/>
              </a:solidFill>
              <a:effectLst/>
              <a:latin typeface="Arial"/>
              <a:ea typeface="+mn-ea"/>
              <a:cs typeface="Arial" charset="0"/>
              <a:sym typeface="Arial"/>
            </a:endParaRPr>
          </a:p>
          <a:p>
            <a:pPr rtl="0" fontAlgn="base"/>
            <a:r>
              <a:rPr lang="en-US" sz="1400" b="0" i="0" u="none" strike="noStrike" kern="1200" dirty="0">
                <a:solidFill>
                  <a:schemeClr val="tx1"/>
                </a:solidFill>
                <a:effectLst/>
                <a:latin typeface="Arial"/>
                <a:ea typeface="+mn-ea"/>
                <a:cs typeface="Arial" charset="0"/>
                <a:sym typeface="Arial"/>
              </a:rPr>
              <a:t>As of the March 2018 update for AD FS in Windows Server 2016 delivered via Windows Update, AD FS has a new feature called Extranet Smart Lockout (ESL).  In an era of increased attacks on authentication services, ESL enables AD FS to differentiate between sign-in attempts that look like they're from the valid user and sign-ins from what may be an attacker. As a result, AD FS can lock out attackers while letting valid users continue to use their accounts. This prevents denial-of-service on the user and</a:t>
            </a:r>
            <a:r>
              <a:rPr lang="en-US" sz="1400" b="0" i="1" u="none" strike="noStrike" kern="1200" dirty="0">
                <a:solidFill>
                  <a:schemeClr val="tx1"/>
                </a:solidFill>
                <a:effectLst/>
                <a:latin typeface="Arial"/>
                <a:ea typeface="+mn-ea"/>
                <a:cs typeface="Arial" charset="0"/>
                <a:sym typeface="Arial"/>
              </a:rPr>
              <a:t> </a:t>
            </a:r>
            <a:r>
              <a:rPr lang="en-US" sz="1400" b="0" i="0" u="none" strike="noStrike" kern="1200" dirty="0">
                <a:solidFill>
                  <a:schemeClr val="tx1"/>
                </a:solidFill>
                <a:effectLst/>
                <a:latin typeface="Arial"/>
                <a:ea typeface="+mn-ea"/>
                <a:cs typeface="Arial" charset="0"/>
                <a:sym typeface="Arial"/>
              </a:rPr>
              <a:t>protects against targeted attacks such as “password spray” attacks. </a:t>
            </a:r>
            <a:br>
              <a:rPr lang="en-US" sz="1400" b="0" i="0" u="none" strike="noStrike" kern="1200" dirty="0">
                <a:solidFill>
                  <a:schemeClr val="tx1"/>
                </a:solidFill>
                <a:effectLst/>
                <a:latin typeface="Arial"/>
                <a:ea typeface="+mn-ea"/>
                <a:cs typeface="Arial" charset="0"/>
                <a:sym typeface="Arial"/>
              </a:rPr>
            </a:br>
            <a:r>
              <a:rPr lang="en-US" sz="1400" b="0" i="0" u="none" strike="noStrike" kern="1200" dirty="0">
                <a:solidFill>
                  <a:schemeClr val="tx1"/>
                </a:solidFill>
                <a:effectLst/>
                <a:latin typeface="Arial"/>
                <a:ea typeface="+mn-ea"/>
                <a:cs typeface="Arial" charset="0"/>
                <a:sym typeface="Arial"/>
              </a:rPr>
              <a:t>ESL is available for AD FS in Windows Server 2016.   </a:t>
            </a:r>
          </a:p>
          <a:p>
            <a:pPr rtl="0" fontAlgn="base"/>
            <a:r>
              <a:rPr lang="en-US" sz="1400" b="0" i="0" u="none" strike="noStrike" kern="1200" dirty="0">
                <a:solidFill>
                  <a:schemeClr val="tx1"/>
                </a:solidFill>
                <a:effectLst/>
                <a:latin typeface="Arial"/>
                <a:ea typeface="+mn-ea"/>
                <a:cs typeface="Arial" charset="0"/>
                <a:sym typeface="Arial"/>
              </a:rPr>
              <a:t>How to install and configure ESL </a:t>
            </a:r>
          </a:p>
          <a:p>
            <a:pPr rtl="0" fontAlgn="base"/>
            <a:r>
              <a:rPr lang="en-US" sz="1400" b="0" i="0" u="none" strike="noStrike" kern="1200" dirty="0">
                <a:solidFill>
                  <a:schemeClr val="tx1"/>
                </a:solidFill>
                <a:effectLst/>
                <a:latin typeface="Arial"/>
                <a:ea typeface="+mn-ea"/>
                <a:cs typeface="Arial" charset="0"/>
                <a:sym typeface="Arial"/>
              </a:rPr>
              <a:t>Install updates on all nodes in the farm </a:t>
            </a:r>
          </a:p>
          <a:p>
            <a:pPr rtl="0" fontAlgn="base"/>
            <a:r>
              <a:rPr lang="en-US" sz="1400" b="0" i="0" u="none" strike="noStrike" kern="1200" dirty="0">
                <a:solidFill>
                  <a:schemeClr val="tx1"/>
                </a:solidFill>
                <a:effectLst/>
                <a:latin typeface="Arial"/>
                <a:ea typeface="+mn-ea"/>
                <a:cs typeface="Arial" charset="0"/>
                <a:sym typeface="Arial"/>
              </a:rPr>
              <a:t>First, ensure all Windows Server 2016 AD FS servers are up to date as of the March 2018 Windows Updates. </a:t>
            </a:r>
          </a:p>
          <a:p>
            <a:pPr rtl="0" fontAlgn="base"/>
            <a:r>
              <a:rPr lang="en-US" sz="1400" b="0" i="0" u="none" strike="noStrike" kern="1200" dirty="0">
                <a:solidFill>
                  <a:schemeClr val="tx1"/>
                </a:solidFill>
                <a:effectLst/>
                <a:latin typeface="Arial"/>
                <a:ea typeface="+mn-ea"/>
                <a:cs typeface="Arial" charset="0"/>
                <a:sym typeface="Arial"/>
              </a:rPr>
              <a:t>Update artifact database permissions </a:t>
            </a:r>
          </a:p>
          <a:p>
            <a:pPr rtl="0" fontAlgn="base"/>
            <a:r>
              <a:rPr lang="en-US" sz="1400" b="0" i="0" u="none" strike="noStrike" kern="1200" dirty="0">
                <a:solidFill>
                  <a:schemeClr val="tx1"/>
                </a:solidFill>
                <a:effectLst/>
                <a:latin typeface="Arial"/>
                <a:ea typeface="+mn-ea"/>
                <a:cs typeface="Arial" charset="0"/>
                <a:sym typeface="Arial"/>
              </a:rPr>
              <a:t>Extranet smart lockout requires the AD FS service account to have permissions to a new table in the ADFS artifact database.  Grant this permission by executing the following command in a PowerShell command window: </a:t>
            </a:r>
          </a:p>
          <a:p>
            <a:pPr rtl="0" fontAlgn="base"/>
            <a:r>
              <a:rPr lang="en-US" sz="1400" b="0" i="0" u="none" strike="noStrike" kern="1200" dirty="0">
                <a:solidFill>
                  <a:schemeClr val="tx1"/>
                </a:solidFill>
                <a:effectLst/>
                <a:latin typeface="Arial"/>
                <a:ea typeface="+mn-ea"/>
                <a:cs typeface="Arial" charset="0"/>
                <a:sym typeface="Arial"/>
              </a:rPr>
              <a:t>PS C:\&gt;$cred = Get-Credential </a:t>
            </a:r>
          </a:p>
          <a:p>
            <a:pPr rtl="0" fontAlgn="base"/>
            <a:r>
              <a:rPr lang="en-US" sz="1400" b="0" i="0" u="none" strike="noStrike" kern="1200" dirty="0">
                <a:solidFill>
                  <a:schemeClr val="tx1"/>
                </a:solidFill>
                <a:effectLst/>
                <a:latin typeface="Arial"/>
                <a:ea typeface="+mn-ea"/>
                <a:cs typeface="Arial" charset="0"/>
                <a:sym typeface="Arial"/>
              </a:rPr>
              <a:t>PS C:\&gt;Update-AdfsArtifactDatabasePermission -Credential $cred </a:t>
            </a:r>
          </a:p>
          <a:p>
            <a:pPr rtl="0" fontAlgn="base"/>
            <a:r>
              <a:rPr lang="en-US" sz="1400" b="0" i="0" u="none" strike="noStrike" kern="1200" dirty="0">
                <a:solidFill>
                  <a:schemeClr val="tx1"/>
                </a:solidFill>
                <a:effectLst/>
                <a:latin typeface="Arial"/>
                <a:ea typeface="+mn-ea"/>
                <a:cs typeface="Arial" charset="0"/>
                <a:sym typeface="Arial"/>
              </a:rPr>
              <a:t>Where $cred is an account with AD FS administrator permissions. </a:t>
            </a:r>
          </a:p>
          <a:p>
            <a:pPr rtl="0" fontAlgn="base"/>
            <a:r>
              <a:rPr lang="en-US" sz="1400" b="0" i="0" u="none" strike="noStrike" kern="1200" dirty="0">
                <a:solidFill>
                  <a:schemeClr val="tx1"/>
                </a:solidFill>
                <a:effectLst/>
                <a:latin typeface="Arial"/>
                <a:ea typeface="+mn-ea"/>
                <a:cs typeface="Arial" charset="0"/>
                <a:sym typeface="Arial"/>
              </a:rPr>
              <a:t>If you do not have AD FS administrator permissions, you can configure database permissions manually in SQL or WID by running the following command when connected to the </a:t>
            </a:r>
            <a:r>
              <a:rPr lang="en-US" sz="1400" b="0" i="0" u="none" strike="noStrike" kern="1200" dirty="0" err="1">
                <a:solidFill>
                  <a:schemeClr val="tx1"/>
                </a:solidFill>
                <a:effectLst/>
                <a:latin typeface="Arial"/>
                <a:ea typeface="+mn-ea"/>
                <a:cs typeface="Arial" charset="0"/>
                <a:sym typeface="Arial"/>
              </a:rPr>
              <a:t>AdfsArtifactStore</a:t>
            </a:r>
            <a:r>
              <a:rPr lang="en-US" sz="1400" b="0" i="0" u="none" strike="noStrike" kern="1200" dirty="0">
                <a:solidFill>
                  <a:schemeClr val="tx1"/>
                </a:solidFill>
                <a:effectLst/>
                <a:latin typeface="Arial"/>
                <a:ea typeface="+mn-ea"/>
                <a:cs typeface="Arial" charset="0"/>
                <a:sym typeface="Arial"/>
              </a:rPr>
              <a:t> database. </a:t>
            </a:r>
          </a:p>
          <a:p>
            <a:pPr rtl="0" fontAlgn="base"/>
            <a:r>
              <a:rPr lang="en-US" sz="1400" b="0" i="0" u="none" strike="noStrike" kern="1200" dirty="0">
                <a:solidFill>
                  <a:schemeClr val="tx1"/>
                </a:solidFill>
                <a:effectLst/>
                <a:latin typeface="Arial"/>
                <a:ea typeface="+mn-ea"/>
                <a:cs typeface="Arial" charset="0"/>
                <a:sym typeface="Arial"/>
              </a:rPr>
              <a:t>    ALTER AUTHORIZATION ON SCHEMA::[</a:t>
            </a:r>
            <a:r>
              <a:rPr lang="en-US" sz="1400" b="0" i="0" u="none" strike="noStrike" kern="1200" dirty="0" err="1">
                <a:solidFill>
                  <a:schemeClr val="tx1"/>
                </a:solidFill>
                <a:effectLst/>
                <a:latin typeface="Arial"/>
                <a:ea typeface="+mn-ea"/>
                <a:cs typeface="Arial" charset="0"/>
                <a:sym typeface="Arial"/>
              </a:rPr>
              <a:t>ArtifactStore</a:t>
            </a:r>
            <a:r>
              <a:rPr lang="en-US" sz="1400" b="0" i="0" u="none" strike="noStrike" kern="1200" dirty="0">
                <a:solidFill>
                  <a:schemeClr val="tx1"/>
                </a:solidFill>
                <a:effectLst/>
                <a:latin typeface="Arial"/>
                <a:ea typeface="+mn-ea"/>
                <a:cs typeface="Arial" charset="0"/>
                <a:sym typeface="Arial"/>
              </a:rPr>
              <a:t>] TO [</a:t>
            </a:r>
            <a:r>
              <a:rPr lang="en-US" sz="1400" b="0" i="0" u="none" strike="noStrike" kern="1200" dirty="0" err="1">
                <a:solidFill>
                  <a:schemeClr val="tx1"/>
                </a:solidFill>
                <a:effectLst/>
                <a:latin typeface="Arial"/>
                <a:ea typeface="+mn-ea"/>
                <a:cs typeface="Arial" charset="0"/>
                <a:sym typeface="Arial"/>
              </a:rPr>
              <a:t>db_genevaservice</a:t>
            </a:r>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Configure ESL </a:t>
            </a:r>
          </a:p>
          <a:p>
            <a:pPr rtl="0" fontAlgn="base"/>
            <a:r>
              <a:rPr lang="en-US" sz="1400" b="0" i="0" u="none" strike="noStrike" kern="1200" dirty="0">
                <a:solidFill>
                  <a:schemeClr val="tx1"/>
                </a:solidFill>
                <a:effectLst/>
                <a:latin typeface="Arial"/>
                <a:ea typeface="+mn-ea"/>
                <a:cs typeface="Arial" charset="0"/>
                <a:sym typeface="Arial"/>
              </a:rPr>
              <a:t>A new parameter called </a:t>
            </a:r>
            <a:r>
              <a:rPr lang="en-US" sz="1400" b="0" i="0" u="none" strike="noStrike" kern="1200" dirty="0" err="1">
                <a:solidFill>
                  <a:schemeClr val="tx1"/>
                </a:solidFill>
                <a:effectLst/>
                <a:latin typeface="Arial"/>
                <a:ea typeface="+mn-ea"/>
                <a:cs typeface="Arial" charset="0"/>
                <a:sym typeface="Arial"/>
              </a:rPr>
              <a:t>ExtranetLockoutMode</a:t>
            </a:r>
            <a:r>
              <a:rPr lang="en-US" sz="1400" b="0" i="0" u="none" strike="noStrike" kern="1200" dirty="0">
                <a:solidFill>
                  <a:schemeClr val="tx1"/>
                </a:solidFill>
                <a:effectLst/>
                <a:latin typeface="Arial"/>
                <a:ea typeface="+mn-ea"/>
                <a:cs typeface="Arial" charset="0"/>
                <a:sym typeface="Arial"/>
              </a:rPr>
              <a:t> was added support ESL.  It contains 3 values </a:t>
            </a:r>
          </a:p>
          <a:p>
            <a:pPr rtl="0" fontAlgn="base"/>
            <a:r>
              <a:rPr lang="en-US" sz="1400" b="0" i="0" u="none" strike="noStrike" kern="1200" dirty="0" err="1">
                <a:solidFill>
                  <a:schemeClr val="tx1"/>
                </a:solidFill>
                <a:effectLst/>
                <a:latin typeface="Arial"/>
                <a:ea typeface="+mn-ea"/>
                <a:cs typeface="Arial" charset="0"/>
                <a:sym typeface="Arial"/>
              </a:rPr>
              <a:t>ADPasswordCounter</a:t>
            </a:r>
            <a:r>
              <a:rPr lang="en-US" sz="1400" b="0" i="0" u="none" strike="noStrike" kern="1200" dirty="0">
                <a:solidFill>
                  <a:schemeClr val="tx1"/>
                </a:solidFill>
                <a:effectLst/>
                <a:latin typeface="Arial"/>
                <a:ea typeface="+mn-ea"/>
                <a:cs typeface="Arial" charset="0"/>
                <a:sym typeface="Arial"/>
              </a:rPr>
              <a:t> – This is the legacy ADFS “extranet soft lockout” mode which does not differentiate based on location.  This is the default value. </a:t>
            </a:r>
          </a:p>
          <a:p>
            <a:pPr rtl="0" fontAlgn="base"/>
            <a:r>
              <a:rPr lang="en-US" sz="1400" b="0" i="0" u="none" strike="noStrike" kern="1200" dirty="0" err="1">
                <a:solidFill>
                  <a:schemeClr val="tx1"/>
                </a:solidFill>
                <a:effectLst/>
                <a:latin typeface="Arial"/>
                <a:ea typeface="+mn-ea"/>
                <a:cs typeface="Arial" charset="0"/>
                <a:sym typeface="Arial"/>
              </a:rPr>
              <a:t>ADFSSmartLockoutLogOnly</a:t>
            </a:r>
            <a:r>
              <a:rPr lang="en-US" sz="1400" b="0" i="0" u="none" strike="noStrike" kern="1200" dirty="0">
                <a:solidFill>
                  <a:schemeClr val="tx1"/>
                </a:solidFill>
                <a:effectLst/>
                <a:latin typeface="Arial"/>
                <a:ea typeface="+mn-ea"/>
                <a:cs typeface="Arial" charset="0"/>
                <a:sym typeface="Arial"/>
              </a:rPr>
              <a:t> – This is Extranet Smart Lockout, but instead of rejecting authentication requests, ADFS will write admin and audit events. </a:t>
            </a:r>
          </a:p>
          <a:p>
            <a:pPr rtl="0" fontAlgn="base"/>
            <a:r>
              <a:rPr lang="en-US" sz="1400" b="0" i="0" u="none" strike="noStrike" kern="1200" dirty="0" err="1">
                <a:solidFill>
                  <a:schemeClr val="tx1"/>
                </a:solidFill>
                <a:effectLst/>
                <a:latin typeface="Arial"/>
                <a:ea typeface="+mn-ea"/>
                <a:cs typeface="Arial" charset="0"/>
                <a:sym typeface="Arial"/>
              </a:rPr>
              <a:t>ADFSSmartLockoutEnforce</a:t>
            </a:r>
            <a:r>
              <a:rPr lang="en-US" sz="1400" b="0" i="0" u="none" strike="noStrike" kern="1200" dirty="0">
                <a:solidFill>
                  <a:schemeClr val="tx1"/>
                </a:solidFill>
                <a:effectLst/>
                <a:latin typeface="Arial"/>
                <a:ea typeface="+mn-ea"/>
                <a:cs typeface="Arial" charset="0"/>
                <a:sym typeface="Arial"/>
              </a:rPr>
              <a:t> - This is Extranet Smart Lockout with full support for blocking unfamiliar requests when thresholds are reached. </a:t>
            </a:r>
          </a:p>
          <a:p>
            <a:pPr rtl="0" fontAlgn="base"/>
            <a:r>
              <a:rPr lang="en-US" sz="1400" b="0" i="0" u="none" strike="noStrike" kern="1200" dirty="0">
                <a:solidFill>
                  <a:schemeClr val="tx1"/>
                </a:solidFill>
                <a:effectLst/>
                <a:latin typeface="Arial"/>
                <a:ea typeface="+mn-ea"/>
                <a:cs typeface="Arial" charset="0"/>
                <a:sym typeface="Arial"/>
              </a:rPr>
              <a:t>We recommend that you first set the lockout provider to log only by running the following cmdlet: </a:t>
            </a:r>
          </a:p>
          <a:p>
            <a:pPr rtl="0" fontAlgn="base"/>
            <a:r>
              <a:rPr lang="en-US" sz="1400" b="0" i="0" u="none" strike="noStrike" kern="1200" dirty="0">
                <a:solidFill>
                  <a:schemeClr val="tx1"/>
                </a:solidFill>
                <a:effectLst/>
                <a:latin typeface="Arial"/>
                <a:ea typeface="+mn-ea"/>
                <a:cs typeface="Arial" charset="0"/>
                <a:sym typeface="Arial"/>
              </a:rPr>
              <a:t>PS C:\&gt;Set-AdfsProperties -</a:t>
            </a:r>
            <a:r>
              <a:rPr lang="en-US" sz="1400" b="0" i="0" u="none" strike="noStrike" kern="1200" dirty="0" err="1">
                <a:solidFill>
                  <a:schemeClr val="tx1"/>
                </a:solidFill>
                <a:effectLst/>
                <a:latin typeface="Arial"/>
                <a:ea typeface="+mn-ea"/>
                <a:cs typeface="Arial" charset="0"/>
                <a:sym typeface="Arial"/>
              </a:rPr>
              <a:t>ExtranetLockoutMode</a:t>
            </a:r>
            <a:r>
              <a:rPr lang="en-US" sz="1400" b="0" i="0" u="none" strike="noStrike" kern="1200" dirty="0">
                <a:solidFill>
                  <a:schemeClr val="tx1"/>
                </a:solidFill>
                <a:effectLst/>
                <a:latin typeface="Arial"/>
                <a:ea typeface="+mn-ea"/>
                <a:cs typeface="Arial" charset="0"/>
                <a:sym typeface="Arial"/>
              </a:rPr>
              <a:t> </a:t>
            </a:r>
            <a:r>
              <a:rPr lang="en-US" sz="1400" b="0" i="0" u="none" strike="noStrike" kern="1200" dirty="0" err="1">
                <a:solidFill>
                  <a:schemeClr val="tx1"/>
                </a:solidFill>
                <a:effectLst/>
                <a:latin typeface="Arial"/>
                <a:ea typeface="+mn-ea"/>
                <a:cs typeface="Arial" charset="0"/>
                <a:sym typeface="Arial"/>
              </a:rPr>
              <a:t>AdfsSmartlockoutLogOnly</a:t>
            </a:r>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In this mode, AD FS performs the analysis but does not block any requests due to lockout counters.  This mode is used to validate that smart lockout is running successfully before enabling “enforce” mode. </a:t>
            </a:r>
          </a:p>
          <a:p>
            <a:pPr rtl="0" fontAlgn="base"/>
            <a:r>
              <a:rPr lang="en-US" sz="1400" b="0" i="0" u="none" strike="noStrike" kern="1200" dirty="0">
                <a:solidFill>
                  <a:schemeClr val="tx1"/>
                </a:solidFill>
                <a:effectLst/>
                <a:latin typeface="Arial"/>
                <a:ea typeface="+mn-ea"/>
                <a:cs typeface="Arial" charset="0"/>
                <a:sym typeface="Arial"/>
              </a:rPr>
              <a:t>For the new mode to take effect, restart the AD FS service on all nodes in the farm </a:t>
            </a:r>
          </a:p>
          <a:p>
            <a:pPr rtl="0" fontAlgn="base"/>
            <a:r>
              <a:rPr lang="en-US" sz="1400" b="0" i="0" u="none" strike="noStrike" kern="1200" dirty="0">
                <a:solidFill>
                  <a:schemeClr val="tx1"/>
                </a:solidFill>
                <a:effectLst/>
                <a:latin typeface="Arial"/>
                <a:ea typeface="+mn-ea"/>
                <a:cs typeface="Arial" charset="0"/>
                <a:sym typeface="Arial"/>
              </a:rPr>
              <a:t>PS C:\&gt;Restart-service </a:t>
            </a:r>
            <a:r>
              <a:rPr lang="en-US" sz="1400" b="0" i="0" u="none" strike="noStrike" kern="1200" dirty="0" err="1">
                <a:solidFill>
                  <a:schemeClr val="tx1"/>
                </a:solidFill>
                <a:effectLst/>
                <a:latin typeface="Arial"/>
                <a:ea typeface="+mn-ea"/>
                <a:cs typeface="Arial" charset="0"/>
                <a:sym typeface="Arial"/>
              </a:rPr>
              <a:t>adfssrv</a:t>
            </a:r>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Set lockout threshold and observation window </a:t>
            </a:r>
          </a:p>
          <a:p>
            <a:pPr rtl="0" fontAlgn="base"/>
            <a:r>
              <a:rPr lang="en-US" sz="1400" b="0" i="0" u="none" strike="noStrike" kern="1200" dirty="0">
                <a:solidFill>
                  <a:schemeClr val="tx1"/>
                </a:solidFill>
                <a:effectLst/>
                <a:latin typeface="Arial"/>
                <a:ea typeface="+mn-ea"/>
                <a:cs typeface="Arial" charset="0"/>
                <a:sym typeface="Arial"/>
              </a:rPr>
              <a:t>There are two key settings with ESL: lockout threshold and observation window. </a:t>
            </a:r>
          </a:p>
          <a:p>
            <a:pPr rtl="0" fontAlgn="base"/>
            <a:r>
              <a:rPr lang="en-US" sz="1400" b="0" i="1" u="none" strike="noStrike" kern="1200" dirty="0">
                <a:solidFill>
                  <a:schemeClr val="tx1"/>
                </a:solidFill>
                <a:effectLst/>
                <a:latin typeface="Arial"/>
                <a:ea typeface="+mn-ea"/>
                <a:cs typeface="Arial" charset="0"/>
                <a:sym typeface="Arial"/>
              </a:rPr>
              <a:t>Lockout Threshold </a:t>
            </a:r>
          </a:p>
          <a:p>
            <a:pPr rtl="0" fontAlgn="base"/>
            <a:r>
              <a:rPr lang="en-US" sz="1400" b="0" i="0" u="none" strike="noStrike" kern="1200" dirty="0">
                <a:solidFill>
                  <a:schemeClr val="tx1"/>
                </a:solidFill>
                <a:effectLst/>
                <a:latin typeface="Arial"/>
                <a:ea typeface="+mn-ea"/>
                <a:cs typeface="Arial" charset="0"/>
                <a:sym typeface="Arial"/>
              </a:rPr>
              <a:t>Each time a password based authentication is successful, ADFS stores the client IP(s) as familiar location(s) in the account activity table.  </a:t>
            </a:r>
          </a:p>
          <a:p>
            <a:pPr rtl="0" fontAlgn="base"/>
            <a:r>
              <a:rPr lang="en-US" sz="1400" b="0" i="0" u="none" strike="noStrike" kern="1200" dirty="0">
                <a:solidFill>
                  <a:schemeClr val="tx1"/>
                </a:solidFill>
                <a:effectLst/>
                <a:latin typeface="Arial"/>
                <a:ea typeface="+mn-ea"/>
                <a:cs typeface="Arial" charset="0"/>
                <a:sym typeface="Arial"/>
              </a:rPr>
              <a:t>If a password based authentication fails and it is NOT from a familiar location, the failed authentication count is incremented. </a:t>
            </a:r>
          </a:p>
          <a:p>
            <a:pPr rtl="0" fontAlgn="base"/>
            <a:r>
              <a:rPr lang="en-US" sz="1400" b="0" i="0" u="none" strike="noStrike" kern="1200" dirty="0">
                <a:solidFill>
                  <a:schemeClr val="tx1"/>
                </a:solidFill>
                <a:effectLst/>
                <a:latin typeface="Arial"/>
                <a:ea typeface="+mn-ea"/>
                <a:cs typeface="Arial" charset="0"/>
                <a:sym typeface="Arial"/>
              </a:rPr>
              <a:t>Once the number of failed password attempts from unfamiliar locations reaches the lockout threshold, if a password based authentication from an unfamiliar location fails the account is locked out. </a:t>
            </a:r>
          </a:p>
          <a:p>
            <a:pPr rtl="0" fontAlgn="base"/>
            <a:r>
              <a:rPr lang="en-US" sz="1400" b="0" i="0" u="none" strike="noStrike" kern="1200" dirty="0">
                <a:solidFill>
                  <a:schemeClr val="tx1"/>
                </a:solidFill>
                <a:effectLst/>
                <a:latin typeface="Arial"/>
                <a:ea typeface="+mn-ea"/>
                <a:cs typeface="Arial" charset="0"/>
                <a:sym typeface="Arial"/>
              </a:rPr>
              <a:t>The threshold is set using Set-</a:t>
            </a:r>
            <a:r>
              <a:rPr lang="en-US" sz="1400" b="0" i="0" u="none" strike="noStrike" kern="1200" dirty="0" err="1">
                <a:solidFill>
                  <a:schemeClr val="tx1"/>
                </a:solidFill>
                <a:effectLst/>
                <a:latin typeface="Arial"/>
                <a:ea typeface="+mn-ea"/>
                <a:cs typeface="Arial" charset="0"/>
                <a:sym typeface="Arial"/>
              </a:rPr>
              <a:t>AdfsProperties</a:t>
            </a:r>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Example: </a:t>
            </a:r>
          </a:p>
          <a:p>
            <a:pPr rtl="0" fontAlgn="base"/>
            <a:r>
              <a:rPr lang="en-US" sz="1400" b="0" i="0" u="none" strike="noStrike" kern="1200" dirty="0">
                <a:solidFill>
                  <a:schemeClr val="tx1"/>
                </a:solidFill>
                <a:effectLst/>
                <a:latin typeface="Arial"/>
                <a:ea typeface="+mn-ea"/>
                <a:cs typeface="Arial" charset="0"/>
                <a:sym typeface="Arial"/>
              </a:rPr>
              <a:t>PS C:\&gt;Set-AdfsProperties -</a:t>
            </a:r>
            <a:r>
              <a:rPr lang="en-US" sz="1400" b="0" i="0" u="none" strike="noStrike" kern="1200" dirty="0" err="1">
                <a:solidFill>
                  <a:schemeClr val="tx1"/>
                </a:solidFill>
                <a:effectLst/>
                <a:latin typeface="Arial"/>
                <a:ea typeface="+mn-ea"/>
                <a:cs typeface="Arial" charset="0"/>
                <a:sym typeface="Arial"/>
              </a:rPr>
              <a:t>ExtranetLockoutThreshold</a:t>
            </a:r>
            <a:r>
              <a:rPr lang="en-US" sz="1400" b="0" i="0" u="none" strike="noStrike" kern="1200" dirty="0">
                <a:solidFill>
                  <a:schemeClr val="tx1"/>
                </a:solidFill>
                <a:effectLst/>
                <a:latin typeface="Arial"/>
                <a:ea typeface="+mn-ea"/>
                <a:cs typeface="Arial" charset="0"/>
                <a:sym typeface="Arial"/>
              </a:rPr>
              <a:t> 10 </a:t>
            </a:r>
          </a:p>
          <a:p>
            <a:pPr rtl="0" fontAlgn="base"/>
            <a:r>
              <a:rPr lang="en-US" sz="1400" b="0" i="0" u="none" strike="noStrike" kern="1200" dirty="0">
                <a:solidFill>
                  <a:schemeClr val="tx1"/>
                </a:solidFill>
                <a:effectLst/>
                <a:latin typeface="Arial"/>
                <a:ea typeface="+mn-ea"/>
                <a:cs typeface="Arial" charset="0"/>
                <a:sym typeface="Arial"/>
              </a:rPr>
              <a:t> </a:t>
            </a:r>
          </a:p>
          <a:p>
            <a:pPr rtl="0" fontAlgn="base"/>
            <a:r>
              <a:rPr lang="en-US" sz="1400" b="0" i="1" u="none" strike="noStrike" kern="1200" dirty="0">
                <a:solidFill>
                  <a:schemeClr val="tx1"/>
                </a:solidFill>
                <a:effectLst/>
                <a:latin typeface="Arial"/>
                <a:ea typeface="+mn-ea"/>
                <a:cs typeface="Arial" charset="0"/>
                <a:sym typeface="Arial"/>
              </a:rPr>
              <a:t>Observation window </a:t>
            </a:r>
          </a:p>
          <a:p>
            <a:pPr rtl="0" fontAlgn="base"/>
            <a:r>
              <a:rPr lang="en-US" sz="1400" b="0" i="0" u="none" strike="noStrike" kern="1200" dirty="0">
                <a:solidFill>
                  <a:schemeClr val="tx1"/>
                </a:solidFill>
                <a:effectLst/>
                <a:latin typeface="Arial"/>
                <a:ea typeface="+mn-ea"/>
                <a:cs typeface="Arial" charset="0"/>
                <a:sym typeface="Arial"/>
              </a:rPr>
              <a:t>The observation window setting allows an account to automatically unlock after a certain period of time. Once the account unlocks it allows 1 authentication attempt.  If the authentication succeeds the failed authentication count is reset to 0.  If it fails then the system waits for another observation window before the user is allowed to try again. </a:t>
            </a:r>
          </a:p>
          <a:p>
            <a:pPr rtl="0" fontAlgn="base"/>
            <a:r>
              <a:rPr lang="en-US" sz="1400" b="0" i="0" u="none" strike="noStrike" kern="1200" dirty="0">
                <a:solidFill>
                  <a:schemeClr val="tx1"/>
                </a:solidFill>
                <a:effectLst/>
                <a:latin typeface="Arial"/>
                <a:ea typeface="+mn-ea"/>
                <a:cs typeface="Arial" charset="0"/>
                <a:sym typeface="Arial"/>
              </a:rPr>
              <a:t>The observation window is set using Set-</a:t>
            </a:r>
            <a:r>
              <a:rPr lang="en-US" sz="1400" b="0" i="0" u="none" strike="noStrike" kern="1200" dirty="0" err="1">
                <a:solidFill>
                  <a:schemeClr val="tx1"/>
                </a:solidFill>
                <a:effectLst/>
                <a:latin typeface="Arial"/>
                <a:ea typeface="+mn-ea"/>
                <a:cs typeface="Arial" charset="0"/>
                <a:sym typeface="Arial"/>
              </a:rPr>
              <a:t>AdfsProperties</a:t>
            </a:r>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Example:  </a:t>
            </a:r>
          </a:p>
          <a:p>
            <a:pPr rtl="0" fontAlgn="base"/>
            <a:r>
              <a:rPr lang="en-US" sz="1400" b="0" i="0" u="none" strike="noStrike" kern="1200" dirty="0">
                <a:solidFill>
                  <a:schemeClr val="tx1"/>
                </a:solidFill>
                <a:effectLst/>
                <a:latin typeface="Arial"/>
                <a:ea typeface="+mn-ea"/>
                <a:cs typeface="Arial" charset="0"/>
                <a:sym typeface="Arial"/>
              </a:rPr>
              <a:t>PS C:\&gt;Set-AdfsProperties -</a:t>
            </a:r>
            <a:r>
              <a:rPr lang="en-US" sz="1400" b="0" i="0" u="none" strike="noStrike" kern="1200" dirty="0" err="1">
                <a:solidFill>
                  <a:schemeClr val="tx1"/>
                </a:solidFill>
                <a:effectLst/>
                <a:latin typeface="Arial"/>
                <a:ea typeface="+mn-ea"/>
                <a:cs typeface="Arial" charset="0"/>
                <a:sym typeface="Arial"/>
              </a:rPr>
              <a:t>ExtranetObservationWindow</a:t>
            </a:r>
            <a:r>
              <a:rPr lang="en-US" sz="1400" b="0" i="0" u="none" strike="noStrike" kern="1200" dirty="0">
                <a:solidFill>
                  <a:schemeClr val="tx1"/>
                </a:solidFill>
                <a:effectLst/>
                <a:latin typeface="Arial"/>
                <a:ea typeface="+mn-ea"/>
                <a:cs typeface="Arial" charset="0"/>
                <a:sym typeface="Arial"/>
              </a:rPr>
              <a:t> ( new-timespan -minutes 5 ) </a:t>
            </a:r>
          </a:p>
          <a:p>
            <a:pPr rtl="0" fontAlgn="base"/>
            <a:r>
              <a:rPr lang="en-US" sz="1400" b="0" i="0" u="none" strike="noStrike" kern="1200" dirty="0">
                <a:solidFill>
                  <a:schemeClr val="tx1"/>
                </a:solidFill>
                <a:effectLst/>
                <a:latin typeface="Arial"/>
                <a:ea typeface="+mn-ea"/>
                <a:cs typeface="Arial" charset="0"/>
                <a:sym typeface="Arial"/>
              </a:rPr>
              <a:t>Where the value is a </a:t>
            </a:r>
            <a:r>
              <a:rPr lang="en-US" sz="1400" b="0" i="0" u="none" strike="noStrike" kern="1200" dirty="0" err="1">
                <a:solidFill>
                  <a:schemeClr val="tx1"/>
                </a:solidFill>
                <a:effectLst/>
                <a:latin typeface="Arial"/>
                <a:ea typeface="+mn-ea"/>
                <a:cs typeface="Arial" charset="0"/>
                <a:sym typeface="Arial"/>
              </a:rPr>
              <a:t>TimeSpan</a:t>
            </a:r>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Enable lockout </a:t>
            </a:r>
          </a:p>
          <a:p>
            <a:pPr rtl="0" fontAlgn="base"/>
            <a:r>
              <a:rPr lang="en-US" sz="1400" b="0" i="0" u="none" strike="noStrike" kern="1200" dirty="0">
                <a:solidFill>
                  <a:schemeClr val="tx1"/>
                </a:solidFill>
                <a:effectLst/>
                <a:latin typeface="Arial"/>
                <a:ea typeface="+mn-ea"/>
                <a:cs typeface="Arial" charset="0"/>
                <a:sym typeface="Arial"/>
              </a:rPr>
              <a:t>Extranet lockout can be enabled / disabled using the </a:t>
            </a:r>
            <a:r>
              <a:rPr lang="en-US" sz="1400" b="0" i="0" u="none" strike="noStrike" kern="1200" dirty="0" err="1">
                <a:solidFill>
                  <a:schemeClr val="tx1"/>
                </a:solidFill>
                <a:effectLst/>
                <a:latin typeface="Arial"/>
                <a:ea typeface="+mn-ea"/>
                <a:cs typeface="Arial" charset="0"/>
                <a:sym typeface="Arial"/>
              </a:rPr>
              <a:t>EnableExtranetLockout</a:t>
            </a:r>
            <a:r>
              <a:rPr lang="en-US" sz="1400" b="0" i="0" u="none" strike="noStrike" kern="1200" dirty="0">
                <a:solidFill>
                  <a:schemeClr val="tx1"/>
                </a:solidFill>
                <a:effectLst/>
                <a:latin typeface="Arial"/>
                <a:ea typeface="+mn-ea"/>
                <a:cs typeface="Arial" charset="0"/>
                <a:sym typeface="Arial"/>
              </a:rPr>
              <a:t> parameter </a:t>
            </a:r>
          </a:p>
          <a:p>
            <a:pPr rtl="0" fontAlgn="base"/>
            <a:r>
              <a:rPr lang="en-US" sz="1400" b="0" i="0" u="none" strike="noStrike" kern="1200" dirty="0">
                <a:solidFill>
                  <a:schemeClr val="tx1"/>
                </a:solidFill>
                <a:effectLst/>
                <a:latin typeface="Arial"/>
                <a:ea typeface="+mn-ea"/>
                <a:cs typeface="Arial" charset="0"/>
                <a:sym typeface="Arial"/>
              </a:rPr>
              <a:t>Example: Enable lockout </a:t>
            </a:r>
          </a:p>
          <a:p>
            <a:pPr rtl="0" fontAlgn="base"/>
            <a:r>
              <a:rPr lang="en-US" sz="1400" b="0" i="0" u="none" strike="noStrike" kern="1200" dirty="0">
                <a:solidFill>
                  <a:schemeClr val="tx1"/>
                </a:solidFill>
                <a:effectLst/>
                <a:latin typeface="Arial"/>
                <a:ea typeface="+mn-ea"/>
                <a:cs typeface="Arial" charset="0"/>
                <a:sym typeface="Arial"/>
              </a:rPr>
              <a:t>PS C:\&gt;Set-AdfsProperties -</a:t>
            </a:r>
            <a:r>
              <a:rPr lang="en-US" sz="1400" b="0" i="0" u="none" strike="noStrike" kern="1200" dirty="0" err="1">
                <a:solidFill>
                  <a:schemeClr val="tx1"/>
                </a:solidFill>
                <a:effectLst/>
                <a:latin typeface="Arial"/>
                <a:ea typeface="+mn-ea"/>
                <a:cs typeface="Arial" charset="0"/>
                <a:sym typeface="Arial"/>
              </a:rPr>
              <a:t>EnableExtranetLockout</a:t>
            </a:r>
            <a:r>
              <a:rPr lang="en-US" sz="1400" b="0" i="0" u="none" strike="noStrike" kern="1200" dirty="0">
                <a:solidFill>
                  <a:schemeClr val="tx1"/>
                </a:solidFill>
                <a:effectLst/>
                <a:latin typeface="Arial"/>
                <a:ea typeface="+mn-ea"/>
                <a:cs typeface="Arial" charset="0"/>
                <a:sym typeface="Arial"/>
              </a:rPr>
              <a:t> $true </a:t>
            </a:r>
          </a:p>
          <a:p>
            <a:pPr rtl="0" fontAlgn="base"/>
            <a:r>
              <a:rPr lang="en-US" sz="1400" b="0" i="0" u="none" strike="noStrike" kern="1200" dirty="0">
                <a:solidFill>
                  <a:schemeClr val="tx1"/>
                </a:solidFill>
                <a:effectLst/>
                <a:latin typeface="Arial"/>
                <a:ea typeface="+mn-ea"/>
                <a:cs typeface="Arial" charset="0"/>
                <a:sym typeface="Arial"/>
              </a:rPr>
              <a:t>Example: Disable lockout </a:t>
            </a:r>
          </a:p>
          <a:p>
            <a:pPr rtl="0" fontAlgn="base"/>
            <a:r>
              <a:rPr lang="en-US" sz="1400" b="0" i="0" u="none" strike="noStrike" kern="1200" dirty="0">
                <a:solidFill>
                  <a:schemeClr val="tx1"/>
                </a:solidFill>
                <a:effectLst/>
                <a:latin typeface="Arial"/>
                <a:ea typeface="+mn-ea"/>
                <a:cs typeface="Arial" charset="0"/>
                <a:sym typeface="Arial"/>
              </a:rPr>
              <a:t>PS C:\&gt;Set-AdfsProperties -</a:t>
            </a:r>
            <a:r>
              <a:rPr lang="en-US" sz="1400" b="0" i="0" u="none" strike="noStrike" kern="1200" dirty="0" err="1">
                <a:solidFill>
                  <a:schemeClr val="tx1"/>
                </a:solidFill>
                <a:effectLst/>
                <a:latin typeface="Arial"/>
                <a:ea typeface="+mn-ea"/>
                <a:cs typeface="Arial" charset="0"/>
                <a:sym typeface="Arial"/>
              </a:rPr>
              <a:t>EnableExtranetLockout</a:t>
            </a:r>
            <a:r>
              <a:rPr lang="en-US" sz="1400" b="0" i="0" u="none" strike="noStrike" kern="1200" dirty="0">
                <a:solidFill>
                  <a:schemeClr val="tx1"/>
                </a:solidFill>
                <a:effectLst/>
                <a:latin typeface="Arial"/>
                <a:ea typeface="+mn-ea"/>
                <a:cs typeface="Arial" charset="0"/>
                <a:sym typeface="Arial"/>
              </a:rPr>
              <a:t> $false </a:t>
            </a:r>
          </a:p>
          <a:p>
            <a:pPr rtl="0" fontAlgn="base"/>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Enable enforce mode </a:t>
            </a:r>
          </a:p>
          <a:p>
            <a:pPr rtl="0" fontAlgn="base"/>
            <a:r>
              <a:rPr lang="en-US" sz="1400" b="0" i="0" u="none" strike="noStrike" kern="1200" dirty="0">
                <a:solidFill>
                  <a:schemeClr val="tx1"/>
                </a:solidFill>
                <a:effectLst/>
                <a:latin typeface="Arial"/>
                <a:ea typeface="+mn-ea"/>
                <a:cs typeface="Arial" charset="0"/>
                <a:sym typeface="Arial"/>
              </a:rPr>
              <a:t>Once you are comfortable with the lockout threshold and observation window, ESL can be moved to “enforce” mode using the PSH cmdlet below: </a:t>
            </a:r>
          </a:p>
          <a:p>
            <a:pPr rtl="0" fontAlgn="base"/>
            <a:r>
              <a:rPr lang="en-US" sz="1400" b="0" i="0" u="none" strike="noStrike" kern="1200" dirty="0">
                <a:solidFill>
                  <a:schemeClr val="tx1"/>
                </a:solidFill>
                <a:effectLst/>
                <a:latin typeface="Arial"/>
                <a:ea typeface="+mn-ea"/>
                <a:cs typeface="Arial" charset="0"/>
                <a:sym typeface="Arial"/>
              </a:rPr>
              <a:t>PS C:\&gt;Set-AdfsProperties -</a:t>
            </a:r>
            <a:r>
              <a:rPr lang="en-US" sz="1400" b="0" i="0" u="none" strike="noStrike" kern="1200" dirty="0" err="1">
                <a:solidFill>
                  <a:schemeClr val="tx1"/>
                </a:solidFill>
                <a:effectLst/>
                <a:latin typeface="Arial"/>
                <a:ea typeface="+mn-ea"/>
                <a:cs typeface="Arial" charset="0"/>
                <a:sym typeface="Arial"/>
              </a:rPr>
              <a:t>ExtranetLockoutMode</a:t>
            </a:r>
            <a:r>
              <a:rPr lang="en-US" sz="1400" b="0" i="0" u="none" strike="noStrike" kern="1200" dirty="0">
                <a:solidFill>
                  <a:schemeClr val="tx1"/>
                </a:solidFill>
                <a:effectLst/>
                <a:latin typeface="Arial"/>
                <a:ea typeface="+mn-ea"/>
                <a:cs typeface="Arial" charset="0"/>
                <a:sym typeface="Arial"/>
              </a:rPr>
              <a:t> </a:t>
            </a:r>
            <a:r>
              <a:rPr lang="en-US" sz="1400" b="0" i="0" u="none" strike="noStrike" kern="1200" dirty="0" err="1">
                <a:solidFill>
                  <a:schemeClr val="tx1"/>
                </a:solidFill>
                <a:effectLst/>
                <a:latin typeface="Arial"/>
                <a:ea typeface="+mn-ea"/>
                <a:cs typeface="Arial" charset="0"/>
                <a:sym typeface="Arial"/>
              </a:rPr>
              <a:t>AdfsSmartLockoutEnforce</a:t>
            </a:r>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For the new mode to take effect, restart the AD FS service on all nodes in the farm </a:t>
            </a:r>
          </a:p>
          <a:p>
            <a:pPr rtl="0" fontAlgn="base"/>
            <a:r>
              <a:rPr lang="en-US" sz="1400" b="0" i="0" u="none" strike="noStrike" kern="1200" dirty="0">
                <a:solidFill>
                  <a:schemeClr val="tx1"/>
                </a:solidFill>
                <a:effectLst/>
                <a:latin typeface="Arial"/>
                <a:ea typeface="+mn-ea"/>
                <a:cs typeface="Arial" charset="0"/>
                <a:sym typeface="Arial"/>
              </a:rPr>
              <a:t>PS C:\&gt;Restart-service </a:t>
            </a:r>
            <a:r>
              <a:rPr lang="en-US" sz="1400" b="0" i="0" u="none" strike="noStrike" kern="1200" dirty="0" err="1">
                <a:solidFill>
                  <a:schemeClr val="tx1"/>
                </a:solidFill>
                <a:effectLst/>
                <a:latin typeface="Arial"/>
                <a:ea typeface="+mn-ea"/>
                <a:cs typeface="Arial" charset="0"/>
                <a:sym typeface="Arial"/>
              </a:rPr>
              <a:t>adfssrv</a:t>
            </a:r>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Managing ESL </a:t>
            </a:r>
          </a:p>
          <a:p>
            <a:pPr rtl="0" fontAlgn="base"/>
            <a:r>
              <a:rPr lang="en-US" sz="1400" b="0" i="0" u="none" strike="noStrike" kern="1200" dirty="0">
                <a:solidFill>
                  <a:schemeClr val="tx1"/>
                </a:solidFill>
                <a:effectLst/>
                <a:latin typeface="Arial"/>
                <a:ea typeface="+mn-ea"/>
                <a:cs typeface="Arial" charset="0"/>
                <a:sym typeface="Arial"/>
              </a:rPr>
              <a:t>Manage User Account Activity </a:t>
            </a:r>
          </a:p>
          <a:p>
            <a:pPr rtl="0" fontAlgn="base"/>
            <a:r>
              <a:rPr lang="en-US" sz="1400" b="0" i="0" u="none" strike="noStrike" kern="1200" dirty="0">
                <a:solidFill>
                  <a:schemeClr val="tx1"/>
                </a:solidFill>
                <a:effectLst/>
                <a:latin typeface="Arial"/>
                <a:ea typeface="+mn-ea"/>
                <a:cs typeface="Arial" charset="0"/>
                <a:sym typeface="Arial"/>
              </a:rPr>
              <a:t>ADFS provides 3 cmdlets to manage user account activity data.  These cmdlets automatically connect to the node in the farm which holds the master role (though this behavior can be overridden by passing the -Server parameter) </a:t>
            </a:r>
          </a:p>
          <a:p>
            <a:pPr rtl="0" fontAlgn="base"/>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Get-</a:t>
            </a:r>
            <a:r>
              <a:rPr lang="en-US" sz="1400" b="0" i="0" u="none" strike="noStrike" kern="1200" dirty="0" err="1">
                <a:solidFill>
                  <a:schemeClr val="tx1"/>
                </a:solidFill>
                <a:effectLst/>
                <a:latin typeface="Arial"/>
                <a:ea typeface="+mn-ea"/>
                <a:cs typeface="Arial" charset="0"/>
                <a:sym typeface="Arial"/>
              </a:rPr>
              <a:t>ADFSAccountActivity</a:t>
            </a:r>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Read the current account activity for a user account.  The cmdlet always automatically connects to the farm master using the Account Activity REST endpoint, so all data should always be consistent </a:t>
            </a:r>
          </a:p>
          <a:p>
            <a:pPr rtl="0" fontAlgn="base"/>
            <a:r>
              <a:rPr lang="en-US" sz="1400" b="0" i="0" u="none" strike="noStrike" kern="1200" dirty="0">
                <a:solidFill>
                  <a:schemeClr val="tx1"/>
                </a:solidFill>
                <a:effectLst/>
                <a:latin typeface="Arial"/>
                <a:ea typeface="+mn-ea"/>
                <a:cs typeface="Arial" charset="0"/>
                <a:sym typeface="Arial"/>
              </a:rPr>
              <a:t>PS C:\&gt;Get-ADFSAccountActivity user@upnsuffix.com </a:t>
            </a:r>
          </a:p>
          <a:p>
            <a:pPr rtl="0" fontAlgn="base"/>
            <a:r>
              <a:rPr lang="en-US" sz="1400" b="0" i="0" u="none" strike="noStrike" kern="1200" dirty="0">
                <a:solidFill>
                  <a:schemeClr val="tx1"/>
                </a:solidFill>
                <a:effectLst/>
                <a:latin typeface="Arial"/>
                <a:ea typeface="+mn-ea"/>
                <a:cs typeface="Arial" charset="0"/>
                <a:sym typeface="Arial"/>
              </a:rPr>
              <a:t>Set-</a:t>
            </a:r>
            <a:r>
              <a:rPr lang="en-US" sz="1400" b="0" i="0" u="none" strike="noStrike" kern="1200" dirty="0" err="1">
                <a:solidFill>
                  <a:schemeClr val="tx1"/>
                </a:solidFill>
                <a:effectLst/>
                <a:latin typeface="Arial"/>
                <a:ea typeface="+mn-ea"/>
                <a:cs typeface="Arial" charset="0"/>
                <a:sym typeface="Arial"/>
              </a:rPr>
              <a:t>ADFSAccountActivity</a:t>
            </a:r>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Update the account activity for a user account.  This can be used to add new familiar locations or erase state for any account </a:t>
            </a:r>
          </a:p>
          <a:p>
            <a:pPr rtl="0" fontAlgn="base"/>
            <a:r>
              <a:rPr lang="en-US" sz="1400" b="0" i="0" u="none" strike="noStrike" kern="1200" dirty="0">
                <a:solidFill>
                  <a:schemeClr val="tx1"/>
                </a:solidFill>
                <a:effectLst/>
                <a:latin typeface="Arial"/>
                <a:ea typeface="+mn-ea"/>
                <a:cs typeface="Arial" charset="0"/>
                <a:sym typeface="Arial"/>
              </a:rPr>
              <a:t>PS C:\&gt;Set-ADFSAccountActivity </a:t>
            </a:r>
            <a:r>
              <a:rPr lang="en-US" sz="1400" b="0" i="0" u="sng" strike="noStrike" kern="1200" dirty="0">
                <a:solidFill>
                  <a:schemeClr val="tx1"/>
                </a:solidFill>
                <a:effectLst/>
                <a:latin typeface="Arial"/>
                <a:ea typeface="+mn-ea"/>
                <a:cs typeface="Arial" charset="0"/>
                <a:sym typeface="Arial"/>
              </a:rPr>
              <a:t>user@upnsuffix.com</a:t>
            </a:r>
            <a:r>
              <a:rPr lang="en-US" sz="1400" b="0" i="0" u="none" strike="noStrike" kern="1200" dirty="0">
                <a:solidFill>
                  <a:schemeClr val="tx1"/>
                </a:solidFill>
                <a:effectLst/>
                <a:latin typeface="Arial"/>
                <a:ea typeface="+mn-ea"/>
                <a:cs typeface="Arial" charset="0"/>
                <a:sym typeface="Arial"/>
              </a:rPr>
              <a:t> -</a:t>
            </a:r>
            <a:r>
              <a:rPr lang="en-US" sz="1400" b="0" i="0" u="none" strike="noStrike" kern="1200" dirty="0" err="1">
                <a:solidFill>
                  <a:schemeClr val="tx1"/>
                </a:solidFill>
                <a:effectLst/>
                <a:latin typeface="Arial"/>
                <a:ea typeface="+mn-ea"/>
                <a:cs typeface="Arial" charset="0"/>
                <a:sym typeface="Arial"/>
              </a:rPr>
              <a:t>AdditionalFamiliarLocation</a:t>
            </a:r>
            <a:r>
              <a:rPr lang="en-US" sz="1400" b="0" i="0" u="none" strike="noStrike" kern="1200" dirty="0">
                <a:solidFill>
                  <a:schemeClr val="tx1"/>
                </a:solidFill>
                <a:effectLst/>
                <a:latin typeface="Arial"/>
                <a:ea typeface="+mn-ea"/>
                <a:cs typeface="Arial" charset="0"/>
                <a:sym typeface="Arial"/>
              </a:rPr>
              <a:t> “1.2.3.4” </a:t>
            </a:r>
          </a:p>
          <a:p>
            <a:pPr rtl="0" fontAlgn="base"/>
            <a:r>
              <a:rPr lang="en-US" sz="1400" b="0" i="0" u="none" strike="noStrike" kern="1200" dirty="0">
                <a:solidFill>
                  <a:schemeClr val="tx1"/>
                </a:solidFill>
                <a:effectLst/>
                <a:latin typeface="Arial"/>
                <a:ea typeface="+mn-ea"/>
                <a:cs typeface="Arial" charset="0"/>
                <a:sym typeface="Arial"/>
              </a:rPr>
              <a:t>Reset-</a:t>
            </a:r>
            <a:r>
              <a:rPr lang="en-US" sz="1400" b="0" i="0" u="none" strike="noStrike" kern="1200" dirty="0" err="1">
                <a:solidFill>
                  <a:schemeClr val="tx1"/>
                </a:solidFill>
                <a:effectLst/>
                <a:latin typeface="Arial"/>
                <a:ea typeface="+mn-ea"/>
                <a:cs typeface="Arial" charset="0"/>
                <a:sym typeface="Arial"/>
              </a:rPr>
              <a:t>ADFSAccountLockout</a:t>
            </a:r>
            <a:r>
              <a:rPr lang="en-US" sz="1400" b="0" i="0" u="none" strike="noStrike" kern="1200" dirty="0">
                <a:solidFill>
                  <a:schemeClr val="tx1"/>
                </a:solidFill>
                <a:effectLst/>
                <a:latin typeface="Arial"/>
                <a:ea typeface="+mn-ea"/>
                <a:cs typeface="Arial" charset="0"/>
                <a:sym typeface="Arial"/>
              </a:rPr>
              <a:t> </a:t>
            </a:r>
          </a:p>
          <a:p>
            <a:pPr rtl="0" fontAlgn="base"/>
            <a:r>
              <a:rPr lang="en-US" sz="1400" b="0" i="0" u="none" strike="noStrike" kern="1200" dirty="0">
                <a:solidFill>
                  <a:schemeClr val="tx1"/>
                </a:solidFill>
                <a:effectLst/>
                <a:latin typeface="Arial"/>
                <a:ea typeface="+mn-ea"/>
                <a:cs typeface="Arial" charset="0"/>
                <a:sym typeface="Arial"/>
              </a:rPr>
              <a:t>Resets the lockout counter for a user account </a:t>
            </a:r>
          </a:p>
          <a:p>
            <a:pPr rtl="0" fontAlgn="base"/>
            <a:r>
              <a:rPr lang="en-US" sz="1400" b="0" i="0" u="none" strike="noStrike" kern="1200" dirty="0">
                <a:solidFill>
                  <a:schemeClr val="tx1"/>
                </a:solidFill>
                <a:effectLst/>
                <a:latin typeface="Arial"/>
                <a:ea typeface="+mn-ea"/>
                <a:cs typeface="Arial" charset="0"/>
                <a:sym typeface="Arial"/>
              </a:rPr>
              <a:t>PS C:\&gt;Reset-ADFSAccountLockout </a:t>
            </a:r>
            <a:r>
              <a:rPr lang="en-US" sz="1400" b="0" i="0" u="sng" strike="noStrike" kern="1200" dirty="0">
                <a:solidFill>
                  <a:schemeClr val="tx1"/>
                </a:solidFill>
                <a:effectLst/>
                <a:latin typeface="Arial"/>
                <a:ea typeface="+mn-ea"/>
                <a:cs typeface="Arial" charset="0"/>
                <a:sym typeface="Arial"/>
              </a:rPr>
              <a:t>user@upnsuffix.com</a:t>
            </a:r>
            <a:r>
              <a:rPr lang="en-US" sz="1400" b="0" i="0" u="none" strike="noStrike" kern="1200" dirty="0">
                <a:solidFill>
                  <a:schemeClr val="tx1"/>
                </a:solidFill>
                <a:effectLst/>
                <a:latin typeface="Arial"/>
                <a:ea typeface="+mn-ea"/>
                <a:cs typeface="Arial" charset="0"/>
                <a:sym typeface="Arial"/>
              </a:rPr>
              <a:t> -Familiar </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44</a:t>
            </a:fld>
            <a:endParaRPr lang="en-GB" dirty="0"/>
          </a:p>
        </p:txBody>
      </p:sp>
    </p:spTree>
    <p:extLst>
      <p:ext uri="{BB962C8B-B14F-4D97-AF65-F5344CB8AC3E}">
        <p14:creationId xmlns:p14="http://schemas.microsoft.com/office/powerpoint/2010/main" val="1688724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
        <p:nvSpPr>
          <p:cNvPr id="5" name="Footer Placeholder 4"/>
          <p:cNvSpPr>
            <a:spLocks noGrp="1"/>
          </p:cNvSpPr>
          <p:nvPr>
            <p:ph type="ftr" sz="quarter" idx="11"/>
          </p:nvPr>
        </p:nvSpPr>
        <p:spPr/>
        <p:txBody>
          <a:bodyPr/>
          <a:lstStyle/>
          <a:p>
            <a:pPr marL="584331" marR="0" lvl="0" indent="0" algn="l" defTabSz="93462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8100739-D0F4-406A-AAB0-439C60F0FE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rPr>
              <a:pPr marL="0" marR="0" lvl="0" indent="0" algn="r" defTabSz="932742" rtl="0" eaLnBrk="1" fontAlgn="auto" latinLnBrk="0" hangingPunct="1">
                <a:lnSpc>
                  <a:spcPct val="100000"/>
                </a:lnSpc>
                <a:spcBef>
                  <a:spcPts val="0"/>
                </a:spcBef>
                <a:spcAft>
                  <a:spcPts val="0"/>
                </a:spcAft>
                <a:buClrTx/>
                <a:buSzTx/>
                <a:buFontTx/>
                <a:buNone/>
                <a:tabLst/>
                <a:defRPr/>
              </a:pPr>
              <a:t>9/14/2018 4:14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Tree>
    <p:extLst>
      <p:ext uri="{BB962C8B-B14F-4D97-AF65-F5344CB8AC3E}">
        <p14:creationId xmlns:p14="http://schemas.microsoft.com/office/powerpoint/2010/main" val="3420758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50</a:t>
            </a:fld>
            <a:endParaRPr lang="en-GB"/>
          </a:p>
        </p:txBody>
      </p:sp>
    </p:spTree>
    <p:extLst>
      <p:ext uri="{BB962C8B-B14F-4D97-AF65-F5344CB8AC3E}">
        <p14:creationId xmlns:p14="http://schemas.microsoft.com/office/powerpoint/2010/main" val="350639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Federation identity allows you to separate user authentication from the application code, and delegate authentication to a trusted identity provider. This can considerably simplify development and allow users to authenticate using a wider range of identity providers (IDPs) while minimizing the administrative overhead. It also allows you to clearly decouple authentication from authorization. </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trusted identity providers may include corporate directories, on-premises federation services, other security token services (STSs) provided by business partners, or social identity providers that can authenticate users who have, for example, a Microsoft, Google, Yahoo!, or Facebook account. </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graphic in the slide area illustrates the principles of the federated identity pattern when a client application needs to access a service that requires authentication. The authentication is performed by an identity provider (IDP), which works in concert with a STS. </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IDP issues security tokens that assert information about the authenticated user. This information, referred to as claims, includes the user’s identity, and may also include other information such as role membership and more granular access rights. </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model is often referred to as claims-based access control. Applications and services authorize access to the features and functionality based on the claims contained in the token. </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service that requires authentication must trust the IDP. The client application contacts the IDP that performs the authentication. If the authentication is successful, the IDP returns a token containing the claims that identify the user to the STS (note that the IDP and STS may be the same service). </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STS can transform and augment the claims in the token based on the pre-defined rules, before returning it to the client. The client application can then pass this token to the service as a proof of its identity. </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a:t>
            </a: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In some scenarios, there may be additional STSs in the chain of trust. For example, in the Microsoft Azure scenario, an on-premises STS trusts another STS that is responsible for accessing an identity provider to authenticate the user. This approach is common in enterprise scenarios where there is an on-premises STS and directory. </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Federated identity has another major advantage because, the management of the identity and credentials is the responsibility of the identity provider. The application or service does not need to provide identity management features. In addition, in corporate scenarios, the corporate directory does not need to know about the user (as long as it trusts the identity provider), which removes all the administrative overhead of managing the user identity within the directory. </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4</a:t>
            </a:fld>
            <a:endParaRPr lang="en-GB" dirty="0"/>
          </a:p>
        </p:txBody>
      </p:sp>
    </p:spTree>
    <p:extLst>
      <p:ext uri="{BB962C8B-B14F-4D97-AF65-F5344CB8AC3E}">
        <p14:creationId xmlns:p14="http://schemas.microsoft.com/office/powerpoint/2010/main" val="878757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fr-FR" sz="1400" dirty="0" err="1"/>
              <a:t>What</a:t>
            </a:r>
            <a:r>
              <a:rPr lang="fr-FR" sz="1400" dirty="0"/>
              <a:t> are claims?</a:t>
            </a:r>
          </a:p>
          <a:p>
            <a:pPr marL="1257300" lvl="1" indent="-342900">
              <a:buFont typeface="Arial" panose="020B0604020202020204" pitchFamily="34" charset="0"/>
              <a:buChar char="•"/>
            </a:pPr>
            <a:r>
              <a:rPr lang="en-US" sz="1200" dirty="0">
                <a:solidFill>
                  <a:srgbClr val="C00000"/>
                </a:solidFill>
              </a:rPr>
              <a:t>Statements</a:t>
            </a:r>
            <a:r>
              <a:rPr lang="en-US" sz="1200" dirty="0"/>
              <a:t> made about users which are understood and trusted by both partners in a federation. </a:t>
            </a:r>
          </a:p>
          <a:p>
            <a:pPr marL="1257300" lvl="1" indent="-342900">
              <a:buFont typeface="Arial" panose="020B0604020202020204" pitchFamily="34" charset="0"/>
              <a:buChar char="•"/>
            </a:pPr>
            <a:r>
              <a:rPr lang="en-US" sz="1200" dirty="0"/>
              <a:t>For example, name, identity, group, role, privilege, or capability.</a:t>
            </a:r>
          </a:p>
          <a:p>
            <a:pPr marL="1257300" lvl="1" indent="-342900">
              <a:buFont typeface="Arial" panose="020B0604020202020204" pitchFamily="34" charset="0"/>
              <a:buChar char="•"/>
            </a:pPr>
            <a:r>
              <a:rPr lang="en-US" sz="1200" dirty="0"/>
              <a:t>A way to represent </a:t>
            </a:r>
            <a:r>
              <a:rPr lang="en-US" sz="1400" b="1" dirty="0">
                <a:solidFill>
                  <a:srgbClr val="C00000"/>
                </a:solidFill>
              </a:rPr>
              <a:t>identities</a:t>
            </a:r>
            <a:r>
              <a:rPr lang="en-US" sz="1200" dirty="0"/>
              <a:t>. </a:t>
            </a:r>
          </a:p>
          <a:p>
            <a:pPr marL="342900" indent="-342900">
              <a:buFont typeface="Arial" panose="020B0604020202020204" pitchFamily="34" charset="0"/>
              <a:buChar char="•"/>
            </a:pPr>
            <a:r>
              <a:rPr lang="en-US" sz="1400" dirty="0"/>
              <a:t>How are they used?</a:t>
            </a:r>
          </a:p>
          <a:p>
            <a:pPr marL="1257300" lvl="1" indent="-342900">
              <a:buFont typeface="Arial" panose="020B0604020202020204" pitchFamily="34" charset="0"/>
              <a:buChar char="•"/>
            </a:pPr>
            <a:r>
              <a:rPr lang="en-US" sz="1200" dirty="0"/>
              <a:t>Used for </a:t>
            </a:r>
            <a:r>
              <a:rPr lang="en-US" sz="1200" dirty="0">
                <a:solidFill>
                  <a:srgbClr val="C00000"/>
                </a:solidFill>
              </a:rPr>
              <a:t>authentication</a:t>
            </a:r>
            <a:r>
              <a:rPr lang="en-US" sz="1200" dirty="0"/>
              <a:t> and </a:t>
            </a:r>
            <a:r>
              <a:rPr lang="en-US" sz="1200" dirty="0">
                <a:solidFill>
                  <a:srgbClr val="C00000"/>
                </a:solidFill>
              </a:rPr>
              <a:t>authorization</a:t>
            </a:r>
            <a:r>
              <a:rPr lang="en-US" sz="1200" dirty="0"/>
              <a:t> purposes within applications (service provider). </a:t>
            </a:r>
          </a:p>
          <a:p>
            <a:pPr lvl="7"/>
            <a:r>
              <a:rPr lang="en-US" sz="1050" i="1" dirty="0"/>
              <a:t>For example, an application does not consider a user to be authenticated unless a trusted identity provider claims that the user has provided appropriate credentials.</a:t>
            </a:r>
            <a:br>
              <a:rPr lang="en-US" sz="600" dirty="0"/>
            </a:br>
            <a:endParaRPr lang="en-US" sz="600" dirty="0"/>
          </a:p>
          <a:p>
            <a:pPr marL="342900" indent="-342900">
              <a:buFont typeface="Arial" panose="020B0604020202020204" pitchFamily="34" charset="0"/>
              <a:buChar char="•"/>
            </a:pPr>
            <a:r>
              <a:rPr lang="en-US" sz="1400" dirty="0"/>
              <a:t>Where do they come from?</a:t>
            </a:r>
          </a:p>
          <a:p>
            <a:pPr marL="1257300" lvl="1" indent="-342900">
              <a:buFont typeface="Arial" panose="020B0604020202020204" pitchFamily="34" charset="0"/>
              <a:buChar char="•"/>
            </a:pPr>
            <a:r>
              <a:rPr lang="en-US" sz="1200" dirty="0"/>
              <a:t>Claims start at the identity provider when the principal </a:t>
            </a:r>
            <a:r>
              <a:rPr lang="en-US" sz="1200" u="sng" dirty="0"/>
              <a:t>is authenticated</a:t>
            </a:r>
          </a:p>
          <a:p>
            <a:pPr marL="1257300" lvl="1" indent="-342900">
              <a:buFont typeface="Arial" panose="020B0604020202020204" pitchFamily="34" charset="0"/>
              <a:buChar char="•"/>
            </a:pPr>
            <a:r>
              <a:rPr lang="en-US" sz="1200" dirty="0"/>
              <a:t>Service providers </a:t>
            </a:r>
            <a:r>
              <a:rPr lang="en-US" sz="1200" u="sng" dirty="0"/>
              <a:t>consume</a:t>
            </a:r>
            <a:r>
              <a:rPr lang="en-US" sz="1200" dirty="0"/>
              <a:t> the claims and make decisions about </a:t>
            </a:r>
            <a:r>
              <a:rPr lang="en-US" sz="1200" u="sng" dirty="0"/>
              <a:t>authentication</a:t>
            </a:r>
            <a:r>
              <a:rPr lang="en-US" sz="1200" dirty="0"/>
              <a:t> and </a:t>
            </a:r>
            <a:r>
              <a:rPr lang="en-US" sz="1200" u="sng" dirty="0"/>
              <a:t>authorization</a:t>
            </a:r>
          </a:p>
          <a:p>
            <a:pPr marL="1257300" lvl="1" indent="-342900">
              <a:buFont typeface="Arial" panose="020B0604020202020204" pitchFamily="34" charset="0"/>
              <a:buChar char="•"/>
            </a:pPr>
            <a:r>
              <a:rPr lang="en-US" sz="1200" dirty="0"/>
              <a:t>The service provider could utilize the claims as-is, </a:t>
            </a:r>
            <a:r>
              <a:rPr lang="en-US" sz="1200" u="sng" dirty="0"/>
              <a:t>or they can transform</a:t>
            </a:r>
            <a:r>
              <a:rPr lang="en-US" sz="1200" dirty="0"/>
              <a:t> the claims into another type and/or value</a:t>
            </a:r>
            <a:br>
              <a:rPr lang="en-US" sz="1200" dirty="0"/>
            </a:br>
            <a:endParaRPr lang="en-US" sz="1200" dirty="0"/>
          </a:p>
          <a:p>
            <a:pPr marL="342900" indent="-342900">
              <a:buFont typeface="Arial" panose="020B0604020202020204" pitchFamily="34" charset="0"/>
              <a:buChar char="•"/>
            </a:pPr>
            <a:r>
              <a:rPr lang="en-US" sz="1400" dirty="0"/>
              <a:t>How are they sent / transported?</a:t>
            </a:r>
          </a:p>
          <a:p>
            <a:pPr marL="1257300" lvl="1" indent="-342900">
              <a:buFont typeface="Arial" panose="020B0604020202020204" pitchFamily="34" charset="0"/>
              <a:buChar char="•"/>
            </a:pPr>
            <a:r>
              <a:rPr lang="en-US" sz="1200" dirty="0"/>
              <a:t>Claims are packaged into security tokens  (</a:t>
            </a:r>
            <a:r>
              <a:rPr lang="en-US" sz="1200" dirty="0">
                <a:solidFill>
                  <a:srgbClr val="C00000"/>
                </a:solidFill>
              </a:rPr>
              <a:t>XML tokens or JavaScript </a:t>
            </a:r>
            <a:r>
              <a:rPr lang="en-US" sz="1200" dirty="0"/>
              <a:t>)</a:t>
            </a:r>
          </a:p>
          <a:p>
            <a:pPr marL="1257300" lvl="1" indent="-342900">
              <a:buFont typeface="Arial" panose="020B0604020202020204" pitchFamily="34" charset="0"/>
              <a:buChar char="•"/>
            </a:pPr>
            <a:r>
              <a:rPr lang="en-US" sz="1200" dirty="0">
                <a:solidFill>
                  <a:srgbClr val="C00000"/>
                </a:solidFill>
              </a:rPr>
              <a:t>SAML tokens  </a:t>
            </a:r>
            <a:r>
              <a:rPr lang="en-US" sz="1200" dirty="0"/>
              <a:t>(also referred to as SAML assertions)</a:t>
            </a:r>
          </a:p>
          <a:p>
            <a:pPr marL="1257300" lvl="1" indent="-342900">
              <a:buFont typeface="Arial" panose="020B0604020202020204" pitchFamily="34" charset="0"/>
              <a:buChar char="•"/>
            </a:pPr>
            <a:r>
              <a:rPr lang="en-US" sz="1200" dirty="0">
                <a:solidFill>
                  <a:srgbClr val="C00000"/>
                </a:solidFill>
              </a:rPr>
              <a:t>JWT</a:t>
            </a:r>
            <a:r>
              <a:rPr lang="en-US" sz="1200" dirty="0"/>
              <a:t> (JSON Web Token : JavaScript Object Notation) : only since ADFS 2012R2</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6</a:t>
            </a:fld>
            <a:endParaRPr lang="en-GB" dirty="0"/>
          </a:p>
        </p:txBody>
      </p:sp>
    </p:spTree>
    <p:extLst>
      <p:ext uri="{BB962C8B-B14F-4D97-AF65-F5344CB8AC3E}">
        <p14:creationId xmlns:p14="http://schemas.microsoft.com/office/powerpoint/2010/main" val="1072259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kern="1200" dirty="0">
                <a:solidFill>
                  <a:schemeClr val="tx1"/>
                </a:solidFill>
                <a:effectLst/>
                <a:latin typeface="Arial"/>
                <a:ea typeface="+mn-ea"/>
                <a:cs typeface="Arial" charset="0"/>
                <a:sym typeface="Arial"/>
              </a:rPr>
              <a:t>Security tokens consist of a collection of claims, which are statements made about users, for example name, id, email, group, role, privilege, or capability, used for authentication and authorization decision purposes. </a:t>
            </a:r>
          </a:p>
          <a:p>
            <a:pPr marL="0" marR="0" lvl="0" indent="0" algn="l" defTabSz="914400" rtl="0" eaLnBrk="1" fontAlgn="base" latinLnBrk="0" hangingPunct="1">
              <a:lnSpc>
                <a:spcPct val="100000"/>
              </a:lnSpc>
              <a:spcBef>
                <a:spcPct val="30000"/>
              </a:spcBef>
              <a:spcAft>
                <a:spcPct val="0"/>
              </a:spcAft>
              <a:buClrTx/>
              <a:buSzTx/>
              <a:buFont typeface="Wingdings" panose="05000000000000000000" pitchFamily="2" charset="2"/>
              <a:buNone/>
              <a:tabLst/>
              <a:defRPr/>
            </a:pPr>
            <a:endParaRPr lang="en-US" sz="1600" dirty="0"/>
          </a:p>
          <a:p>
            <a:pPr marL="285750" marR="0" lvl="0" indent="-285750" algn="l" defTabSz="914400" rtl="0" eaLnBrk="1" fontAlgn="base" latinLnBrk="0" hangingPunct="1">
              <a:lnSpc>
                <a:spcPct val="100000"/>
              </a:lnSpc>
              <a:spcBef>
                <a:spcPct val="30000"/>
              </a:spcBef>
              <a:spcAft>
                <a:spcPct val="0"/>
              </a:spcAft>
              <a:buClrTx/>
              <a:buSzTx/>
              <a:buFont typeface="Wingdings" panose="05000000000000000000" pitchFamily="2" charset="2"/>
              <a:buChar char="§"/>
              <a:tabLst/>
              <a:defRPr/>
            </a:pPr>
            <a:r>
              <a:rPr lang="en-US" sz="1600" dirty="0"/>
              <a:t>Popular Token Format</a:t>
            </a:r>
          </a:p>
          <a:p>
            <a:pPr marL="825475" marR="0" lvl="1" indent="-285750" algn="l" defTabSz="914400" rtl="0" eaLnBrk="1" fontAlgn="base" latinLnBrk="0" hangingPunct="1">
              <a:lnSpc>
                <a:spcPct val="100000"/>
              </a:lnSpc>
              <a:spcBef>
                <a:spcPct val="30000"/>
              </a:spcBef>
              <a:spcAft>
                <a:spcPct val="0"/>
              </a:spcAft>
              <a:buClrTx/>
              <a:buSzTx/>
              <a:buFont typeface="Wingdings" panose="05000000000000000000" pitchFamily="2" charset="2"/>
              <a:buChar char="§"/>
              <a:tabLst/>
              <a:defRPr/>
            </a:pPr>
            <a:r>
              <a:rPr lang="en-US" sz="1600" kern="1200" dirty="0">
                <a:solidFill>
                  <a:schemeClr val="tx1"/>
                </a:solidFill>
                <a:effectLst/>
                <a:latin typeface="Franklin Gothic Book" pitchFamily="34" charset="0"/>
                <a:ea typeface="+mn-ea"/>
                <a:cs typeface="Arial" charset="0"/>
                <a:sym typeface="Arial"/>
              </a:rPr>
              <a:t>SAML is an XML-based standard for exchanging authentication and authorization data between security domains, that is, between an Identity Provider (</a:t>
            </a:r>
            <a:r>
              <a:rPr lang="en-US" sz="1600" kern="1200" dirty="0" err="1">
                <a:solidFill>
                  <a:schemeClr val="tx1"/>
                </a:solidFill>
                <a:effectLst/>
                <a:latin typeface="Franklin Gothic Book" pitchFamily="34" charset="0"/>
                <a:ea typeface="+mn-ea"/>
                <a:cs typeface="Arial" charset="0"/>
                <a:sym typeface="Arial"/>
              </a:rPr>
              <a:t>IdP</a:t>
            </a:r>
            <a:r>
              <a:rPr lang="en-US" sz="1600" kern="1200" dirty="0">
                <a:solidFill>
                  <a:schemeClr val="tx1"/>
                </a:solidFill>
                <a:effectLst/>
                <a:latin typeface="Franklin Gothic Book" pitchFamily="34" charset="0"/>
                <a:ea typeface="+mn-ea"/>
                <a:cs typeface="Arial" charset="0"/>
                <a:sym typeface="Arial"/>
              </a:rPr>
              <a:t>), a producer of (SAML) assertions, and a Service Provider (SP), a consumer of assertions. </a:t>
            </a:r>
            <a:r>
              <a:rPr lang="en-US" sz="1600" b="1" dirty="0"/>
              <a:t>SAML provides a secure, standardized method of packaging the data for transport   </a:t>
            </a:r>
            <a:r>
              <a:rPr lang="en-US" sz="1600" b="1" dirty="0">
                <a:solidFill>
                  <a:srgbClr val="FFC000"/>
                </a:solidFill>
              </a:rPr>
              <a:t>(== Token format)</a:t>
            </a:r>
            <a:endParaRPr lang="en-US" sz="1600" b="1" dirty="0">
              <a:solidFill>
                <a:srgbClr val="FFC000"/>
              </a:solidFill>
              <a:latin typeface="Segoe"/>
            </a:endParaRPr>
          </a:p>
          <a:p>
            <a:pPr marL="825475" marR="0" lvl="1" indent="-285750" algn="l" defTabSz="914400" rtl="0" eaLnBrk="1" fontAlgn="base" latinLnBrk="0" hangingPunct="1">
              <a:lnSpc>
                <a:spcPct val="100000"/>
              </a:lnSpc>
              <a:spcBef>
                <a:spcPct val="30000"/>
              </a:spcBef>
              <a:spcAft>
                <a:spcPct val="0"/>
              </a:spcAft>
              <a:buClrTx/>
              <a:buSzTx/>
              <a:buFont typeface="Wingdings" panose="05000000000000000000" pitchFamily="2" charset="2"/>
              <a:buChar char="§"/>
              <a:tabLst/>
              <a:defRPr/>
            </a:pPr>
            <a:r>
              <a:rPr lang="en-US" sz="1600" kern="1200" dirty="0">
                <a:solidFill>
                  <a:schemeClr val="tx1"/>
                </a:solidFill>
                <a:effectLst/>
                <a:latin typeface="Franklin Gothic Book" pitchFamily="34" charset="0"/>
                <a:ea typeface="+mn-ea"/>
                <a:cs typeface="Arial" charset="0"/>
                <a:sym typeface="Arial"/>
              </a:rPr>
              <a:t>JWT : J</a:t>
            </a:r>
            <a:r>
              <a:rPr lang="en-US" sz="1400" b="0" i="0" kern="1200" dirty="0">
                <a:solidFill>
                  <a:schemeClr val="tx1"/>
                </a:solidFill>
                <a:effectLst/>
                <a:latin typeface="Arial"/>
                <a:ea typeface="+mn-ea"/>
                <a:cs typeface="Arial" charset="0"/>
                <a:sym typeface="Arial"/>
              </a:rPr>
              <a:t>SON Web Tokens are an open, industry standard </a:t>
            </a:r>
            <a:r>
              <a:rPr lang="en-US" sz="1400" b="1" i="0" u="none" strike="noStrike" kern="1200" dirty="0">
                <a:solidFill>
                  <a:schemeClr val="tx1"/>
                </a:solidFill>
                <a:effectLst/>
                <a:latin typeface="Arial"/>
                <a:ea typeface="+mn-ea"/>
                <a:cs typeface="Arial" charset="0"/>
                <a:sym typeface="Arial"/>
                <a:hlinkClick r:id="rId3"/>
              </a:rPr>
              <a:t>RFC 7519</a:t>
            </a:r>
            <a:r>
              <a:rPr lang="en-US" sz="1400" b="0" i="0" kern="1200" dirty="0">
                <a:solidFill>
                  <a:schemeClr val="tx1"/>
                </a:solidFill>
                <a:effectLst/>
                <a:latin typeface="Arial"/>
                <a:ea typeface="+mn-ea"/>
                <a:cs typeface="Arial" charset="0"/>
                <a:sym typeface="Arial"/>
              </a:rPr>
              <a:t> method for representing claims securely between two parties.</a:t>
            </a:r>
            <a:endParaRPr lang="en-US" sz="1600" kern="1200" dirty="0">
              <a:solidFill>
                <a:schemeClr val="tx1"/>
              </a:solidFill>
              <a:effectLst/>
              <a:latin typeface="Franklin Gothic Book" pitchFamily="34" charset="0"/>
              <a:ea typeface="+mn-ea"/>
              <a:cs typeface="Arial" charset="0"/>
              <a:sym typeface="Arial"/>
            </a:endParaRPr>
          </a:p>
          <a:p>
            <a:pPr marL="825475" marR="0" lvl="1" indent="-285750" algn="l" defTabSz="914400" rtl="0" eaLnBrk="1" fontAlgn="base" latinLnBrk="0" hangingPunct="1">
              <a:lnSpc>
                <a:spcPct val="100000"/>
              </a:lnSpc>
              <a:spcBef>
                <a:spcPct val="30000"/>
              </a:spcBef>
              <a:spcAft>
                <a:spcPct val="0"/>
              </a:spcAft>
              <a:buClrTx/>
              <a:buSzTx/>
              <a:buFont typeface="Wingdings" panose="05000000000000000000" pitchFamily="2" charset="2"/>
              <a:buChar char="§"/>
              <a:tabLst/>
              <a:defRPr/>
            </a:pPr>
            <a:endParaRPr lang="en-US" sz="1600" dirty="0"/>
          </a:p>
          <a:p>
            <a:pPr marL="285750" marR="0" lvl="0" indent="-285750" algn="l" defTabSz="914400" rtl="0" eaLnBrk="1" fontAlgn="base" latinLnBrk="0" hangingPunct="1">
              <a:lnSpc>
                <a:spcPct val="100000"/>
              </a:lnSpc>
              <a:spcBef>
                <a:spcPct val="30000"/>
              </a:spcBef>
              <a:spcAft>
                <a:spcPct val="0"/>
              </a:spcAft>
              <a:buClrTx/>
              <a:buSzTx/>
              <a:buFont typeface="Wingdings" panose="05000000000000000000" pitchFamily="2" charset="2"/>
              <a:buChar char="§"/>
              <a:tabLst/>
              <a:defRPr/>
            </a:pPr>
            <a:r>
              <a:rPr lang="en-US" sz="1600" dirty="0"/>
              <a:t>How are tokens transported</a:t>
            </a:r>
            <a:endParaRPr lang="fr-FR" sz="1600" dirty="0"/>
          </a:p>
          <a:p>
            <a:pPr marL="285750" indent="-285750" algn="l">
              <a:buFont typeface="Wingdings" panose="05000000000000000000" pitchFamily="2" charset="2"/>
              <a:buChar char="§"/>
            </a:pPr>
            <a:endParaRPr lang="en-US" sz="1600" dirty="0"/>
          </a:p>
          <a:p>
            <a:pPr marL="825475" lvl="1" indent="-285750" algn="l">
              <a:buFont typeface="Wingdings" panose="05000000000000000000" pitchFamily="2" charset="2"/>
              <a:buChar char="§"/>
            </a:pPr>
            <a:r>
              <a:rPr lang="en-US" sz="1600" dirty="0"/>
              <a:t>Through an encapsulating protocol that allows to obtain claims and requirements</a:t>
            </a:r>
          </a:p>
          <a:p>
            <a:pPr marL="825475" lvl="1" indent="-285750" algn="l">
              <a:buFont typeface="Wingdings" panose="05000000000000000000" pitchFamily="2" charset="2"/>
              <a:buChar char="§"/>
            </a:pPr>
            <a:r>
              <a:rPr lang="en-US" sz="1600" b="1" dirty="0"/>
              <a:t>Protocols are used to carry requests for security tokens and responses containing those tokens</a:t>
            </a:r>
            <a:r>
              <a:rPr lang="en-US" sz="1600" dirty="0"/>
              <a:t>.</a:t>
            </a:r>
          </a:p>
          <a:p>
            <a:pPr marL="825475" lvl="1" indent="-285750" algn="l">
              <a:buFont typeface="Wingdings" panose="05000000000000000000" pitchFamily="2" charset="2"/>
              <a:buChar char="§"/>
            </a:pPr>
            <a:r>
              <a:rPr lang="en-US" sz="1600" dirty="0"/>
              <a:t>Protocols give us standardized rules to follow when transporting and processing claims/assertions</a:t>
            </a:r>
          </a:p>
          <a:p>
            <a:pPr marL="825475" lvl="1" indent="-285750" algn="l">
              <a:buFont typeface="Wingdings" panose="05000000000000000000" pitchFamily="2" charset="2"/>
              <a:buChar char="§"/>
            </a:pPr>
            <a:r>
              <a:rPr lang="en-US" sz="1600" dirty="0"/>
              <a:t>Popular protocols (to convey the security token) :</a:t>
            </a:r>
          </a:p>
          <a:p>
            <a:pPr marL="1365199" lvl="2" indent="-285750" algn="l">
              <a:buFont typeface="Wingdings" panose="05000000000000000000" pitchFamily="2" charset="2"/>
              <a:buChar char="§"/>
            </a:pPr>
            <a:r>
              <a:rPr lang="en-US" sz="1600" dirty="0"/>
              <a:t>SAML 2.0 (be careful not to confuse protocol with token format) ; also called SAML-P 2.0</a:t>
            </a:r>
          </a:p>
          <a:p>
            <a:pPr marL="1365199" lvl="2" indent="-285750" algn="l">
              <a:buFont typeface="Wingdings" panose="05000000000000000000" pitchFamily="2" charset="2"/>
              <a:buChar char="§"/>
            </a:pPr>
            <a:r>
              <a:rPr lang="en-US" sz="1600" dirty="0"/>
              <a:t>WS-Federation</a:t>
            </a:r>
          </a:p>
          <a:p>
            <a:pPr marL="1365199" lvl="2" indent="-285750" algn="l">
              <a:buFont typeface="Wingdings" panose="05000000000000000000" pitchFamily="2" charset="2"/>
              <a:buChar char="§"/>
            </a:pPr>
            <a:r>
              <a:rPr lang="en-US" sz="1600" dirty="0"/>
              <a:t>WS-Trust</a:t>
            </a:r>
          </a:p>
          <a:p>
            <a:pPr marL="1365199" lvl="2" indent="-285750" algn="l">
              <a:buFont typeface="Wingdings" panose="05000000000000000000" pitchFamily="2" charset="2"/>
              <a:buChar char="§"/>
            </a:pPr>
            <a:r>
              <a:rPr lang="en-US" sz="1600" dirty="0" err="1"/>
              <a:t>Oauth</a:t>
            </a:r>
            <a:r>
              <a:rPr lang="en-US" sz="1600" dirty="0"/>
              <a:t> 2.0</a:t>
            </a:r>
          </a:p>
          <a:p>
            <a:pPr marL="1365199" lvl="2" indent="-285750" algn="l">
              <a:buFont typeface="Wingdings" panose="05000000000000000000" pitchFamily="2" charset="2"/>
              <a:buChar char="§"/>
            </a:pPr>
            <a:r>
              <a:rPr lang="en-US" sz="1600" dirty="0"/>
              <a:t>OpenID Connect</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7</a:t>
            </a:fld>
            <a:endParaRPr lang="en-GB" dirty="0"/>
          </a:p>
        </p:txBody>
      </p:sp>
    </p:spTree>
    <p:extLst>
      <p:ext uri="{BB962C8B-B14F-4D97-AF65-F5344CB8AC3E}">
        <p14:creationId xmlns:p14="http://schemas.microsoft.com/office/powerpoint/2010/main" val="4284034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base" latinLnBrk="0" hangingPunct="1">
              <a:lnSpc>
                <a:spcPct val="100000"/>
              </a:lnSpc>
              <a:spcBef>
                <a:spcPct val="30000"/>
              </a:spcBef>
              <a:spcAft>
                <a:spcPct val="0"/>
              </a:spcAft>
              <a:buClrTx/>
              <a:buSzTx/>
              <a:buFont typeface="Wingdings" panose="05000000000000000000" pitchFamily="2" charset="2"/>
              <a:buChar char="§"/>
              <a:tabLst/>
              <a:defRPr/>
            </a:pPr>
            <a:r>
              <a:rPr lang="en-US" sz="1200" kern="1200" dirty="0">
                <a:solidFill>
                  <a:schemeClr val="tx1"/>
                </a:solidFill>
                <a:effectLst/>
                <a:latin typeface="Arial"/>
                <a:ea typeface="+mn-ea"/>
                <a:cs typeface="Arial" charset="0"/>
                <a:sym typeface="Arial"/>
              </a:rPr>
              <a:t>Security tokens typically follow a secure, standardized method of packaging claims for transport from a claims provider, i.e. a trusted federation partner that issues the token, to a relying party, i.e. a trusting federation partner that understands and consumes the token</a:t>
            </a:r>
            <a:endParaRPr lang="en-US" sz="1200" b="1" dirty="0"/>
          </a:p>
          <a:p>
            <a:pPr marL="285750" lvl="0" indent="-285750" algn="l">
              <a:buFont typeface="Wingdings" panose="05000000000000000000" pitchFamily="2" charset="2"/>
              <a:buChar char="§"/>
            </a:pPr>
            <a:endParaRPr lang="en-US" sz="1200" b="1" dirty="0"/>
          </a:p>
          <a:p>
            <a:pPr marL="285750" lvl="0" indent="-285750" algn="l">
              <a:buFont typeface="Wingdings" panose="05000000000000000000" pitchFamily="2" charset="2"/>
              <a:buChar char="§"/>
            </a:pPr>
            <a:r>
              <a:rPr lang="en-US" sz="1200" b="1" dirty="0"/>
              <a:t>Example of passive requestor :  </a:t>
            </a:r>
            <a:r>
              <a:rPr lang="en-US" sz="1200" dirty="0"/>
              <a:t>A web browser is redirected, and the redirect contains a sign-in request to a security token server (STS).  A web browser is a passive requestor.</a:t>
            </a:r>
            <a:endParaRPr lang="en-US" sz="1600" dirty="0"/>
          </a:p>
          <a:p>
            <a:pPr marL="285750" lvl="0" indent="-285750" algn="l">
              <a:buFont typeface="Wingdings" panose="05000000000000000000" pitchFamily="2" charset="2"/>
              <a:buChar char="§"/>
            </a:pPr>
            <a:r>
              <a:rPr lang="en-US" sz="1600" b="1" dirty="0"/>
              <a:t>Example of Active requestor </a:t>
            </a:r>
            <a:r>
              <a:rPr lang="en-US" sz="1200" dirty="0"/>
              <a:t>:  A Windows Communication Foundation (WCF) client application collects user credentials and actively sends a token request to a STS.   The WCF client is the active requestor.</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8</a:t>
            </a:fld>
            <a:endParaRPr lang="en-GB" dirty="0"/>
          </a:p>
        </p:txBody>
      </p:sp>
    </p:spTree>
    <p:extLst>
      <p:ext uri="{BB962C8B-B14F-4D97-AF65-F5344CB8AC3E}">
        <p14:creationId xmlns:p14="http://schemas.microsoft.com/office/powerpoint/2010/main" val="3657502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9</a:t>
            </a:fld>
            <a:endParaRPr lang="en-GB" dirty="0"/>
          </a:p>
        </p:txBody>
      </p:sp>
    </p:spTree>
    <p:extLst>
      <p:ext uri="{BB962C8B-B14F-4D97-AF65-F5344CB8AC3E}">
        <p14:creationId xmlns:p14="http://schemas.microsoft.com/office/powerpoint/2010/main" val="1221550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b="0" i="0" kern="1200" dirty="0">
                <a:solidFill>
                  <a:schemeClr val="tx1"/>
                </a:solidFill>
                <a:effectLst/>
                <a:latin typeface="Arial"/>
                <a:ea typeface="+mn-ea"/>
                <a:cs typeface="Arial" charset="0"/>
                <a:sym typeface="Arial"/>
              </a:rPr>
              <a:t>AD FS is a standards-based service that allows the secure sharing of identity information between trusted business partners (known as a federation) across an extranet. When a user needs to access a Web application from one of its federation partners, the user's own organization is responsible for authenticating the user and providing identity information in the form of "claims" to the partner that hosts the Web application. The hosting partner uses its trust policy to map the incoming claims to claims that are understood by its Web application, which uses the claims to make authorization decisions.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400" b="0" i="0" kern="1200" dirty="0">
              <a:solidFill>
                <a:schemeClr val="tx1"/>
              </a:solidFill>
              <a:effectLst/>
              <a:latin typeface="Arial"/>
              <a:ea typeface="+mn-ea"/>
              <a:cs typeface="Arial" charset="0"/>
              <a:sym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400" b="0" i="0" kern="1200" dirty="0">
              <a:solidFill>
                <a:schemeClr val="tx1"/>
              </a:solidFill>
              <a:effectLst/>
              <a:latin typeface="Arial"/>
              <a:ea typeface="+mn-ea"/>
              <a:cs typeface="Arial" charset="0"/>
              <a:sym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fr-FR" dirty="0"/>
              <a:t>https://docs.microsoft.com/en-us/azure/active-directory/connect/active-directory-aadconnect-user-signin#federation-that-uses-a-new-or-existing-farm-with-ad-fs-in-windows-server-2012-r2</a:t>
            </a:r>
          </a:p>
          <a:p>
            <a:endParaRPr lang="en-US"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10</a:t>
            </a:fld>
            <a:endParaRPr lang="en-GB" dirty="0"/>
          </a:p>
        </p:txBody>
      </p:sp>
    </p:spTree>
    <p:extLst>
      <p:ext uri="{BB962C8B-B14F-4D97-AF65-F5344CB8AC3E}">
        <p14:creationId xmlns:p14="http://schemas.microsoft.com/office/powerpoint/2010/main" val="4169212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32.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 Id="rId5" Type="http://schemas.openxmlformats.org/officeDocument/2006/relationships/image" Target="../media/image19.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151944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416234319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734"/>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734"/>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244945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2293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6271402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58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9"/>
            <a:ext cx="12436918" cy="3292125"/>
          </a:xfrm>
          <a:prstGeom prst="rect">
            <a:avLst/>
          </a:prstGeom>
        </p:spPr>
      </p:pic>
    </p:spTree>
    <p:extLst>
      <p:ext uri="{BB962C8B-B14F-4D97-AF65-F5344CB8AC3E}">
        <p14:creationId xmlns:p14="http://schemas.microsoft.com/office/powerpoint/2010/main" val="394118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8631622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8840024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58522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1973212"/>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2072483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517"/>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528951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399901884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4502335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1967686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27666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9520539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453790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353702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908086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722004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72273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586759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5073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0288370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978689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451014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531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2934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8426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4499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04384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59" indent="0">
              <a:buNone/>
              <a:defRPr>
                <a:solidFill>
                  <a:schemeClr val="tx1"/>
                </a:solidFill>
                <a:latin typeface="Consolas" panose="020B0609020204030204" pitchFamily="49" charset="0"/>
                <a:cs typeface="Consolas" panose="020B0609020204030204" pitchFamily="49" charset="0"/>
              </a:defRPr>
            </a:lvl2pPr>
            <a:lvl3pPr marL="584448" indent="0">
              <a:buNone/>
              <a:defRPr>
                <a:solidFill>
                  <a:schemeClr val="tx1"/>
                </a:solidFill>
                <a:latin typeface="Consolas" panose="020B0609020204030204" pitchFamily="49" charset="0"/>
                <a:cs typeface="Consolas" panose="020B0609020204030204" pitchFamily="49" charset="0"/>
              </a:defRPr>
            </a:lvl3pPr>
            <a:lvl4pPr marL="814341" indent="0">
              <a:buNone/>
              <a:defRPr>
                <a:solidFill>
                  <a:schemeClr val="tx1"/>
                </a:solidFill>
                <a:latin typeface="Consolas" panose="020B0609020204030204" pitchFamily="49" charset="0"/>
                <a:cs typeface="Consolas" panose="020B0609020204030204" pitchFamily="49" charset="0"/>
              </a:defRPr>
            </a:lvl4pPr>
            <a:lvl5pPr marL="1050711" indent="0">
              <a:buNone/>
              <a:defRPr>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208978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286431220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406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85779801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43826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0063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3842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947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538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20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3048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82951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20733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4044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0734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8084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2011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7713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1732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210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18790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997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40311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32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3924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2488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20938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7629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5430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Rectangle 7"/>
          <p:cNvSpPr>
            <a:spLocks/>
          </p:cNvSpPr>
          <p:nvPr userDrawn="1"/>
        </p:nvSpPr>
        <p:spPr>
          <a:xfrm>
            <a:off x="0" y="-224114"/>
            <a:ext cx="12436475" cy="2409790"/>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467" y="335307"/>
            <a:ext cx="1123481" cy="1778595"/>
          </a:xfrm>
          <a:prstGeom prst="rect">
            <a:avLst/>
          </a:prstGeom>
        </p:spPr>
      </p:pic>
      <p:sp>
        <p:nvSpPr>
          <p:cNvPr id="14" name="Text Box 3"/>
          <p:cNvSpPr txBox="1">
            <a:spLocks noChangeArrowheads="1"/>
          </p:cNvSpPr>
          <p:nvPr userDrawn="1"/>
        </p:nvSpPr>
        <p:spPr bwMode="blackWhite">
          <a:xfrm>
            <a:off x="149581" y="5941338"/>
            <a:ext cx="5828504" cy="648762"/>
          </a:xfrm>
          <a:prstGeom prst="rect">
            <a:avLst/>
          </a:prstGeom>
          <a:noFill/>
          <a:ln w="12700">
            <a:noFill/>
            <a:miter lim="800000"/>
            <a:headEnd type="none" w="sm" len="sm"/>
            <a:tailEnd type="none" w="sm" len="sm"/>
          </a:ln>
          <a:effectLst/>
        </p:spPr>
        <p:txBody>
          <a:bodyPr vert="horz" wrap="square" lIns="124327" tIns="62164" rIns="124327" bIns="62164" numCol="1" anchor="t" anchorCtr="0" compatLnSpc="1">
            <a:prstTxWarp prst="textNoShape">
              <a:avLst/>
            </a:prstTxWarp>
            <a:spAutoFit/>
          </a:bodyPr>
          <a:lstStyle/>
          <a:p>
            <a:pPr algn="l">
              <a:spcAft>
                <a:spcPts val="680"/>
              </a:spcAft>
              <a:defRPr/>
            </a:pPr>
            <a:r>
              <a:rPr lang="en-US" sz="3400">
                <a:solidFill>
                  <a:schemeClr val="bg1"/>
                </a:solidFill>
                <a:latin typeface="Segoe UI Light" panose="020B0502040204020203" pitchFamily="34" charset="0"/>
                <a:cs typeface="Segoe UI Light" panose="020B0502040204020203" pitchFamily="34" charset="0"/>
              </a:rPr>
              <a:t>2016 MVP Global Summit</a:t>
            </a:r>
          </a:p>
        </p:txBody>
      </p:sp>
      <p:pic>
        <p:nvPicPr>
          <p:cNvPr id="15" name="Picture 14" descr="MSFT_logo_rgb_C-Wht.png"/>
          <p:cNvPicPr>
            <a:picLocks noChangeAspect="1"/>
          </p:cNvPicPr>
          <p:nvPr userDrawn="1"/>
        </p:nvPicPr>
        <p:blipFill>
          <a:blip r:embed="rId3"/>
          <a:stretch>
            <a:fillRect/>
          </a:stretch>
        </p:blipFill>
        <p:spPr>
          <a:xfrm>
            <a:off x="10909088" y="6418110"/>
            <a:ext cx="1390122" cy="511205"/>
          </a:xfrm>
          <a:prstGeom prst="rect">
            <a:avLst/>
          </a:prstGeom>
          <a:solidFill>
            <a:schemeClr val="tx2"/>
          </a:solidFill>
        </p:spPr>
      </p:pic>
      <p:pic>
        <p:nvPicPr>
          <p:cNvPr id="4" name="Picture 3"/>
          <p:cNvPicPr>
            <a:picLocks noChangeAspect="1"/>
          </p:cNvPicPr>
          <p:nvPr userDrawn="1"/>
        </p:nvPicPr>
        <p:blipFill rotWithShape="1">
          <a:blip r:embed="rId4"/>
          <a:srcRect l="5042" t="12601" r="21691" b="58198"/>
          <a:stretch/>
        </p:blipFill>
        <p:spPr>
          <a:xfrm>
            <a:off x="0" y="2185675"/>
            <a:ext cx="12452707" cy="3302748"/>
          </a:xfrm>
          <a:prstGeom prst="rect">
            <a:avLst/>
          </a:prstGeom>
        </p:spPr>
      </p:pic>
    </p:spTree>
    <p:extLst>
      <p:ext uri="{BB962C8B-B14F-4D97-AF65-F5344CB8AC3E}">
        <p14:creationId xmlns:p14="http://schemas.microsoft.com/office/powerpoint/2010/main" val="772382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420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688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72127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795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24955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8895441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47686238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174080047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380226761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16045069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2060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175B85"/>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7192866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5165298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10912" y="310868"/>
            <a:ext cx="11503739"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746773"/>
            <a:ext cx="2901844" cy="123111"/>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‹N°›</a:t>
            </a:fld>
            <a:endParaRPr lang="en-US"/>
          </a:p>
        </p:txBody>
      </p:sp>
    </p:spTree>
    <p:extLst>
      <p:ext uri="{BB962C8B-B14F-4D97-AF65-F5344CB8AC3E}">
        <p14:creationId xmlns:p14="http://schemas.microsoft.com/office/powerpoint/2010/main" val="1775585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81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9301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81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693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579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2302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rgbClr val="000000"/>
                </a:solidFill>
                <a:latin typeface="+mn-lt"/>
              </a:defRPr>
            </a:lvl1pPr>
          </a:lstStyle>
          <a:p>
            <a:fld id="{74A398B2-5A34-1A4A-811E-F4027282568C}" type="slidenum">
              <a:rPr lang="en-US" smtClean="0"/>
              <a:pPr/>
              <a:t>‹N°›</a:t>
            </a:fld>
            <a:endParaRPr lang="en-US"/>
          </a:p>
        </p:txBody>
      </p:sp>
      <p:sp>
        <p:nvSpPr>
          <p:cNvPr id="14" name="Content Placeholder 13"/>
          <p:cNvSpPr>
            <a:spLocks noGrp="1"/>
          </p:cNvSpPr>
          <p:nvPr>
            <p:ph sz="quarter" idx="13" hasCustomPrompt="1"/>
          </p:nvPr>
        </p:nvSpPr>
        <p:spPr>
          <a:xfrm>
            <a:off x="3730942" y="1243471"/>
            <a:ext cx="8394621" cy="5155224"/>
          </a:xfrm>
          <a:prstGeom prst="rect">
            <a:avLst/>
          </a:prstGeom>
        </p:spPr>
        <p:txBody>
          <a:bodyPr vert="horz" lIns="182880" tIns="137160">
            <a:normAutofit/>
          </a:bodyPr>
          <a:lstStyle>
            <a:lvl1pPr marL="0" indent="0">
              <a:spcBef>
                <a:spcPts val="408"/>
              </a:spcBef>
              <a:buFontTx/>
              <a:buNone/>
              <a:defRPr sz="1904"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4269015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chemeClr val="bg1"/>
                </a:solidFill>
                <a:latin typeface="+mn-lt"/>
              </a:defRPr>
            </a:lvl1pPr>
          </a:lstStyle>
          <a:p>
            <a:fld id="{74A398B2-5A34-1A4A-811E-F4027282568C}" type="slidenum">
              <a:rPr lang="en-US" smtClean="0">
                <a:solidFill>
                  <a:srgbClr val="000000"/>
                </a:solidFill>
              </a:rPr>
              <a:pPr/>
              <a:t>‹N°›</a:t>
            </a:fld>
            <a:endParaRPr lang="en-US">
              <a:solidFill>
                <a:srgbClr val="000000"/>
              </a:solidFill>
            </a:endParaRPr>
          </a:p>
        </p:txBody>
      </p:sp>
      <p:sp>
        <p:nvSpPr>
          <p:cNvPr id="14" name="Content Placeholder 13"/>
          <p:cNvSpPr>
            <a:spLocks noGrp="1"/>
          </p:cNvSpPr>
          <p:nvPr>
            <p:ph sz="quarter" idx="13" hasCustomPrompt="1"/>
          </p:nvPr>
        </p:nvSpPr>
        <p:spPr>
          <a:xfrm>
            <a:off x="3730942" y="1243471"/>
            <a:ext cx="8394621" cy="4973884"/>
          </a:xfrm>
          <a:prstGeom prst="rect">
            <a:avLst/>
          </a:prstGeom>
        </p:spPr>
        <p:txBody>
          <a:bodyPr vert="horz" lIns="182880" tIns="137160">
            <a:normAutofit/>
          </a:bodyPr>
          <a:lstStyle>
            <a:lvl1pPr marL="0" indent="0">
              <a:spcBef>
                <a:spcPts val="408"/>
              </a:spcBef>
              <a:buFontTx/>
              <a:buNone/>
              <a:defRPr sz="408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3976017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40" tIns="91440">
            <a:noAutofit/>
          </a:bodyPr>
          <a:lstStyle>
            <a:lvl1pPr marL="0" indent="0">
              <a:lnSpc>
                <a:spcPct val="100000"/>
              </a:lnSpc>
              <a:buNone/>
              <a:defRPr sz="3672">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Course Title</a:t>
            </a:r>
          </a:p>
        </p:txBody>
      </p:sp>
    </p:spTree>
    <p:extLst>
      <p:ext uri="{BB962C8B-B14F-4D97-AF65-F5344CB8AC3E}">
        <p14:creationId xmlns:p14="http://schemas.microsoft.com/office/powerpoint/2010/main" val="8977291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44187"/>
            <a:ext cx="11918289" cy="2279697"/>
          </a:xfrm>
          <a:prstGeom prst="rect">
            <a:avLst/>
          </a:prstGeom>
          <a:noFill/>
          <a:ln>
            <a:noFill/>
          </a:ln>
        </p:spPr>
        <p:txBody>
          <a:bodyPr vert="horz" wrap="square" lIns="248694" tIns="186521" rIns="124347" bIns="62174" rtlCol="0" anchor="t" anchorCtr="0">
            <a:noAutofit/>
          </a:bodyPr>
          <a:lstStyle/>
          <a:p>
            <a:pP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For more information, see Use of Microsoft Copyrighted Content at</a:t>
            </a:r>
          </a:p>
          <a:p>
            <a:pPr algn="ct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hlinkClick r:id="rId2"/>
              </a:rPr>
              <a:t>http://www.microsoft.com/about/legal/permissions/</a:t>
            </a:r>
            <a:endParaRPr lang="en-US" sz="1360" dirty="0">
              <a:solidFill>
                <a:srgbClr val="000000">
                  <a:alpha val="87000"/>
                </a:srgbClr>
              </a:solidFill>
              <a:latin typeface="Calibri" panose="020F0502020204030204"/>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496" b="1" dirty="0">
                <a:solidFill>
                  <a:srgbClr val="000000"/>
                </a:solidFill>
                <a:latin typeface="Calibri" panose="020F0502020204030204"/>
              </a:rPr>
              <a:t>Conditions and Terms of Use</a:t>
            </a:r>
            <a:endParaRPr lang="en-US" sz="1496" dirty="0">
              <a:solidFill>
                <a:srgbClr val="000000"/>
              </a:solidFill>
              <a:latin typeface="Calibri" panose="020F0502020204030204"/>
            </a:endParaRPr>
          </a:p>
        </p:txBody>
      </p:sp>
      <p:sp>
        <p:nvSpPr>
          <p:cNvPr id="8" name="TextBox 7"/>
          <p:cNvSpPr txBox="1"/>
          <p:nvPr userDrawn="1"/>
        </p:nvSpPr>
        <p:spPr>
          <a:xfrm>
            <a:off x="313961" y="2926079"/>
            <a:ext cx="3212756" cy="377922"/>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496" b="1" dirty="0">
                <a:solidFill>
                  <a:srgbClr val="000000"/>
                </a:solidFill>
                <a:latin typeface="Calibri" panose="020F0502020204030204"/>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088" dirty="0">
                <a:solidFill>
                  <a:srgbClr val="277EB5"/>
                </a:solidFill>
                <a:latin typeface="Calibri" panose="020F0502020204030204"/>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088" dirty="0">
                <a:solidFill>
                  <a:srgbClr val="277EB5"/>
                </a:solidFill>
                <a:latin typeface="Calibri" panose="020F0502020204030204"/>
              </a:rPr>
              <a:t>© 2013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lnSpcReduction="10000"/>
          </a:bodyPr>
          <a:lstStyle/>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00" eaLnBrk="1" fontAlgn="auto" hangingPunct="1">
              <a:spcBef>
                <a:spcPts val="0"/>
              </a:spcBef>
              <a:spcAft>
                <a:spcPts val="816"/>
              </a:spcAft>
            </a:pPr>
            <a:endParaRPr lang="en-US" sz="1360" dirty="0">
              <a:solidFill>
                <a:srgbClr val="000000">
                  <a:alpha val="87000"/>
                </a:srgbClr>
              </a:solidFill>
              <a:latin typeface="Calibri" panose="020F0502020204030204"/>
            </a:endParaRPr>
          </a:p>
        </p:txBody>
      </p:sp>
    </p:spTree>
    <p:extLst>
      <p:ext uri="{BB962C8B-B14F-4D97-AF65-F5344CB8AC3E}">
        <p14:creationId xmlns:p14="http://schemas.microsoft.com/office/powerpoint/2010/main" val="3861849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solidFill>
                  <a:prstClr val="black">
                    <a:tint val="75000"/>
                  </a:prstClr>
                </a:solidFill>
              </a:rPr>
              <a:pPr/>
              <a:t>9/14/2018</a:t>
            </a:fld>
            <a:endParaRPr lang="en-US">
              <a:solidFill>
                <a:prstClr val="black">
                  <a:tint val="75000"/>
                </a:prstClr>
              </a:solidFill>
            </a:endParaRP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
        <p:nvSpPr>
          <p:cNvPr id="7" name="Text Placeholder 6"/>
          <p:cNvSpPr>
            <a:spLocks noGrp="1"/>
          </p:cNvSpPr>
          <p:nvPr>
            <p:ph type="body" sz="quarter" idx="13"/>
          </p:nvPr>
        </p:nvSpPr>
        <p:spPr>
          <a:xfrm>
            <a:off x="410404" y="1165754"/>
            <a:ext cx="11398029" cy="5054710"/>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8"/>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1623744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7803" y="374510"/>
            <a:ext cx="11500630" cy="569332"/>
          </a:xfrm>
        </p:spPr>
        <p:txBody>
          <a:bodyPr>
            <a:normAutofit/>
          </a:bodyPr>
          <a:lstStyle>
            <a:lvl1pPr>
              <a:defRPr sz="3264"/>
            </a:lvl1pPr>
          </a:lstStyle>
          <a:p>
            <a:r>
              <a:rPr lang="en-US"/>
              <a:t>Click to edit Master title style</a:t>
            </a:r>
          </a:p>
        </p:txBody>
      </p:sp>
      <p:sp>
        <p:nvSpPr>
          <p:cNvPr id="7" name="Text Placeholder 6"/>
          <p:cNvSpPr>
            <a:spLocks noGrp="1"/>
          </p:cNvSpPr>
          <p:nvPr>
            <p:ph type="body" sz="quarter" idx="13"/>
          </p:nvPr>
        </p:nvSpPr>
        <p:spPr>
          <a:xfrm>
            <a:off x="410404" y="1521033"/>
            <a:ext cx="11398029" cy="4699432"/>
          </a:xfrm>
        </p:spPr>
        <p:txBody>
          <a:bodyPr lIns="144000"/>
          <a:lstStyle>
            <a:lvl1pPr>
              <a:lnSpc>
                <a:spcPct val="120000"/>
              </a:lnSpc>
              <a:spcBef>
                <a:spcPts val="0"/>
              </a:spcBef>
              <a:spcAft>
                <a:spcPts val="306"/>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14"/>
          </p:nvPr>
        </p:nvSpPr>
        <p:spPr/>
        <p:txBody>
          <a:bodyPr/>
          <a:lstStyle/>
          <a:p>
            <a:endParaRPr lang="en-US">
              <a:solidFill>
                <a:prstClr val="black">
                  <a:tint val="75000"/>
                </a:prstClr>
              </a:solidFill>
            </a:endParaRPr>
          </a:p>
        </p:txBody>
      </p:sp>
      <p:sp>
        <p:nvSpPr>
          <p:cNvPr id="18" name="Text Placeholder 17"/>
          <p:cNvSpPr>
            <a:spLocks noGrp="1"/>
          </p:cNvSpPr>
          <p:nvPr>
            <p:ph type="body" sz="quarter" idx="17"/>
          </p:nvPr>
        </p:nvSpPr>
        <p:spPr>
          <a:xfrm>
            <a:off x="310912" y="954633"/>
            <a:ext cx="11492405" cy="498684"/>
          </a:xfrm>
        </p:spPr>
        <p:txBody>
          <a:bodyPr lIns="180000">
            <a:normAutofit/>
          </a:bodyPr>
          <a:lstStyle>
            <a:lvl1pPr marL="0" indent="0">
              <a:buNone/>
              <a:defRPr sz="2652">
                <a:solidFill>
                  <a:schemeClr val="accent1">
                    <a:lumMod val="50000"/>
                  </a:schemeClr>
                </a:solidFill>
                <a:latin typeface="Segoe UI Light" panose="020B0502040204020203" pitchFamily="34" charset="0"/>
              </a:defRPr>
            </a:lvl1pPr>
          </a:lstStyle>
          <a:p>
            <a:pPr lvl="0"/>
            <a:r>
              <a:rPr lang="en-US"/>
              <a:t>Click to edit Master text styles</a:t>
            </a:r>
          </a:p>
        </p:txBody>
      </p:sp>
      <p:sp>
        <p:nvSpPr>
          <p:cNvPr id="8" name="Slide Number Placeholder 3">
            <a:extLst>
              <a:ext uri="{FF2B5EF4-FFF2-40B4-BE49-F238E27FC236}">
                <a16:creationId xmlns:a16="http://schemas.microsoft.com/office/drawing/2014/main" id="{BA4E36E1-3E82-4CF5-BC34-0FB33FDC50C3}"/>
              </a:ext>
            </a:extLst>
          </p:cNvPr>
          <p:cNvSpPr txBox="1">
            <a:spLocks/>
          </p:cNvSpPr>
          <p:nvPr userDrawn="1"/>
        </p:nvSpPr>
        <p:spPr>
          <a:xfrm>
            <a:off x="4767316" y="6481598"/>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9" name="Slide Number Placeholder 4">
            <a:extLst>
              <a:ext uri="{FF2B5EF4-FFF2-40B4-BE49-F238E27FC236}">
                <a16:creationId xmlns:a16="http://schemas.microsoft.com/office/drawing/2014/main" id="{8E04E702-14FA-4870-BE32-1D11AD01C4CB}"/>
              </a:ext>
            </a:extLst>
          </p:cNvPr>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775151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58347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264"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7747597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rIns="91440" anchor="t" anchorCtr="0">
            <a:normAutofit/>
          </a:bodyPr>
          <a:lstStyle>
            <a:lvl1pPr>
              <a:defRPr sz="2856"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64111"/>
            <a:ext cx="4663678" cy="718105"/>
          </a:xfrm>
          <a:prstGeom prst="rect">
            <a:avLst/>
          </a:prstGeom>
          <a:solidFill>
            <a:srgbClr val="002050">
              <a:alpha val="89804"/>
            </a:srgbClr>
          </a:solidFill>
        </p:spPr>
        <p:txBody>
          <a:bodyPr vert="horz" lIns="91440" tIns="91440">
            <a:normAutofit/>
          </a:bodyPr>
          <a:lstStyle>
            <a:lvl1pPr marL="0" indent="0">
              <a:lnSpc>
                <a:spcPct val="100000"/>
              </a:lnSpc>
              <a:buFontTx/>
              <a:buNone/>
              <a:defRPr sz="2040"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Module Overview</a:t>
            </a:r>
          </a:p>
        </p:txBody>
      </p:sp>
    </p:spTree>
    <p:extLst>
      <p:ext uri="{BB962C8B-B14F-4D97-AF65-F5344CB8AC3E}">
        <p14:creationId xmlns:p14="http://schemas.microsoft.com/office/powerpoint/2010/main" val="3092351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07755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875527"/>
            <a:ext cx="11503739" cy="699453"/>
          </a:xfrm>
          <a:noFill/>
        </p:spPr>
        <p:txBody>
          <a:bodyPr rIns="91440">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228406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6"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345377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6"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Lab: Title of Lab</a:t>
            </a:r>
          </a:p>
        </p:txBody>
      </p:sp>
    </p:spTree>
    <p:extLst>
      <p:ext uri="{BB962C8B-B14F-4D97-AF65-F5344CB8AC3E}">
        <p14:creationId xmlns:p14="http://schemas.microsoft.com/office/powerpoint/2010/main" val="14791306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97263"/>
            <a:ext cx="3109119" cy="1165754"/>
          </a:xfrm>
          <a:prstGeom prst="rect">
            <a:avLst/>
          </a:prstGeom>
          <a:solidFill>
            <a:srgbClr val="002050">
              <a:alpha val="90000"/>
            </a:srgbClr>
          </a:solidFill>
        </p:spPr>
        <p:txBody>
          <a:bodyPr vert="horz" lIns="91440" tIns="9144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319669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97263"/>
            <a:ext cx="3109119" cy="1165754"/>
          </a:xfrm>
          <a:prstGeom prst="rect">
            <a:avLst/>
          </a:prstGeom>
          <a:solidFill>
            <a:srgbClr val="15AEEF">
              <a:alpha val="89804"/>
            </a:srgbClr>
          </a:solidFill>
        </p:spPr>
        <p:txBody>
          <a:bodyPr vert="horz" lIns="91440" tIns="91440">
            <a:normAutofit/>
          </a:bodyPr>
          <a:lstStyle>
            <a:lvl1pPr marL="0" indent="0">
              <a:lnSpc>
                <a:spcPct val="100000"/>
              </a:lnSpc>
              <a:buFontTx/>
              <a:buNone/>
              <a:defRPr sz="1632" baseline="0">
                <a:solidFill>
                  <a:schemeClr val="tx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447120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327356" y="3497263"/>
            <a:ext cx="3109119" cy="1165754"/>
          </a:xfrm>
          <a:prstGeom prst="rect">
            <a:avLst/>
          </a:prstGeom>
          <a:solidFill>
            <a:srgbClr val="002050">
              <a:alpha val="90000"/>
            </a:srgbClr>
          </a:solidFill>
        </p:spPr>
        <p:txBody>
          <a:bodyPr vert="horz" lIns="182880" tIns="13716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218237"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1910857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59719A99-E623-4601-B985-F26945D273CF}" type="datetime1">
              <a:rPr lang="en-US" smtClean="0"/>
              <a:pPr/>
              <a:t>9/14/2018</a:t>
            </a:fld>
            <a:endParaRPr lang="en-US" dirty="0"/>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spcBef>
                <a:spcPts val="306"/>
              </a:spcBef>
              <a:buFontTx/>
              <a:buNone/>
              <a:defRPr sz="1632"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115630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80841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alpha val="89804"/>
            </a:srgbClr>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6501626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15AEEF">
              <a:alpha val="89804"/>
            </a:srgb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89804"/>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97C2647B-2CB6-4DA8-99F1-BFA229753949}" type="datetime1">
              <a:rPr lang="en-US" smtClean="0"/>
              <a:pPr/>
              <a:t>9/14/2018</a:t>
            </a:fld>
            <a:endParaRPr lang="en-US" dirty="0"/>
          </a:p>
        </p:txBody>
      </p:sp>
      <p:sp>
        <p:nvSpPr>
          <p:cNvPr id="12"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1643785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pPr/>
              <a:t>9/14/2018</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‹N°›</a:t>
            </a:fld>
            <a:endParaRPr lang="en-US"/>
          </a:p>
        </p:txBody>
      </p:sp>
      <p:sp>
        <p:nvSpPr>
          <p:cNvPr id="19" name="Content Placeholder 18"/>
          <p:cNvSpPr>
            <a:spLocks noGrp="1"/>
          </p:cNvSpPr>
          <p:nvPr>
            <p:ph sz="quarter" idx="15"/>
          </p:nvPr>
        </p:nvSpPr>
        <p:spPr>
          <a:xfrm>
            <a:off x="3109119" y="1165754"/>
            <a:ext cx="6218238" cy="4663017"/>
          </a:xfrm>
        </p:spPr>
        <p:txBody>
          <a:bodyPr>
            <a:normAutofit/>
          </a:bodyPr>
          <a:lstStyle>
            <a:lvl1pPr>
              <a:defRPr sz="1836">
                <a:solidFill>
                  <a:srgbClr val="3F3F3F"/>
                </a:solidFill>
              </a:defRPr>
            </a:lvl1pPr>
            <a:lvl2pPr>
              <a:defRPr sz="1632">
                <a:solidFill>
                  <a:srgbClr val="3F3F3F"/>
                </a:solidFill>
              </a:defRPr>
            </a:lvl2pPr>
            <a:lvl3pPr>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327356" y="1165754"/>
            <a:ext cx="3109119" cy="2331508"/>
          </a:xfrm>
          <a:solidFill>
            <a:srgbClr val="002050"/>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rgbClr val="15AEEF"/>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7187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pPr/>
              <a:t>9/14/2018</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‹N°›</a:t>
            </a:fld>
            <a:endParaRPr lang="en-US"/>
          </a:p>
        </p:txBody>
      </p:sp>
      <p:sp>
        <p:nvSpPr>
          <p:cNvPr id="17" name="Text Placeholder 16"/>
          <p:cNvSpPr>
            <a:spLocks noGrp="1"/>
          </p:cNvSpPr>
          <p:nvPr>
            <p:ph type="body" sz="quarter" idx="12"/>
          </p:nvPr>
        </p:nvSpPr>
        <p:spPr>
          <a:xfrm>
            <a:off x="6218237" y="1165754"/>
            <a:ext cx="3109119" cy="2331508"/>
          </a:xfrm>
          <a:solidFill>
            <a:srgbClr val="15AEEF"/>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327356" y="3497263"/>
            <a:ext cx="3109119" cy="2331508"/>
          </a:xfrm>
          <a:solidFill>
            <a:srgbClr val="0E715F"/>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109119" y="3497263"/>
            <a:ext cx="3109119" cy="2331508"/>
          </a:xfrm>
          <a:solidFill>
            <a:srgbClr val="002050"/>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109119" y="1165754"/>
            <a:ext cx="3109119" cy="2331508"/>
          </a:xfrm>
        </p:spPr>
        <p:txBody>
          <a:bodyPr/>
          <a:lstStyle/>
          <a:p>
            <a:r>
              <a:rPr lang="en-US"/>
              <a:t>Click icon to add picture</a:t>
            </a:r>
          </a:p>
        </p:txBody>
      </p:sp>
      <p:sp>
        <p:nvSpPr>
          <p:cNvPr id="24" name="Picture Placeholder 22"/>
          <p:cNvSpPr>
            <a:spLocks noGrp="1"/>
          </p:cNvSpPr>
          <p:nvPr>
            <p:ph type="pic" sz="quarter" idx="16"/>
          </p:nvPr>
        </p:nvSpPr>
        <p:spPr>
          <a:xfrm>
            <a:off x="9327356" y="1165754"/>
            <a:ext cx="3109119" cy="2331508"/>
          </a:xfrm>
        </p:spPr>
        <p:txBody>
          <a:bodyPr/>
          <a:lstStyle/>
          <a:p>
            <a:r>
              <a:rPr lang="en-US"/>
              <a:t>Click icon to add picture</a:t>
            </a:r>
          </a:p>
        </p:txBody>
      </p:sp>
      <p:sp>
        <p:nvSpPr>
          <p:cNvPr id="25" name="Picture Placeholder 22"/>
          <p:cNvSpPr>
            <a:spLocks noGrp="1"/>
          </p:cNvSpPr>
          <p:nvPr>
            <p:ph type="pic" sz="quarter" idx="17"/>
          </p:nvPr>
        </p:nvSpPr>
        <p:spPr>
          <a:xfrm>
            <a:off x="6218237" y="3497263"/>
            <a:ext cx="3109119" cy="2331508"/>
          </a:xfrm>
        </p:spPr>
        <p:txBody>
          <a:bodyPr/>
          <a:lstStyle/>
          <a:p>
            <a:r>
              <a:rPr lang="en-US"/>
              <a:t>Click icon to add picture</a:t>
            </a:r>
            <a:endParaRPr lang="en-US" dirty="0"/>
          </a:p>
        </p:txBody>
      </p:sp>
    </p:spTree>
    <p:extLst>
      <p:ext uri="{BB962C8B-B14F-4D97-AF65-F5344CB8AC3E}">
        <p14:creationId xmlns:p14="http://schemas.microsoft.com/office/powerpoint/2010/main" val="42219514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hasCustomPrompt="1"/>
          </p:nvPr>
        </p:nvSpPr>
        <p:spPr>
          <a:xfrm>
            <a:off x="0" y="1165754"/>
            <a:ext cx="3109119" cy="2331508"/>
          </a:xfrm>
          <a:solidFill>
            <a:schemeClr val="accent1"/>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7"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42FC5A46-1B5E-4CD0-B5F3-53F130AAFD15}" type="datetime1">
              <a:rPr lang="en-US" smtClean="0"/>
              <a:pPr/>
              <a:t>9/14/2018</a:t>
            </a:fld>
            <a:endParaRPr lang="en-US" dirty="0"/>
          </a:p>
        </p:txBody>
      </p:sp>
      <p:sp>
        <p:nvSpPr>
          <p:cNvPr id="10"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663123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a:t>Click icon to add picture</a:t>
            </a:r>
            <a:endParaRPr lang="en-US" dirty="0"/>
          </a:p>
        </p:txBody>
      </p:sp>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9289679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5680486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64"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482894"/>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fld id="{E01060FE-E596-4D38-8C3D-586C38809B29}" type="datetime1">
              <a:rPr lang="en-US" smtClean="0">
                <a:solidFill>
                  <a:prstClr val="white"/>
                </a:solidFill>
              </a:rPr>
              <a:pPr/>
              <a:t>9/14/2018</a:t>
            </a:fld>
            <a:endParaRPr lang="en-US" dirty="0">
              <a:solidFill>
                <a:prstClr val="white"/>
              </a:solidFill>
            </a:endParaRPr>
          </a:p>
        </p:txBody>
      </p:sp>
      <p:sp>
        <p:nvSpPr>
          <p:cNvPr id="8"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1739597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a:lstStyle/>
          <a:p>
            <a:r>
              <a:rPr lang="en-US"/>
              <a:t>Click icon to add picture</a:t>
            </a:r>
          </a:p>
        </p:txBody>
      </p:sp>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64"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482894"/>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fld id="{2139EBD2-04A7-4D17-9220-0A53AC5266C5}" type="datetime1">
              <a:rPr lang="en-US" smtClean="0">
                <a:solidFill>
                  <a:prstClr val="white"/>
                </a:solidFill>
              </a:rPr>
              <a:pPr/>
              <a:t>9/14/2018</a:t>
            </a:fld>
            <a:endParaRPr lang="en-US" dirty="0">
              <a:solidFill>
                <a:prstClr val="white"/>
              </a:solidFill>
            </a:endParaRPr>
          </a:p>
        </p:txBody>
      </p:sp>
      <p:sp>
        <p:nvSpPr>
          <p:cNvPr id="9"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8607573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8830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36947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571004" y="3282"/>
            <a:ext cx="1865471" cy="514578"/>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519895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8556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663678" y="1165760"/>
            <a:ext cx="7772797" cy="4331101"/>
          </a:xfrm>
          <a:prstGeom prst="rect">
            <a:avLst/>
          </a:prstGeom>
        </p:spPr>
        <p:txBody>
          <a:bodyPr vert="horz" lIns="91440" tIns="45720">
            <a:normAutofit/>
          </a:bodyPr>
          <a:lstStyle>
            <a:lvl1pPr marL="0" indent="0">
              <a:spcBef>
                <a:spcPts val="612"/>
              </a:spcBef>
              <a:buFontTx/>
              <a:buNone/>
              <a:tabLst>
                <a:tab pos="642764" algn="l"/>
              </a:tabLst>
              <a:defRPr sz="1836" baseline="0">
                <a:solidFill>
                  <a:schemeClr val="tx1"/>
                </a:solidFill>
                <a:latin typeface="Segoe UI" panose="020B0502040204020203" pitchFamily="34" charset="0"/>
                <a:cs typeface="Segoe UI" panose="020B0502040204020203" pitchFamily="34" charset="0"/>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2869993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10913" y="3444186"/>
            <a:ext cx="11667832" cy="1529698"/>
          </a:xfrm>
          <a:prstGeom prst="rect">
            <a:avLst/>
          </a:prstGeom>
          <a:noFill/>
          <a:ln>
            <a:noFill/>
          </a:ln>
        </p:spPr>
        <p:txBody>
          <a:bodyPr vert="horz" wrap="square" lIns="248694" tIns="186521" rIns="124347" bIns="62174" rtlCol="0" anchor="t" anchorCtr="0">
            <a:noAutofit/>
          </a:bodyPr>
          <a:lstStyle/>
          <a:p>
            <a:pPr defTabSz="932573" eaLnBrk="1" fontAlgn="auto" hangingPunct="1">
              <a:lnSpc>
                <a:spcPct val="90000"/>
              </a:lnSpc>
              <a:spcBef>
                <a:spcPts val="0"/>
              </a:spcBef>
              <a:spcAft>
                <a:spcPts val="816"/>
              </a:spcAft>
            </a:pPr>
            <a:r>
              <a:rPr lang="en-US" sz="1224"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32573" eaLnBrk="1" fontAlgn="auto" hangingPunct="1">
              <a:lnSpc>
                <a:spcPct val="90000"/>
              </a:lnSpc>
              <a:spcBef>
                <a:spcPts val="0"/>
              </a:spcBef>
              <a:spcAft>
                <a:spcPts val="816"/>
              </a:spcAft>
            </a:pPr>
            <a:r>
              <a:rPr lang="en-US" sz="1224"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32573" eaLnBrk="1" fontAlgn="auto" hangingPunct="1">
              <a:lnSpc>
                <a:spcPct val="90000"/>
              </a:lnSpc>
              <a:spcBef>
                <a:spcPts val="0"/>
              </a:spcBef>
              <a:spcAft>
                <a:spcPts val="816"/>
              </a:spcAft>
            </a:pPr>
            <a:endParaRPr lang="en-US" sz="1122" dirty="0">
              <a:solidFill>
                <a:srgbClr val="3F3F3F">
                  <a:alpha val="87000"/>
                </a:srgbClr>
              </a:solidFill>
              <a:cs typeface="Segoe UI" panose="020B0502040204020203" pitchFamily="34" charset="0"/>
            </a:endParaRPr>
          </a:p>
        </p:txBody>
      </p:sp>
      <p:sp>
        <p:nvSpPr>
          <p:cNvPr id="2" name="TextBox 1"/>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496" b="1" dirty="0">
                <a:solidFill>
                  <a:prstClr val="black"/>
                </a:solidFill>
                <a:latin typeface="Calibri" panose="020F0502020204030204"/>
              </a:rPr>
              <a:t>Conditions and Terms of Use</a:t>
            </a:r>
            <a:endParaRPr lang="en-US" sz="1496" dirty="0">
              <a:solidFill>
                <a:prstClr val="black"/>
              </a:solidFill>
              <a:latin typeface="Calibri" panose="020F0502020204030204"/>
            </a:endParaRPr>
          </a:p>
        </p:txBody>
      </p:sp>
      <p:sp>
        <p:nvSpPr>
          <p:cNvPr id="6" name="TextBox 5"/>
          <p:cNvSpPr txBox="1"/>
          <p:nvPr userDrawn="1"/>
        </p:nvSpPr>
        <p:spPr>
          <a:xfrm>
            <a:off x="313961" y="2926079"/>
            <a:ext cx="3212756" cy="377922"/>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496" b="1" dirty="0">
                <a:solidFill>
                  <a:prstClr val="black"/>
                </a:solidFill>
                <a:latin typeface="Calibri" panose="020F0502020204030204"/>
              </a:rPr>
              <a:t>Copyright and Trademarks</a:t>
            </a:r>
          </a:p>
        </p:txBody>
      </p:sp>
      <p:sp>
        <p:nvSpPr>
          <p:cNvPr id="7" name="TextBox 6"/>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088" dirty="0">
                <a:solidFill>
                  <a:srgbClr val="277EB5"/>
                </a:solidFill>
                <a:latin typeface="Calibri" panose="020F0502020204030204"/>
              </a:rPr>
              <a:t>Microsoft Confidential</a:t>
            </a:r>
          </a:p>
        </p:txBody>
      </p:sp>
      <p:sp>
        <p:nvSpPr>
          <p:cNvPr id="8" name="TextBox 7"/>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088">
                <a:solidFill>
                  <a:srgbClr val="277EB5"/>
                </a:solidFill>
                <a:latin typeface="Calibri" panose="020F0502020204030204"/>
              </a:rPr>
              <a:t>© 2015 </a:t>
            </a:r>
            <a:r>
              <a:rPr lang="en-US" sz="1088" dirty="0">
                <a:solidFill>
                  <a:srgbClr val="277EB5"/>
                </a:solidFill>
                <a:latin typeface="Calibri" panose="020F0502020204030204"/>
              </a:rPr>
              <a:t>Microsoft Corporation. All rights reserved.</a:t>
            </a:r>
          </a:p>
        </p:txBody>
      </p:sp>
      <p:sp>
        <p:nvSpPr>
          <p:cNvPr id="10" name="TextBox 9"/>
          <p:cNvSpPr txBox="1"/>
          <p:nvPr userDrawn="1"/>
        </p:nvSpPr>
        <p:spPr>
          <a:xfrm>
            <a:off x="310913" y="721149"/>
            <a:ext cx="11667832" cy="2486942"/>
          </a:xfrm>
          <a:prstGeom prst="rect">
            <a:avLst/>
          </a:prstGeom>
          <a:noFill/>
          <a:ln>
            <a:noFill/>
          </a:ln>
        </p:spPr>
        <p:txBody>
          <a:bodyPr vert="horz" wrap="square" lIns="248694" tIns="186521" rIns="124347" bIns="62174" rtlCol="0" anchor="t" anchorCtr="0">
            <a:normAutofit/>
          </a:bodyPr>
          <a:lstStyle/>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32573" eaLnBrk="1" fontAlgn="auto" hangingPunct="1">
              <a:spcBef>
                <a:spcPts val="0"/>
              </a:spcBef>
              <a:spcAft>
                <a:spcPts val="816"/>
              </a:spcAft>
            </a:pPr>
            <a:endParaRPr lang="en-US" sz="1122"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833049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815" y="2953250"/>
            <a:ext cx="3637896" cy="859744"/>
          </a:xfrm>
          <a:prstGeom prst="rect">
            <a:avLst/>
          </a:prstGeom>
        </p:spPr>
      </p:pic>
    </p:spTree>
    <p:extLst>
      <p:ext uri="{BB962C8B-B14F-4D97-AF65-F5344CB8AC3E}">
        <p14:creationId xmlns:p14="http://schemas.microsoft.com/office/powerpoint/2010/main" val="523637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3"/>
            <a:ext cx="2965328" cy="1283012"/>
          </a:xfrm>
          <a:prstGeom prst="rect">
            <a:avLst/>
          </a:prstGeom>
        </p:spPr>
      </p:pic>
    </p:spTree>
    <p:extLst>
      <p:ext uri="{BB962C8B-B14F-4D97-AF65-F5344CB8AC3E}">
        <p14:creationId xmlns:p14="http://schemas.microsoft.com/office/powerpoint/2010/main" val="416939467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Tree>
    <p:extLst>
      <p:ext uri="{BB962C8B-B14F-4D97-AF65-F5344CB8AC3E}">
        <p14:creationId xmlns:p14="http://schemas.microsoft.com/office/powerpoint/2010/main" val="379164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601260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spTree>
    <p:extLst>
      <p:ext uri="{BB962C8B-B14F-4D97-AF65-F5344CB8AC3E}">
        <p14:creationId xmlns:p14="http://schemas.microsoft.com/office/powerpoint/2010/main" val="33072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885424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24443335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396425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356015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92282800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96917692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9041213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17571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50153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9554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911292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75625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6449733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49906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344521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412721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0625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a:t>Click to edit Master title style</a:t>
            </a:r>
          </a:p>
        </p:txBody>
      </p:sp>
    </p:spTree>
    <p:extLst>
      <p:ext uri="{BB962C8B-B14F-4D97-AF65-F5344CB8AC3E}">
        <p14:creationId xmlns:p14="http://schemas.microsoft.com/office/powerpoint/2010/main" val="90215856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a:t>Click to edit Master title style</a:t>
            </a:r>
          </a:p>
        </p:txBody>
      </p:sp>
    </p:spTree>
    <p:extLst>
      <p:ext uri="{BB962C8B-B14F-4D97-AF65-F5344CB8AC3E}">
        <p14:creationId xmlns:p14="http://schemas.microsoft.com/office/powerpoint/2010/main" val="259233192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a:t>Click to edit Master title style</a:t>
            </a:r>
          </a:p>
        </p:txBody>
      </p:sp>
    </p:spTree>
    <p:extLst>
      <p:ext uri="{BB962C8B-B14F-4D97-AF65-F5344CB8AC3E}">
        <p14:creationId xmlns:p14="http://schemas.microsoft.com/office/powerpoint/2010/main" val="19556254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895453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9253346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6035485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25224719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5389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02875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8698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6894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0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41502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29660" y="1476623"/>
            <a:ext cx="5597872" cy="1961371"/>
          </a:xfrm>
        </p:spPr>
        <p:txBody>
          <a:bodyPr/>
          <a:lstStyle>
            <a:lvl1pPr marL="346675" indent="-346675">
              <a:lnSpc>
                <a:spcPct val="90000"/>
              </a:lnSpc>
              <a:defRPr sz="2856"/>
            </a:lvl1pPr>
            <a:lvl2pPr marL="686605" indent="-331837">
              <a:lnSpc>
                <a:spcPct val="90000"/>
              </a:lnSpc>
              <a:defRPr sz="2448"/>
            </a:lvl2pPr>
            <a:lvl3pPr marL="972579" indent="-294067">
              <a:lnSpc>
                <a:spcPct val="90000"/>
              </a:lnSpc>
              <a:defRPr sz="2040"/>
            </a:lvl3pPr>
            <a:lvl4pPr marL="1251808" indent="-279228">
              <a:lnSpc>
                <a:spcPct val="90000"/>
              </a:lnSpc>
              <a:defRPr sz="1836"/>
            </a:lvl4pPr>
            <a:lvl5pPr marL="1545873" indent="-285973">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3"/>
            <a:ext cx="5597872" cy="1961371"/>
          </a:xfrm>
        </p:spPr>
        <p:txBody>
          <a:bodyPr/>
          <a:lstStyle>
            <a:lvl1pPr marL="354769" indent="-354769">
              <a:lnSpc>
                <a:spcPct val="90000"/>
              </a:lnSpc>
              <a:defRPr sz="2856"/>
            </a:lvl1pPr>
            <a:lvl2pPr marL="686605" indent="-346675">
              <a:lnSpc>
                <a:spcPct val="90000"/>
              </a:lnSpc>
              <a:defRPr sz="2448"/>
            </a:lvl2pPr>
            <a:lvl3pPr marL="980672" indent="-308904">
              <a:lnSpc>
                <a:spcPct val="90000"/>
              </a:lnSpc>
              <a:defRPr sz="2040"/>
            </a:lvl3pPr>
            <a:lvl4pPr marL="1251808" indent="-271135">
              <a:lnSpc>
                <a:spcPct val="90000"/>
              </a:lnSpc>
              <a:defRPr sz="1836"/>
            </a:lvl4pPr>
            <a:lvl5pPr marL="1545873" indent="-2792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06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410796"/>
            <a:ext cx="11375536" cy="762786"/>
          </a:xfrm>
        </p:spPr>
        <p:txBody>
          <a:bodyPr/>
          <a:lstStyle>
            <a:lvl1pPr>
              <a:defRPr sz="5506">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29661" y="1397810"/>
            <a:ext cx="11375536" cy="4995053"/>
          </a:xfrm>
        </p:spPr>
        <p:txBody>
          <a:bodyPr>
            <a:normAutofit/>
          </a:bodyPr>
          <a:lstStyle>
            <a:lvl1pPr marL="574628" indent="-571390">
              <a:lnSpc>
                <a:spcPct val="110000"/>
              </a:lnSpc>
              <a:spcBef>
                <a:spcPts val="0"/>
              </a:spcBef>
              <a:spcAft>
                <a:spcPts val="918"/>
              </a:spcAft>
              <a:buSzPct val="80000"/>
              <a:buFont typeface="Arial" pitchFamily="34" charset="0"/>
              <a:buChar char="•"/>
              <a:defRPr sz="4080" spc="-102" baseline="0">
                <a:solidFill>
                  <a:schemeClr val="bg1"/>
                </a:solidFill>
                <a:latin typeface="Segoe UI Light" pitchFamily="34" charset="0"/>
              </a:defRPr>
            </a:lvl1pPr>
            <a:lvl2pPr marL="972951" indent="-342834">
              <a:lnSpc>
                <a:spcPct val="120000"/>
              </a:lnSpc>
              <a:spcBef>
                <a:spcPts val="0"/>
              </a:spcBef>
              <a:spcAft>
                <a:spcPts val="300"/>
              </a:spcAft>
              <a:buSzPct val="80000"/>
              <a:buFont typeface="Arial" pitchFamily="34" charset="0"/>
              <a:buChar char="•"/>
              <a:defRPr sz="2400" spc="-51" baseline="0">
                <a:solidFill>
                  <a:schemeClr val="bg1"/>
                </a:soli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156" y="6561934"/>
            <a:ext cx="1220681" cy="140861"/>
          </a:xfrm>
          <a:prstGeom prst="rect">
            <a:avLst/>
          </a:prstGeom>
        </p:spPr>
      </p:pic>
      <p:sp>
        <p:nvSpPr>
          <p:cNvPr id="8" name="Rectangle 7"/>
          <p:cNvSpPr/>
          <p:nvPr userDrawn="1"/>
        </p:nvSpPr>
        <p:spPr bwMode="auto">
          <a:xfrm>
            <a:off x="1" y="2"/>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9222"/>
          <a:stretch/>
        </p:blipFill>
        <p:spPr>
          <a:xfrm rot="10800000">
            <a:off x="11586512" y="-8441"/>
            <a:ext cx="863189" cy="851316"/>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338893" y="-8440"/>
            <a:ext cx="1699926" cy="85131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9091275" y="-8440"/>
            <a:ext cx="1699926" cy="851316"/>
          </a:xfrm>
          <a:prstGeom prst="rect">
            <a:avLst/>
          </a:prstGeom>
        </p:spPr>
      </p:pic>
    </p:spTree>
    <p:extLst>
      <p:ext uri="{BB962C8B-B14F-4D97-AF65-F5344CB8AC3E}">
        <p14:creationId xmlns:p14="http://schemas.microsoft.com/office/powerpoint/2010/main" val="20515849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
        <p:nvSpPr>
          <p:cNvPr id="6" name="Text Placeholder 5"/>
          <p:cNvSpPr>
            <a:spLocks noGrp="1"/>
          </p:cNvSpPr>
          <p:nvPr>
            <p:ph type="body" sz="quarter" idx="15" hasCustomPrompt="1"/>
          </p:nvPr>
        </p:nvSpPr>
        <p:spPr>
          <a:xfrm>
            <a:off x="10333038" y="296864"/>
            <a:ext cx="1828800" cy="378565"/>
          </a:xfrm>
        </p:spPr>
        <p:txBody>
          <a:bodyPr/>
          <a:lstStyle>
            <a:lvl1pPr marL="0" indent="0" algn="r">
              <a:buNone/>
              <a:defRPr sz="1399" baseline="0"/>
            </a:lvl1pPr>
          </a:lstStyle>
          <a:p>
            <a:pPr lvl="0"/>
            <a:r>
              <a:rPr lang="en-US" dirty="0"/>
              <a:t>Session Code</a:t>
            </a:r>
          </a:p>
        </p:txBody>
      </p:sp>
    </p:spTree>
    <p:extLst>
      <p:ext uri="{BB962C8B-B14F-4D97-AF65-F5344CB8AC3E}">
        <p14:creationId xmlns:p14="http://schemas.microsoft.com/office/powerpoint/2010/main" val="3005361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273035677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chart" Target="../charts/chart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2.emf"/><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chart" Target="../charts/chart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image" Target="../media/image7.png"/><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image" Target="../media/image6.png"/><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image" Target="../media/image16.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theme" Target="../theme/theme5.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ext uri="{D42A27DB-BD31-4B8C-83A1-F6EECF244321}">
                <p14:modId xmlns:p14="http://schemas.microsoft.com/office/powerpoint/2010/main" val="2874684192"/>
              </p:ext>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15"/>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16"/>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148027151"/>
      </p:ext>
    </p:extLst>
  </p:cSld>
  <p:clrMap bg1="lt1" tx1="dk1" bg2="lt2" tx2="dk2" accent1="accent1" accent2="accent2" accent3="accent3" accent4="accent4" accent5="accent5" accent6="accent6" hlink="hlink" folHlink="folHlink"/>
  <p:sldLayoutIdLst>
    <p:sldLayoutId id="2147484540" r:id="rId1"/>
    <p:sldLayoutId id="2147484565" r:id="rId2"/>
    <p:sldLayoutId id="2147484568" r:id="rId3"/>
    <p:sldLayoutId id="2147484569" r:id="rId4"/>
    <p:sldLayoutId id="2147484570" r:id="rId5"/>
    <p:sldLayoutId id="2147484571" r:id="rId6"/>
    <p:sldLayoutId id="2147484563" r:id="rId7"/>
    <p:sldLayoutId id="2147484575" r:id="rId8"/>
    <p:sldLayoutId id="2147484564" r:id="rId9"/>
    <p:sldLayoutId id="2147484576" r:id="rId10"/>
    <p:sldLayoutId id="2147484555" r:id="rId11"/>
    <p:sldLayoutId id="2147484560" r:id="rId12"/>
    <p:sldLayoutId id="2147484582" r:id="rId13"/>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userDrawn="1">
          <p15:clr>
            <a:srgbClr val="A4A3A4"/>
          </p15:clr>
        </p15:guide>
        <p15:guide id="8" pos="3918" userDrawn="1">
          <p15:clr>
            <a:srgbClr val="A4A3A4"/>
          </p15:clr>
        </p15:guide>
        <p15:guide id="12" pos="5731" userDrawn="1">
          <p15:clr>
            <a:srgbClr val="A4A3A4"/>
          </p15:clr>
        </p15:guide>
        <p15:guide id="16" pos="288" userDrawn="1">
          <p15:clr>
            <a:srgbClr val="A4A3A4"/>
          </p15:clr>
        </p15:guide>
        <p15:guide id="17" pos="7546" userDrawn="1">
          <p15:clr>
            <a:srgbClr val="A4A3A4"/>
          </p15:clr>
        </p15:guide>
        <p15:guide id="25" orient="horz" pos="287" userDrawn="1">
          <p15:clr>
            <a:srgbClr val="A4A3A4"/>
          </p15:clr>
        </p15:guide>
        <p15:guide id="26" orient="horz" pos="4118" userDrawn="1">
          <p15:clr>
            <a:srgbClr val="A4A3A4"/>
          </p15:clr>
        </p15:guide>
        <p15:guide id="27" orient="horz" pos="387" userDrawn="1">
          <p15:clr>
            <a:srgbClr val="A4A3A4"/>
          </p15:clr>
        </p15:guide>
        <p15:guide id="32" orient="horz" pos="675" userDrawn="1">
          <p15:clr>
            <a:srgbClr val="A4A3A4"/>
          </p15:clr>
        </p15:guide>
        <p15:guide id="33" orient="horz" pos="965" userDrawn="1">
          <p15:clr>
            <a:srgbClr val="A4A3A4"/>
          </p15:clr>
        </p15:guide>
        <p15:guide id="34" orient="horz" pos="1253" userDrawn="1">
          <p15:clr>
            <a:srgbClr val="A4A3A4"/>
          </p15:clr>
        </p15:guide>
        <p15:guide id="35" orient="horz" pos="1538" userDrawn="1">
          <p15:clr>
            <a:srgbClr val="A4A3A4"/>
          </p15:clr>
        </p15:guide>
        <p15:guide id="36" orient="horz" pos="1826" userDrawn="1">
          <p15:clr>
            <a:srgbClr val="A4A3A4"/>
          </p15:clr>
        </p15:guide>
        <p15:guide id="37" orient="horz" pos="2115" userDrawn="1">
          <p15:clr>
            <a:srgbClr val="A4A3A4"/>
          </p15:clr>
        </p15:guide>
        <p15:guide id="38" orient="horz" pos="2406" userDrawn="1">
          <p15:clr>
            <a:srgbClr val="A4A3A4"/>
          </p15:clr>
        </p15:guide>
        <p15:guide id="39" orient="horz" pos="2694" userDrawn="1">
          <p15:clr>
            <a:srgbClr val="A4A3A4"/>
          </p15:clr>
        </p15:guide>
        <p15:guide id="40" orient="horz" pos="2981" userDrawn="1">
          <p15:clr>
            <a:srgbClr val="A4A3A4"/>
          </p15:clr>
        </p15:guide>
        <p15:guide id="41" orient="horz" pos="3267" userDrawn="1">
          <p15:clr>
            <a:srgbClr val="A4A3A4"/>
          </p15:clr>
        </p15:guide>
        <p15:guide id="42" orient="horz" pos="3557" userDrawn="1">
          <p15:clr>
            <a:srgbClr val="A4A3A4"/>
          </p15:clr>
        </p15:guide>
        <p15:guide id="43" orient="horz" pos="3842" userDrawn="1">
          <p15:clr>
            <a:srgbClr val="A4A3A4"/>
          </p15:clr>
        </p15:guide>
        <p15:guide id="44" pos="4824" userDrawn="1">
          <p15:clr>
            <a:srgbClr val="FBAE4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24"/>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25"/>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06916897"/>
      </p:ext>
    </p:extLst>
  </p:cSld>
  <p:clrMap bg1="lt1" tx1="dk1" bg2="lt2" tx2="dk2" accent1="accent1" accent2="accent2" accent3="accent3" accent4="accent4" accent5="accent5" accent6="accent6" hlink="hlink" folHlink="folHlink"/>
  <p:sldLayoutIdLst>
    <p:sldLayoutId id="2147484621" r:id="rId1"/>
    <p:sldLayoutId id="2147484622" r:id="rId2"/>
    <p:sldLayoutId id="2147484623" r:id="rId3"/>
    <p:sldLayoutId id="2147484624" r:id="rId4"/>
    <p:sldLayoutId id="2147484625" r:id="rId5"/>
    <p:sldLayoutId id="2147484626" r:id="rId6"/>
    <p:sldLayoutId id="2147484627" r:id="rId7"/>
    <p:sldLayoutId id="2147484628" r:id="rId8"/>
    <p:sldLayoutId id="2147484629" r:id="rId9"/>
    <p:sldLayoutId id="2147484630" r:id="rId10"/>
    <p:sldLayoutId id="2147484631" r:id="rId11"/>
    <p:sldLayoutId id="2147484632" r:id="rId12"/>
    <p:sldLayoutId id="2147484633" r:id="rId13"/>
    <p:sldLayoutId id="2147484634"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p15:clr>
            <a:srgbClr val="A4A3A4"/>
          </p15:clr>
        </p15:guide>
        <p15:guide id="8" pos="3918">
          <p15:clr>
            <a:srgbClr val="A4A3A4"/>
          </p15:clr>
        </p15:guide>
        <p15:guide id="12" pos="5731">
          <p15:clr>
            <a:srgbClr val="A4A3A4"/>
          </p15:clr>
        </p15:guide>
        <p15:guide id="16" pos="288">
          <p15:clr>
            <a:srgbClr val="A4A3A4"/>
          </p15:clr>
        </p15:guide>
        <p15:guide id="17" pos="7546">
          <p15:clr>
            <a:srgbClr val="A4A3A4"/>
          </p15:clr>
        </p15:guide>
        <p15:guide id="25" orient="horz" pos="287">
          <p15:clr>
            <a:srgbClr val="A4A3A4"/>
          </p15:clr>
        </p15:guide>
        <p15:guide id="26" orient="horz" pos="4118">
          <p15:clr>
            <a:srgbClr val="A4A3A4"/>
          </p15:clr>
        </p15:guide>
        <p15:guide id="27" orient="horz" pos="387">
          <p15:clr>
            <a:srgbClr val="A4A3A4"/>
          </p15:clr>
        </p15:guide>
        <p15:guide id="32" orient="horz" pos="675">
          <p15:clr>
            <a:srgbClr val="A4A3A4"/>
          </p15:clr>
        </p15:guide>
        <p15:guide id="33" orient="horz" pos="965">
          <p15:clr>
            <a:srgbClr val="A4A3A4"/>
          </p15:clr>
        </p15:guide>
        <p15:guide id="34" orient="horz" pos="1253">
          <p15:clr>
            <a:srgbClr val="A4A3A4"/>
          </p15:clr>
        </p15:guide>
        <p15:guide id="35" orient="horz" pos="1538">
          <p15:clr>
            <a:srgbClr val="A4A3A4"/>
          </p15:clr>
        </p15:guide>
        <p15:guide id="36" orient="horz" pos="1826">
          <p15:clr>
            <a:srgbClr val="A4A3A4"/>
          </p15:clr>
        </p15:guide>
        <p15:guide id="37" orient="horz" pos="2115">
          <p15:clr>
            <a:srgbClr val="A4A3A4"/>
          </p15:clr>
        </p15:guide>
        <p15:guide id="38" orient="horz" pos="2406">
          <p15:clr>
            <a:srgbClr val="A4A3A4"/>
          </p15:clr>
        </p15:guide>
        <p15:guide id="39" orient="horz" pos="2694">
          <p15:clr>
            <a:srgbClr val="A4A3A4"/>
          </p15:clr>
        </p15:guide>
        <p15:guide id="40" orient="horz" pos="2981">
          <p15:clr>
            <a:srgbClr val="A4A3A4"/>
          </p15:clr>
        </p15:guide>
        <p15:guide id="41" orient="horz" pos="3267">
          <p15:clr>
            <a:srgbClr val="A4A3A4"/>
          </p15:clr>
        </p15:guide>
        <p15:guide id="42" orient="horz" pos="3557">
          <p15:clr>
            <a:srgbClr val="A4A3A4"/>
          </p15:clr>
        </p15:guide>
        <p15:guide id="43" orient="horz" pos="3842">
          <p15:clr>
            <a:srgbClr val="A4A3A4"/>
          </p15:clr>
        </p15:guide>
        <p15:guide id="44" pos="4824">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8"/>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93"/>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73" fontAlgn="auto"/>
            <a:fld id="{C38662A8-215F-48B6-BCB2-3B7A098251B5}" type="datetime1">
              <a:rPr lang="en-US" smtClean="0">
                <a:solidFill>
                  <a:prstClr val="black">
                    <a:tint val="75000"/>
                  </a:prstClr>
                </a:solidFill>
              </a:rPr>
              <a:pPr defTabSz="932573" fontAlgn="auto"/>
              <a:t>9/14/2018</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3"/>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73" fontAlgn="auto"/>
            <a:r>
              <a:rPr lang="en-US">
                <a:solidFill>
                  <a:prstClr val="black">
                    <a:tint val="75000"/>
                  </a:prstClr>
                </a:solidFill>
              </a:rPr>
              <a:t>Microsoft Confidential</a:t>
            </a:r>
          </a:p>
        </p:txBody>
      </p:sp>
      <p:sp>
        <p:nvSpPr>
          <p:cNvPr id="6" name="Slide Number Placeholder 5"/>
          <p:cNvSpPr>
            <a:spLocks noGrp="1"/>
          </p:cNvSpPr>
          <p:nvPr>
            <p:ph type="sldNum" sz="quarter" idx="4"/>
          </p:nvPr>
        </p:nvSpPr>
        <p:spPr>
          <a:xfrm>
            <a:off x="8783260" y="6482893"/>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73" fontAlgn="auto"/>
            <a:fld id="{AFFF257A-30C5-4AFB-911B-BE4CEEA1EA82}" type="slidenum">
              <a:rPr lang="en-US" smtClean="0">
                <a:solidFill>
                  <a:prstClr val="black">
                    <a:tint val="75000"/>
                  </a:prstClr>
                </a:solidFill>
              </a:rPr>
              <a:pPr defTabSz="932573" fontAlgn="auto"/>
              <a:t>‹N°›</a:t>
            </a:fld>
            <a:endParaRPr lang="en-US">
              <a:solidFill>
                <a:prstClr val="black">
                  <a:tint val="75000"/>
                </a:prstClr>
              </a:solidFill>
            </a:endParaRPr>
          </a:p>
        </p:txBody>
      </p:sp>
    </p:spTree>
    <p:extLst>
      <p:ext uri="{BB962C8B-B14F-4D97-AF65-F5344CB8AC3E}">
        <p14:creationId xmlns:p14="http://schemas.microsoft.com/office/powerpoint/2010/main" val="1948807564"/>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2" r:id="rId6"/>
    <p:sldLayoutId id="2147484653" r:id="rId7"/>
    <p:sldLayoutId id="2147484654" r:id="rId8"/>
    <p:sldLayoutId id="2147484655" r:id="rId9"/>
    <p:sldLayoutId id="2147484656" r:id="rId10"/>
    <p:sldLayoutId id="2147484657" r:id="rId11"/>
    <p:sldLayoutId id="2147484658" r:id="rId12"/>
    <p:sldLayoutId id="2147484659" r:id="rId13"/>
    <p:sldLayoutId id="2147484660" r:id="rId14"/>
    <p:sldLayoutId id="2147484661" r:id="rId15"/>
    <p:sldLayoutId id="2147484662" r:id="rId16"/>
    <p:sldLayoutId id="2147484663" r:id="rId17"/>
    <p:sldLayoutId id="2147484664" r:id="rId18"/>
    <p:sldLayoutId id="2147484665" r:id="rId19"/>
    <p:sldLayoutId id="2147484666" r:id="rId20"/>
    <p:sldLayoutId id="2147484667" r:id="rId21"/>
    <p:sldLayoutId id="2147484668" r:id="rId22"/>
    <p:sldLayoutId id="2147484669" r:id="rId23"/>
    <p:sldLayoutId id="2147484670" r:id="rId24"/>
    <p:sldLayoutId id="2147484671" r:id="rId25"/>
    <p:sldLayoutId id="2147484672" r:id="rId26"/>
    <p:sldLayoutId id="2147484673" r:id="rId27"/>
    <p:sldLayoutId id="2147484674" r:id="rId28"/>
    <p:sldLayoutId id="2147484675" r:id="rId29"/>
  </p:sldLayoutIdLst>
  <p:hf hdr="0" ftr="0" dt="0"/>
  <p:txStyles>
    <p:titleStyle>
      <a:lvl1pPr algn="l" defTabSz="932573" rtl="0" eaLnBrk="1" latinLnBrk="0" hangingPunct="1">
        <a:lnSpc>
          <a:spcPct val="90000"/>
        </a:lnSpc>
        <a:spcBef>
          <a:spcPct val="0"/>
        </a:spcBef>
        <a:buNone/>
        <a:defRPr sz="3672" kern="1200">
          <a:solidFill>
            <a:srgbClr val="0A5BBA"/>
          </a:solidFill>
          <a:latin typeface="Segoe UI Light" panose="020B0502040204020203" pitchFamily="34" charset="0"/>
          <a:ea typeface="+mj-ea"/>
          <a:cs typeface="Segoe UI Light" panose="020B0502040204020203" pitchFamily="34" charset="0"/>
        </a:defRPr>
      </a:lvl1pPr>
    </p:titleStyle>
    <p:bodyStyle>
      <a:lvl1pPr marL="233143" indent="-233143" algn="l" defTabSz="932573" rtl="0" eaLnBrk="1" latinLnBrk="0" hangingPunct="1">
        <a:lnSpc>
          <a:spcPct val="90000"/>
        </a:lnSpc>
        <a:spcBef>
          <a:spcPts val="1020"/>
        </a:spcBef>
        <a:spcAft>
          <a:spcPts val="306"/>
        </a:spcAft>
        <a:buFont typeface="Arial" panose="020B0604020202020204" pitchFamily="34" charset="0"/>
        <a:buChar char="•"/>
        <a:defRPr sz="1836" kern="1200">
          <a:solidFill>
            <a:srgbClr val="3F3F3F"/>
          </a:solidFill>
          <a:latin typeface="Segoe UI" panose="020B0502040204020203" pitchFamily="34" charset="0"/>
          <a:ea typeface="+mn-ea"/>
          <a:cs typeface="Segoe UI" panose="020B0502040204020203" pitchFamily="34" charset="0"/>
        </a:defRPr>
      </a:lvl1pPr>
      <a:lvl2pPr marL="699430" indent="-233143" algn="l" defTabSz="932573" rtl="0" eaLnBrk="1" latinLnBrk="0" hangingPunct="1">
        <a:lnSpc>
          <a:spcPct val="90000"/>
        </a:lnSpc>
        <a:spcBef>
          <a:spcPts val="510"/>
        </a:spcBef>
        <a:spcAft>
          <a:spcPts val="306"/>
        </a:spcAft>
        <a:buFont typeface="Courier New" panose="02070309020205020404" pitchFamily="49" charset="0"/>
        <a:buChar char="o"/>
        <a:defRPr sz="1632" kern="1200">
          <a:solidFill>
            <a:srgbClr val="3F3F3F"/>
          </a:solidFill>
          <a:latin typeface="Segoe UI" panose="020B0502040204020203" pitchFamily="34" charset="0"/>
          <a:ea typeface="+mn-ea"/>
          <a:cs typeface="Segoe UI" panose="020B0502040204020203" pitchFamily="34" charset="0"/>
        </a:defRPr>
      </a:lvl2pPr>
      <a:lvl3pPr marL="1165716" indent="-233143" algn="l" defTabSz="932573" rtl="0" eaLnBrk="1" latinLnBrk="0" hangingPunct="1">
        <a:lnSpc>
          <a:spcPct val="90000"/>
        </a:lnSpc>
        <a:spcBef>
          <a:spcPts val="510"/>
        </a:spcBef>
        <a:spcAft>
          <a:spcPts val="306"/>
        </a:spcAft>
        <a:buFont typeface="Wingdings" panose="05000000000000000000" pitchFamily="2" charset="2"/>
        <a:buChar char="§"/>
        <a:defRPr sz="1428" kern="1200">
          <a:solidFill>
            <a:srgbClr val="3F3F3F"/>
          </a:solidFill>
          <a:latin typeface="Segoe UI" panose="020B0502040204020203" pitchFamily="34" charset="0"/>
          <a:ea typeface="+mn-ea"/>
          <a:cs typeface="Segoe UI" panose="020B0502040204020203" pitchFamily="34" charset="0"/>
        </a:defRPr>
      </a:lvl3pPr>
      <a:lvl4pPr marL="1632003" indent="-233143" algn="l" defTabSz="932573" rtl="0" eaLnBrk="1" latinLnBrk="0" hangingPunct="1">
        <a:lnSpc>
          <a:spcPct val="90000"/>
        </a:lnSpc>
        <a:spcBef>
          <a:spcPts val="510"/>
        </a:spcBef>
        <a:spcAft>
          <a:spcPts val="306"/>
        </a:spcAft>
        <a:buFont typeface="Arial" panose="020B0604020202020204" pitchFamily="34" charset="0"/>
        <a:buChar char="•"/>
        <a:defRPr sz="1428" kern="1200">
          <a:solidFill>
            <a:srgbClr val="3F3F3F"/>
          </a:solidFill>
          <a:latin typeface="Segoe UI" panose="020B0502040204020203" pitchFamily="34" charset="0"/>
          <a:ea typeface="+mn-ea"/>
          <a:cs typeface="Segoe UI" panose="020B0502040204020203" pitchFamily="34" charset="0"/>
        </a:defRPr>
      </a:lvl4pPr>
      <a:lvl5pPr marL="2098290" indent="-233143" algn="l" defTabSz="932573" rtl="0" eaLnBrk="1" latinLnBrk="0" hangingPunct="1">
        <a:lnSpc>
          <a:spcPct val="90000"/>
        </a:lnSpc>
        <a:spcBef>
          <a:spcPts val="510"/>
        </a:spcBef>
        <a:spcAft>
          <a:spcPts val="306"/>
        </a:spcAft>
        <a:buFont typeface="Courier New" panose="02070309020205020404" pitchFamily="49" charset="0"/>
        <a:buChar char="o"/>
        <a:defRPr sz="1428" kern="1200">
          <a:solidFill>
            <a:srgbClr val="3F3F3F"/>
          </a:solidFill>
          <a:latin typeface="Segoe UI" panose="020B0502040204020203" pitchFamily="34" charset="0"/>
          <a:ea typeface="+mn-ea"/>
          <a:cs typeface="Segoe UI" panose="020B0502040204020203" pitchFamily="34" charset="0"/>
        </a:defRPr>
      </a:lvl5pPr>
      <a:lvl6pPr marL="2564576"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73" rtl="0" eaLnBrk="1" latinLnBrk="0" hangingPunct="1">
        <a:defRPr sz="1836" kern="1200">
          <a:solidFill>
            <a:schemeClr val="tx1"/>
          </a:solidFill>
          <a:latin typeface="+mn-lt"/>
          <a:ea typeface="+mn-ea"/>
          <a:cs typeface="+mn-cs"/>
        </a:defRPr>
      </a:lvl1pPr>
      <a:lvl2pPr marL="466287" algn="l" defTabSz="932573" rtl="0" eaLnBrk="1" latinLnBrk="0" hangingPunct="1">
        <a:defRPr sz="1836" kern="1200">
          <a:solidFill>
            <a:schemeClr val="tx1"/>
          </a:solidFill>
          <a:latin typeface="+mn-lt"/>
          <a:ea typeface="+mn-ea"/>
          <a:cs typeface="+mn-cs"/>
        </a:defRPr>
      </a:lvl2pPr>
      <a:lvl3pPr marL="932573" algn="l" defTabSz="932573" rtl="0" eaLnBrk="1" latinLnBrk="0" hangingPunct="1">
        <a:defRPr sz="1836" kern="1200">
          <a:solidFill>
            <a:schemeClr val="tx1"/>
          </a:solidFill>
          <a:latin typeface="+mn-lt"/>
          <a:ea typeface="+mn-ea"/>
          <a:cs typeface="+mn-cs"/>
        </a:defRPr>
      </a:lvl3pPr>
      <a:lvl4pPr marL="1398860" algn="l" defTabSz="932573" rtl="0" eaLnBrk="1" latinLnBrk="0" hangingPunct="1">
        <a:defRPr sz="1836" kern="1200">
          <a:solidFill>
            <a:schemeClr val="tx1"/>
          </a:solidFill>
          <a:latin typeface="+mn-lt"/>
          <a:ea typeface="+mn-ea"/>
          <a:cs typeface="+mn-cs"/>
        </a:defRPr>
      </a:lvl4pPr>
      <a:lvl5pPr marL="1865146" algn="l" defTabSz="932573" rtl="0" eaLnBrk="1" latinLnBrk="0" hangingPunct="1">
        <a:defRPr sz="1836" kern="1200">
          <a:solidFill>
            <a:schemeClr val="tx1"/>
          </a:solidFill>
          <a:latin typeface="+mn-lt"/>
          <a:ea typeface="+mn-ea"/>
          <a:cs typeface="+mn-cs"/>
        </a:defRPr>
      </a:lvl5pPr>
      <a:lvl6pPr marL="2331433" algn="l" defTabSz="932573" rtl="0" eaLnBrk="1" latinLnBrk="0" hangingPunct="1">
        <a:defRPr sz="1836" kern="1200">
          <a:solidFill>
            <a:schemeClr val="tx1"/>
          </a:solidFill>
          <a:latin typeface="+mn-lt"/>
          <a:ea typeface="+mn-ea"/>
          <a:cs typeface="+mn-cs"/>
        </a:defRPr>
      </a:lvl6pPr>
      <a:lvl7pPr marL="2797719" algn="l" defTabSz="932573" rtl="0" eaLnBrk="1" latinLnBrk="0" hangingPunct="1">
        <a:defRPr sz="1836" kern="1200">
          <a:solidFill>
            <a:schemeClr val="tx1"/>
          </a:solidFill>
          <a:latin typeface="+mn-lt"/>
          <a:ea typeface="+mn-ea"/>
          <a:cs typeface="+mn-cs"/>
        </a:defRPr>
      </a:lvl7pPr>
      <a:lvl8pPr marL="3264006" algn="l" defTabSz="932573" rtl="0" eaLnBrk="1" latinLnBrk="0" hangingPunct="1">
        <a:defRPr sz="1836" kern="1200">
          <a:solidFill>
            <a:schemeClr val="tx1"/>
          </a:solidFill>
          <a:latin typeface="+mn-lt"/>
          <a:ea typeface="+mn-ea"/>
          <a:cs typeface="+mn-cs"/>
        </a:defRPr>
      </a:lvl8pPr>
      <a:lvl9pPr marL="3730293" algn="l" defTabSz="932573"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75682602"/>
      </p:ext>
    </p:extLst>
  </p:cSld>
  <p:clrMap bg1="dk1" tx1="lt1" bg2="dk2" tx2="lt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27" r:id="rId33"/>
    <p:sldLayoutId id="2147484728" r:id="rId34"/>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036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2"/>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241779679"/>
      </p:ext>
    </p:extLst>
  </p:cSld>
  <p:clrMap bg1="dk1" tx1="lt1" bg2="dk2" tx2="lt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 id="2147484758" r:id="rId29"/>
    <p:sldLayoutId id="2147484759" r:id="rId3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16251077"/>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 id="2147484825" r:id="rId23"/>
    <p:sldLayoutId id="2147484826" r:id="rId24"/>
    <p:sldLayoutId id="2147484827" r:id="rId25"/>
    <p:sldLayoutId id="214748482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2.xml"/><Relationship Id="rId7" Type="http://schemas.openxmlformats.org/officeDocument/2006/relationships/image" Target="../media/image42.emf"/><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0.xml"/><Relationship Id="rId5" Type="http://schemas.openxmlformats.org/officeDocument/2006/relationships/image" Target="../media/image49.jpeg"/><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4.png"/><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image" Target="../media/image56.emf"/><Relationship Id="rId5" Type="http://schemas.openxmlformats.org/officeDocument/2006/relationships/oleObject" Target="../embeddings/oleObject3.bin"/><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hyperlink" Target="http://technet.microsoft.com/en-us/library/dn280937.aspx" TargetMode="External"/><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21.xml"/><Relationship Id="rId7" Type="http://schemas.openxmlformats.org/officeDocument/2006/relationships/image" Target="../media/image44.png"/><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image" Target="../media/image56.emf"/><Relationship Id="rId5" Type="http://schemas.openxmlformats.org/officeDocument/2006/relationships/oleObject" Target="../embeddings/oleObject4.bin"/><Relationship Id="rId4" Type="http://schemas.openxmlformats.org/officeDocument/2006/relationships/image" Target="../media/image57.png"/><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4.png"/><Relationship Id="rId2" Type="http://schemas.openxmlformats.org/officeDocument/2006/relationships/slideLayout" Target="../slideLayouts/slideLayout20.xml"/><Relationship Id="rId1" Type="http://schemas.openxmlformats.org/officeDocument/2006/relationships/vmlDrawing" Target="../drawings/vmlDrawing4.vml"/><Relationship Id="rId6" Type="http://schemas.openxmlformats.org/officeDocument/2006/relationships/image" Target="../media/image61.emf"/><Relationship Id="rId5" Type="http://schemas.openxmlformats.org/officeDocument/2006/relationships/oleObject" Target="../embeddings/oleObject5.bin"/><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5.xml"/><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7.png"/><Relationship Id="rId7" Type="http://schemas.openxmlformats.org/officeDocument/2006/relationships/image" Target="../media/image63.png"/><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image" Target="../media/image44.png"/><Relationship Id="rId5" Type="http://schemas.openxmlformats.org/officeDocument/2006/relationships/image" Target="../media/image56.emf"/><Relationship Id="rId4" Type="http://schemas.openxmlformats.org/officeDocument/2006/relationships/oleObject" Target="../embeddings/oleObject4.bin"/><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67.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blogs.technet.microsoft.com/kaushika/2014/04/20/introduction-to-active-directory-federation-services-ad-fs-alternateloginid-feature/"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hyperlink" Target="https://blogs.msdn.microsoft.com/luzhao1/2015/06/24/demystify-extranet-lockout-feature-in-ad-fs-3-0/"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90.emf"/></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help" TargetMode="External"/><Relationship Id="rId2" Type="http://schemas.openxmlformats.org/officeDocument/2006/relationships/hyperlink" Target="https://aka.ms/adfshelp" TargetMode="Externa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slide" Target="slid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2A7D4-CB5E-493A-AA9F-AF0F7149887E}"/>
              </a:ext>
            </a:extLst>
          </p:cNvPr>
          <p:cNvPicPr>
            <a:picLocks noChangeAspect="1"/>
          </p:cNvPicPr>
          <p:nvPr/>
        </p:nvPicPr>
        <p:blipFill>
          <a:blip r:embed="rId3"/>
          <a:stretch>
            <a:fillRect/>
          </a:stretch>
        </p:blipFill>
        <p:spPr>
          <a:xfrm>
            <a:off x="8229895" y="1756365"/>
            <a:ext cx="3488368" cy="1879712"/>
          </a:xfrm>
          <a:prstGeom prst="rect">
            <a:avLst/>
          </a:prstGeom>
        </p:spPr>
      </p:pic>
      <p:sp>
        <p:nvSpPr>
          <p:cNvPr id="16" name="Title 2">
            <a:extLst>
              <a:ext uri="{FF2B5EF4-FFF2-40B4-BE49-F238E27FC236}">
                <a16:creationId xmlns:a16="http://schemas.microsoft.com/office/drawing/2014/main" id="{B915E366-ABAC-47A3-B709-46210CAAFCD2}"/>
              </a:ext>
            </a:extLst>
          </p:cNvPr>
          <p:cNvSpPr>
            <a:spLocks noGrp="1"/>
          </p:cNvSpPr>
          <p:nvPr>
            <p:ph type="title"/>
          </p:nvPr>
        </p:nvSpPr>
        <p:spPr>
          <a:xfrm>
            <a:off x="274702" y="1822976"/>
            <a:ext cx="8915892" cy="1948607"/>
          </a:xfrm>
        </p:spPr>
        <p:txBody>
          <a:bodyPr/>
          <a:lstStyle/>
          <a:p>
            <a:r>
              <a:rPr lang="en-US" sz="4800" spc="-50" dirty="0"/>
              <a:t>Module 4</a:t>
            </a:r>
            <a:br>
              <a:rPr lang="en-US" sz="4800" spc="-50" dirty="0"/>
            </a:br>
            <a:r>
              <a:rPr lang="en-US" sz="4800" spc="-50" dirty="0"/>
              <a:t>Azure Active Directory</a:t>
            </a:r>
          </a:p>
        </p:txBody>
      </p:sp>
      <p:sp>
        <p:nvSpPr>
          <p:cNvPr id="17" name="Espace réservé du texte 3">
            <a:extLst>
              <a:ext uri="{FF2B5EF4-FFF2-40B4-BE49-F238E27FC236}">
                <a16:creationId xmlns:a16="http://schemas.microsoft.com/office/drawing/2014/main" id="{EA9759B4-A42B-4AD3-8D88-4C5B579BAE32}"/>
              </a:ext>
            </a:extLst>
          </p:cNvPr>
          <p:cNvSpPr>
            <a:spLocks noGrp="1"/>
          </p:cNvSpPr>
          <p:nvPr>
            <p:ph type="body" sz="quarter" idx="12"/>
          </p:nvPr>
        </p:nvSpPr>
        <p:spPr>
          <a:xfrm>
            <a:off x="276540" y="4930346"/>
            <a:ext cx="6399213" cy="825080"/>
          </a:xfrm>
        </p:spPr>
        <p:txBody>
          <a:bodyPr/>
          <a:lstStyle/>
          <a:p>
            <a:r>
              <a:rPr lang="fr-FR" dirty="0"/>
              <a:t>June 2018</a:t>
            </a:r>
          </a:p>
        </p:txBody>
      </p:sp>
      <p:sp>
        <p:nvSpPr>
          <p:cNvPr id="18" name="TextBox 4">
            <a:extLst>
              <a:ext uri="{FF2B5EF4-FFF2-40B4-BE49-F238E27FC236}">
                <a16:creationId xmlns:a16="http://schemas.microsoft.com/office/drawing/2014/main" id="{844E2135-E4E1-4D4F-A0F9-C2D0E98F93C0}"/>
              </a:ext>
            </a:extLst>
          </p:cNvPr>
          <p:cNvSpPr txBox="1"/>
          <p:nvPr/>
        </p:nvSpPr>
        <p:spPr>
          <a:xfrm>
            <a:off x="274702" y="3405823"/>
            <a:ext cx="7132242" cy="627864"/>
          </a:xfrm>
          <a:prstGeom prst="rect">
            <a:avLst/>
          </a:prstGeom>
          <a:noFill/>
        </p:spPr>
        <p:txBody>
          <a:bodyPr wrap="square" lIns="182880" tIns="146304" rIns="182880" bIns="146304" rtlCol="0">
            <a:spAutoFit/>
          </a:bodyPr>
          <a:lstStyle/>
          <a:p>
            <a:pPr algn="l">
              <a:lnSpc>
                <a:spcPct val="90000"/>
              </a:lnSpc>
              <a:spcAft>
                <a:spcPts val="600"/>
              </a:spcAft>
            </a:pPr>
            <a:r>
              <a:rPr lang="en-US" sz="2400" dirty="0">
                <a:solidFill>
                  <a:schemeClr val="bg1"/>
                </a:solidFill>
              </a:rPr>
              <a:t>Section 4 - Azure AD Federated with AD FS </a:t>
            </a:r>
          </a:p>
        </p:txBody>
      </p:sp>
    </p:spTree>
    <p:extLst>
      <p:ext uri="{BB962C8B-B14F-4D97-AF65-F5344CB8AC3E}">
        <p14:creationId xmlns:p14="http://schemas.microsoft.com/office/powerpoint/2010/main" val="112622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1EFB26-D21A-4B6B-A596-8DEA56C7A0F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9</a:t>
            </a:fld>
            <a:endParaRPr lang="en-US" dirty="0"/>
          </a:p>
        </p:txBody>
      </p:sp>
      <p:sp>
        <p:nvSpPr>
          <p:cNvPr id="3" name="Text Placeholder 2">
            <a:extLst>
              <a:ext uri="{FF2B5EF4-FFF2-40B4-BE49-F238E27FC236}">
                <a16:creationId xmlns:a16="http://schemas.microsoft.com/office/drawing/2014/main" id="{C6FC5492-2653-4F5B-B940-0B5F3DBE37FF}"/>
              </a:ext>
            </a:extLst>
          </p:cNvPr>
          <p:cNvSpPr>
            <a:spLocks noGrp="1"/>
          </p:cNvSpPr>
          <p:nvPr>
            <p:ph type="body" sz="quarter" idx="13"/>
          </p:nvPr>
        </p:nvSpPr>
        <p:spPr/>
        <p:txBody>
          <a:bodyPr/>
          <a:lstStyle/>
          <a:p>
            <a:r>
              <a:rPr lang="en-AU" kern="0" dirty="0">
                <a:solidFill>
                  <a:srgbClr val="0A5BBA"/>
                </a:solidFill>
                <a:latin typeface="Segoe UI Light" panose="020B0502040204020203" pitchFamily="34" charset="0"/>
                <a:cs typeface="Segoe UI Light" panose="020B0502040204020203" pitchFamily="34" charset="0"/>
              </a:rPr>
              <a:t>Key Terminology</a:t>
            </a:r>
            <a:endParaRPr lang="en-AU" kern="0" dirty="0"/>
          </a:p>
          <a:p>
            <a:endParaRPr lang="fr-FR" dirty="0"/>
          </a:p>
        </p:txBody>
      </p:sp>
      <p:graphicFrame>
        <p:nvGraphicFramePr>
          <p:cNvPr id="4" name="Content Placeholder 3">
            <a:extLst>
              <a:ext uri="{FF2B5EF4-FFF2-40B4-BE49-F238E27FC236}">
                <a16:creationId xmlns:a16="http://schemas.microsoft.com/office/drawing/2014/main" id="{40B22079-4335-4C77-A480-D09342067098}"/>
              </a:ext>
            </a:extLst>
          </p:cNvPr>
          <p:cNvGraphicFramePr>
            <a:graphicFrameLocks/>
          </p:cNvGraphicFramePr>
          <p:nvPr>
            <p:extLst>
              <p:ext uri="{D42A27DB-BD31-4B8C-83A1-F6EECF244321}">
                <p14:modId xmlns:p14="http://schemas.microsoft.com/office/powerpoint/2010/main" val="3769154531"/>
              </p:ext>
            </p:extLst>
          </p:nvPr>
        </p:nvGraphicFramePr>
        <p:xfrm>
          <a:off x="1006213" y="1629975"/>
          <a:ext cx="10149730" cy="5172506"/>
        </p:xfrm>
        <a:graphic>
          <a:graphicData uri="http://schemas.openxmlformats.org/drawingml/2006/table">
            <a:tbl>
              <a:tblPr firstRow="1" bandRow="1">
                <a:tableStyleId>{5C22544A-7EE6-4342-B048-85BDC9FD1C3A}</a:tableStyleId>
              </a:tblPr>
              <a:tblGrid>
                <a:gridCol w="3879913">
                  <a:extLst>
                    <a:ext uri="{9D8B030D-6E8A-4147-A177-3AD203B41FA5}">
                      <a16:colId xmlns:a16="http://schemas.microsoft.com/office/drawing/2014/main" val="20000"/>
                    </a:ext>
                  </a:extLst>
                </a:gridCol>
                <a:gridCol w="6269817">
                  <a:extLst>
                    <a:ext uri="{9D8B030D-6E8A-4147-A177-3AD203B41FA5}">
                      <a16:colId xmlns:a16="http://schemas.microsoft.com/office/drawing/2014/main" val="20001"/>
                    </a:ext>
                  </a:extLst>
                </a:gridCol>
              </a:tblGrid>
              <a:tr h="347030">
                <a:tc>
                  <a:txBody>
                    <a:bodyPr/>
                    <a:lstStyle/>
                    <a:p>
                      <a:pPr marL="0" indent="0" algn="ctr">
                        <a:buFont typeface="Wingdings" panose="05000000000000000000" pitchFamily="2" charset="2"/>
                        <a:buNone/>
                      </a:pPr>
                      <a:r>
                        <a:rPr lang="en-US" sz="1600" dirty="0"/>
                        <a:t>Terms</a:t>
                      </a:r>
                    </a:p>
                  </a:txBody>
                  <a:tcPr marL="115191" marR="115191" marT="43211" marB="43211"/>
                </a:tc>
                <a:tc>
                  <a:txBody>
                    <a:bodyPr/>
                    <a:lstStyle/>
                    <a:p>
                      <a:pPr algn="ctr"/>
                      <a:r>
                        <a:rPr lang="en-US" sz="1600" dirty="0"/>
                        <a:t>Definition</a:t>
                      </a:r>
                    </a:p>
                  </a:txBody>
                  <a:tcPr marL="115191" marR="115191" marT="43211" marB="43211"/>
                </a:tc>
                <a:extLst>
                  <a:ext uri="{0D108BD9-81ED-4DB2-BD59-A6C34878D82A}">
                    <a16:rowId xmlns:a16="http://schemas.microsoft.com/office/drawing/2014/main" val="10000"/>
                  </a:ext>
                </a:extLst>
              </a:tr>
              <a:tr h="355379">
                <a:tc>
                  <a:txBody>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AU" sz="1400" dirty="0"/>
                        <a:t>Identity/Principal</a:t>
                      </a:r>
                      <a:endParaRPr lang="en-US" sz="1400" b="1" dirty="0"/>
                    </a:p>
                  </a:txBody>
                  <a:tcPr marL="115191" marR="115191" marT="43211" marB="43211"/>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AU" sz="1400" dirty="0"/>
                        <a:t>A set of attributes that describe an entity </a:t>
                      </a:r>
                    </a:p>
                  </a:txBody>
                  <a:tcPr marL="115191" marR="115191" marT="43211" marB="43211"/>
                </a:tc>
                <a:extLst>
                  <a:ext uri="{0D108BD9-81ED-4DB2-BD59-A6C34878D82A}">
                    <a16:rowId xmlns:a16="http://schemas.microsoft.com/office/drawing/2014/main" val="10001"/>
                  </a:ext>
                </a:extLst>
              </a:tr>
              <a:tr h="552279">
                <a:tc>
                  <a:txBody>
                    <a:bodyPr/>
                    <a:lstStyle/>
                    <a:p>
                      <a:pPr marL="285750" indent="-285750">
                        <a:buFont typeface="Wingdings" panose="05000000000000000000" pitchFamily="2" charset="2"/>
                        <a:buChar char="§"/>
                      </a:pPr>
                      <a:r>
                        <a:rPr lang="en-US" sz="1400" dirty="0"/>
                        <a:t>Claim</a:t>
                      </a:r>
                    </a:p>
                    <a:p>
                      <a:pPr marL="285750" indent="-285750">
                        <a:buFont typeface="Wingdings" panose="05000000000000000000" pitchFamily="2" charset="2"/>
                        <a:buChar char="§"/>
                      </a:pPr>
                      <a:r>
                        <a:rPr lang="en-US" sz="1400" dirty="0"/>
                        <a:t>Attribute</a:t>
                      </a:r>
                      <a:r>
                        <a:rPr lang="en-US" sz="1400" baseline="0" dirty="0"/>
                        <a:t> Assertion</a:t>
                      </a:r>
                      <a:br>
                        <a:rPr lang="en-US" sz="1400" baseline="0" dirty="0"/>
                      </a:br>
                      <a:endParaRPr lang="en-US" sz="1400" dirty="0"/>
                    </a:p>
                  </a:txBody>
                  <a:tcPr marL="115191" marR="115191" marT="43211" marB="432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Piece of identity data about a user</a:t>
                      </a:r>
                    </a:p>
                  </a:txBody>
                  <a:tcPr marL="115191" marR="115191" marT="43211" marB="43211"/>
                </a:tc>
                <a:extLst>
                  <a:ext uri="{0D108BD9-81ED-4DB2-BD59-A6C34878D82A}">
                    <a16:rowId xmlns:a16="http://schemas.microsoft.com/office/drawing/2014/main" val="2735718795"/>
                  </a:ext>
                </a:extLst>
              </a:tr>
              <a:tr h="563955">
                <a:tc>
                  <a:txBody>
                    <a:bodyPr/>
                    <a:lstStyle/>
                    <a:p>
                      <a:pPr marL="285750" indent="-285750">
                        <a:buFont typeface="Wingdings" panose="05000000000000000000" pitchFamily="2" charset="2"/>
                        <a:buChar char="§"/>
                      </a:pPr>
                      <a:r>
                        <a:rPr lang="en-US" sz="1400" dirty="0"/>
                        <a:t>Token Assertion</a:t>
                      </a:r>
                    </a:p>
                  </a:txBody>
                  <a:tcPr marL="115191" marR="115191" marT="43211" marB="43211"/>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AU" sz="1400" dirty="0"/>
                        <a:t>A serialized set of claims that are </a:t>
                      </a:r>
                      <a:r>
                        <a:rPr lang="en-US" sz="1400" baseline="0" dirty="0"/>
                        <a:t>packaged up in a consumable format</a:t>
                      </a:r>
                      <a:endParaRPr lang="en-AU" sz="1400" dirty="0"/>
                    </a:p>
                  </a:txBody>
                  <a:tcPr marL="115191" marR="115191" marT="43211" marB="43211"/>
                </a:tc>
                <a:extLst>
                  <a:ext uri="{0D108BD9-81ED-4DB2-BD59-A6C34878D82A}">
                    <a16:rowId xmlns:a16="http://schemas.microsoft.com/office/drawing/2014/main" val="4061363435"/>
                  </a:ext>
                </a:extLst>
              </a:tr>
              <a:tr h="786850">
                <a:tc>
                  <a:txBody>
                    <a:bodyPr/>
                    <a:lstStyle/>
                    <a:p>
                      <a:pPr marL="285750" indent="-285750">
                        <a:buFont typeface="Wingdings" panose="05000000000000000000" pitchFamily="2" charset="2"/>
                        <a:buChar char="§"/>
                      </a:pPr>
                      <a:r>
                        <a:rPr lang="en-US" sz="1400" dirty="0"/>
                        <a:t>Security</a:t>
                      </a:r>
                      <a:r>
                        <a:rPr lang="en-US" sz="1400" baseline="0" dirty="0"/>
                        <a:t> Token Service (STS)</a:t>
                      </a:r>
                    </a:p>
                    <a:p>
                      <a:pPr marL="285750" indent="-285750">
                        <a:buFont typeface="Wingdings" panose="05000000000000000000" pitchFamily="2" charset="2"/>
                        <a:buChar char="§"/>
                      </a:pPr>
                      <a:r>
                        <a:rPr lang="en-US" sz="1400" baseline="0" dirty="0"/>
                        <a:t>Federation Server</a:t>
                      </a:r>
                    </a:p>
                    <a:p>
                      <a:pPr marL="285750" indent="-285750">
                        <a:buFont typeface="Wingdings" panose="05000000000000000000" pitchFamily="2" charset="2"/>
                        <a:buChar char="§"/>
                      </a:pPr>
                      <a:r>
                        <a:rPr lang="en-US" sz="1400" baseline="0" dirty="0"/>
                        <a:t>Issuer</a:t>
                      </a:r>
                      <a:br>
                        <a:rPr lang="en-US" sz="1400" baseline="0" dirty="0"/>
                      </a:br>
                      <a:endParaRPr lang="en-US" sz="1400" dirty="0"/>
                    </a:p>
                  </a:txBody>
                  <a:tcPr marL="115191" marR="115191" marT="43211" marB="4321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Server that creates </a:t>
                      </a:r>
                      <a:r>
                        <a:rPr lang="en-US" sz="1400" u="sng" baseline="0" dirty="0"/>
                        <a:t>or</a:t>
                      </a:r>
                      <a:r>
                        <a:rPr lang="en-US" sz="1400" baseline="0" dirty="0"/>
                        <a:t> consumes tokens.</a:t>
                      </a:r>
                      <a:br>
                        <a:rPr lang="en-US" sz="1400" baseline="0" dirty="0"/>
                      </a:br>
                      <a:r>
                        <a:rPr lang="en-AU" sz="1400" dirty="0"/>
                        <a:t>STS issues security tokens to authenticated clients</a:t>
                      </a:r>
                      <a:endParaRPr lang="en-US" sz="1400" dirty="0"/>
                    </a:p>
                  </a:txBody>
                  <a:tcPr marL="115191" marR="115191" marT="43211" marB="43211"/>
                </a:tc>
                <a:extLst>
                  <a:ext uri="{0D108BD9-81ED-4DB2-BD59-A6C34878D82A}">
                    <a16:rowId xmlns:a16="http://schemas.microsoft.com/office/drawing/2014/main" val="4271185767"/>
                  </a:ext>
                </a:extLst>
              </a:tr>
              <a:tr h="845493">
                <a:tc>
                  <a:txBody>
                    <a:bodyPr/>
                    <a:lstStyle/>
                    <a:p>
                      <a:pPr marL="285750" indent="-285750">
                        <a:buFont typeface="Wingdings" panose="05000000000000000000" pitchFamily="2" charset="2"/>
                        <a:buChar char="§"/>
                      </a:pPr>
                      <a:r>
                        <a:rPr lang="en-US" sz="1400" dirty="0"/>
                        <a:t>Identity</a:t>
                      </a:r>
                      <a:r>
                        <a:rPr lang="en-US" sz="1400" baseline="0" dirty="0"/>
                        <a:t> Provider STS (</a:t>
                      </a:r>
                      <a:r>
                        <a:rPr lang="en-US" sz="1400" baseline="0" dirty="0" err="1"/>
                        <a:t>IdP</a:t>
                      </a:r>
                      <a:r>
                        <a:rPr lang="en-US" sz="1400" baseline="0" dirty="0"/>
                        <a:t>-STS)</a:t>
                      </a:r>
                    </a:p>
                    <a:p>
                      <a:pPr marL="285750" indent="-285750">
                        <a:buFont typeface="Wingdings" panose="05000000000000000000" pitchFamily="2" charset="2"/>
                        <a:buChar char="§"/>
                      </a:pPr>
                      <a:r>
                        <a:rPr lang="en-US" sz="1400" baseline="0" dirty="0"/>
                        <a:t>Identity Provider</a:t>
                      </a:r>
                    </a:p>
                    <a:p>
                      <a:pPr marL="285750" indent="-285750">
                        <a:buFont typeface="Wingdings" panose="05000000000000000000" pitchFamily="2" charset="2"/>
                        <a:buChar char="§"/>
                      </a:pPr>
                      <a:r>
                        <a:rPr lang="en-US" sz="1400" baseline="0" dirty="0"/>
                        <a:t>Claims Provider</a:t>
                      </a:r>
                      <a:br>
                        <a:rPr lang="en-US" sz="1400" baseline="0" dirty="0"/>
                      </a:br>
                      <a:endParaRPr lang="en-US" sz="1400" baseline="0" dirty="0"/>
                    </a:p>
                  </a:txBody>
                  <a:tcPr marL="115191" marR="115191" marT="43211" marB="432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Server that</a:t>
                      </a:r>
                      <a:r>
                        <a:rPr lang="en-US" sz="1400" baseline="0" dirty="0"/>
                        <a:t> </a:t>
                      </a:r>
                      <a:r>
                        <a:rPr lang="en-US" sz="1400" b="1" baseline="0" dirty="0"/>
                        <a:t>creates tokens</a:t>
                      </a:r>
                      <a:endParaRPr lang="en-US" sz="1400" b="1" dirty="0"/>
                    </a:p>
                    <a:p>
                      <a:endParaRPr lang="en-US" sz="1400" dirty="0"/>
                    </a:p>
                  </a:txBody>
                  <a:tcPr marL="115191" marR="115191" marT="43211" marB="43211"/>
                </a:tc>
                <a:extLst>
                  <a:ext uri="{0D108BD9-81ED-4DB2-BD59-A6C34878D82A}">
                    <a16:rowId xmlns:a16="http://schemas.microsoft.com/office/drawing/2014/main" val="10002"/>
                  </a:ext>
                </a:extLst>
              </a:tr>
              <a:tr h="747637">
                <a:tc>
                  <a:txBody>
                    <a:bodyPr/>
                    <a:lstStyle/>
                    <a:p>
                      <a:pPr marL="285750" indent="-285750">
                        <a:buFont typeface="Wingdings" panose="05000000000000000000" pitchFamily="2" charset="2"/>
                        <a:buChar char="§"/>
                      </a:pPr>
                      <a:r>
                        <a:rPr lang="en-US" sz="1400" dirty="0"/>
                        <a:t>Relying Party STS (RP-STS)</a:t>
                      </a:r>
                    </a:p>
                    <a:p>
                      <a:pPr marL="285750" indent="-285750">
                        <a:buFont typeface="Wingdings" panose="05000000000000000000" pitchFamily="2" charset="2"/>
                        <a:buChar char="§"/>
                      </a:pPr>
                      <a:r>
                        <a:rPr lang="en-US" sz="1400" dirty="0"/>
                        <a:t>Service Provider</a:t>
                      </a:r>
                    </a:p>
                  </a:txBody>
                  <a:tcPr marL="115191" marR="115191" marT="43211" marB="432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Server that </a:t>
                      </a:r>
                      <a:r>
                        <a:rPr lang="en-US" sz="1400" b="1" dirty="0"/>
                        <a:t>consumes tokens</a:t>
                      </a:r>
                    </a:p>
                    <a:p>
                      <a:endParaRPr lang="en-US" sz="1400" dirty="0"/>
                    </a:p>
                  </a:txBody>
                  <a:tcPr marL="115191" marR="115191" marT="43211" marB="43211"/>
                </a:tc>
                <a:extLst>
                  <a:ext uri="{0D108BD9-81ED-4DB2-BD59-A6C34878D82A}">
                    <a16:rowId xmlns:a16="http://schemas.microsoft.com/office/drawing/2014/main" val="10003"/>
                  </a:ext>
                </a:extLst>
              </a:tr>
              <a:tr h="552279">
                <a:tc>
                  <a:txBody>
                    <a:bodyPr/>
                    <a:lstStyle/>
                    <a:p>
                      <a:pPr marL="285750" indent="-285750">
                        <a:buFont typeface="Wingdings" panose="05000000000000000000" pitchFamily="2" charset="2"/>
                        <a:buChar char="§"/>
                      </a:pPr>
                      <a:r>
                        <a:rPr lang="en-US" sz="1400" dirty="0"/>
                        <a:t>Application</a:t>
                      </a:r>
                    </a:p>
                    <a:p>
                      <a:pPr marL="285750" indent="-285750">
                        <a:buFont typeface="Wingdings" panose="05000000000000000000" pitchFamily="2" charset="2"/>
                        <a:buChar char="§"/>
                      </a:pPr>
                      <a:r>
                        <a:rPr lang="en-US" sz="1400" dirty="0"/>
                        <a:t>Relying</a:t>
                      </a:r>
                      <a:r>
                        <a:rPr lang="en-US" sz="1400" baseline="0" dirty="0"/>
                        <a:t> Party</a:t>
                      </a:r>
                      <a:endParaRPr lang="en-US" sz="1400" b="1" baseline="0" dirty="0"/>
                    </a:p>
                  </a:txBody>
                  <a:tcPr marL="115191" marR="115191" marT="43211" marB="43211"/>
                </a:tc>
                <a:tc>
                  <a:txBody>
                    <a:bodyPr/>
                    <a:lstStyle/>
                    <a:p>
                      <a:r>
                        <a:rPr lang="en-US" sz="1400" dirty="0"/>
                        <a:t>A</a:t>
                      </a:r>
                      <a:r>
                        <a:rPr lang="en-US" sz="1400" baseline="0" dirty="0"/>
                        <a:t> resource </a:t>
                      </a:r>
                      <a:r>
                        <a:rPr lang="en-US" sz="1400" dirty="0"/>
                        <a:t>that uses</a:t>
                      </a:r>
                      <a:r>
                        <a:rPr lang="en-US" sz="1400" baseline="0" dirty="0"/>
                        <a:t> claims</a:t>
                      </a:r>
                      <a:endParaRPr lang="en-US" sz="1400" dirty="0">
                        <a:solidFill>
                          <a:srgbClr val="C00000"/>
                        </a:solidFill>
                      </a:endParaRPr>
                    </a:p>
                  </a:txBody>
                  <a:tcPr marL="115191" marR="115191" marT="43211" marB="43211"/>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544552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BEF06A-49FA-4439-9A62-D65CB20C51F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10</a:t>
            </a:fld>
            <a:endParaRPr lang="en-US" dirty="0"/>
          </a:p>
        </p:txBody>
      </p:sp>
      <p:sp>
        <p:nvSpPr>
          <p:cNvPr id="3" name="Text Placeholder 2">
            <a:extLst>
              <a:ext uri="{FF2B5EF4-FFF2-40B4-BE49-F238E27FC236}">
                <a16:creationId xmlns:a16="http://schemas.microsoft.com/office/drawing/2014/main" id="{6CCB7892-B218-45F3-A478-D79C9997C399}"/>
              </a:ext>
            </a:extLst>
          </p:cNvPr>
          <p:cNvSpPr>
            <a:spLocks noGrp="1"/>
          </p:cNvSpPr>
          <p:nvPr>
            <p:ph type="body" sz="quarter" idx="13"/>
          </p:nvPr>
        </p:nvSpPr>
        <p:spPr/>
        <p:txBody>
          <a:bodyPr/>
          <a:lstStyle/>
          <a:p>
            <a:r>
              <a:rPr lang="fr-FR" dirty="0"/>
              <a:t>Active Directory Federation Services: </a:t>
            </a:r>
            <a:r>
              <a:rPr lang="fr-FR" dirty="0" err="1"/>
              <a:t>Overview</a:t>
            </a:r>
            <a:endParaRPr lang="fr-FR" dirty="0"/>
          </a:p>
          <a:p>
            <a:endParaRPr lang="fr-FR" dirty="0"/>
          </a:p>
        </p:txBody>
      </p:sp>
      <p:sp>
        <p:nvSpPr>
          <p:cNvPr id="5" name="Rectangle 4">
            <a:extLst>
              <a:ext uri="{FF2B5EF4-FFF2-40B4-BE49-F238E27FC236}">
                <a16:creationId xmlns:a16="http://schemas.microsoft.com/office/drawing/2014/main" id="{6182161E-C56F-45EE-AE64-F8ACB34C36B8}"/>
              </a:ext>
            </a:extLst>
          </p:cNvPr>
          <p:cNvSpPr/>
          <p:nvPr/>
        </p:nvSpPr>
        <p:spPr>
          <a:xfrm>
            <a:off x="209053" y="1712541"/>
            <a:ext cx="11982450" cy="4893647"/>
          </a:xfrm>
          <a:prstGeom prst="rect">
            <a:avLst/>
          </a:prstGeom>
        </p:spPr>
        <p:txBody>
          <a:bodyPr wrap="square">
            <a:spAutoFit/>
          </a:bodyPr>
          <a:lstStyle/>
          <a:p>
            <a:pPr marL="285750" lvl="0" indent="-285750" algn="l">
              <a:spcBef>
                <a:spcPct val="30000"/>
              </a:spcBef>
              <a:spcAft>
                <a:spcPct val="0"/>
              </a:spcAft>
              <a:buFont typeface="Wingdings" panose="05000000000000000000" pitchFamily="2" charset="2"/>
              <a:buChar char="§"/>
              <a:defRPr/>
            </a:pPr>
            <a:r>
              <a:rPr lang="en-US" sz="1200" b="1" dirty="0">
                <a:solidFill>
                  <a:srgbClr val="0070C0"/>
                </a:solidFill>
                <a:latin typeface="Arial"/>
                <a:cs typeface="Arial" charset="0"/>
                <a:sym typeface="Arial"/>
              </a:rPr>
              <a:t>AD FS enables identity federation, extending the notion of above centralized authentication, authorization, and single sign-on to Web applications and services located virtually anywhere. </a:t>
            </a:r>
            <a:endParaRPr lang="fr-FR" sz="1200" b="1" dirty="0">
              <a:solidFill>
                <a:srgbClr val="0070C0"/>
              </a:solidFill>
              <a:latin typeface="Arial"/>
              <a:cs typeface="Arial" charset="0"/>
              <a:sym typeface="Arial"/>
            </a:endParaRPr>
          </a:p>
          <a:p>
            <a:pPr marL="285750" indent="-285750" algn="l">
              <a:buFont typeface="Wingdings" panose="05000000000000000000" pitchFamily="2" charset="2"/>
              <a:buChar char="§"/>
            </a:pPr>
            <a:endParaRPr lang="en-US" sz="1200" dirty="0"/>
          </a:p>
          <a:p>
            <a:pPr marL="285750" indent="-285750" algn="l">
              <a:buFont typeface="Wingdings" panose="05000000000000000000" pitchFamily="2" charset="2"/>
              <a:buChar char="§"/>
            </a:pPr>
            <a:r>
              <a:rPr lang="en-US" sz="1200" dirty="0">
                <a:latin typeface="Arial"/>
                <a:cs typeface="Arial" charset="0"/>
                <a:sym typeface="Arial"/>
              </a:rPr>
              <a:t>AD FS is a component of the Windows (Server) platform </a:t>
            </a:r>
          </a:p>
          <a:p>
            <a:pPr marL="285750" indent="-285750" algn="l">
              <a:buFont typeface="Wingdings" panose="05000000000000000000" pitchFamily="2" charset="2"/>
              <a:buChar char="§"/>
            </a:pPr>
            <a:endParaRPr lang="en-US" sz="1200" dirty="0">
              <a:latin typeface="Arial"/>
              <a:cs typeface="Arial" charset="0"/>
              <a:sym typeface="Arial"/>
            </a:endParaRPr>
          </a:p>
          <a:p>
            <a:pPr marL="285750" indent="-285750" algn="l">
              <a:buFont typeface="Wingdings" panose="05000000000000000000" pitchFamily="2" charset="2"/>
              <a:buChar char="§"/>
            </a:pPr>
            <a:r>
              <a:rPr lang="en-US" sz="1200" dirty="0">
                <a:latin typeface="Arial"/>
                <a:cs typeface="Arial" charset="0"/>
                <a:sym typeface="Arial"/>
              </a:rPr>
              <a:t>AD FS is fundamentally a Security Token Service (STS). </a:t>
            </a:r>
          </a:p>
          <a:p>
            <a:pPr marL="285750" indent="-285750" algn="l">
              <a:buFont typeface="Wingdings" panose="05000000000000000000" pitchFamily="2" charset="2"/>
              <a:buChar char="§"/>
            </a:pPr>
            <a:r>
              <a:rPr lang="en-US" sz="1200" dirty="0">
                <a:latin typeface="Arial"/>
                <a:cs typeface="Arial" charset="0"/>
                <a:sym typeface="Arial"/>
              </a:rPr>
              <a:t>Such a service is able to issue, validate and exchange security tokens. </a:t>
            </a:r>
            <a:endParaRPr lang="fr-FR" sz="1200" dirty="0">
              <a:latin typeface="Arial"/>
              <a:cs typeface="Arial" charset="0"/>
              <a:sym typeface="Arial"/>
            </a:endParaRPr>
          </a:p>
          <a:p>
            <a:pPr marL="285750" indent="-285750" algn="l">
              <a:buFont typeface="Wingdings" panose="05000000000000000000" pitchFamily="2" charset="2"/>
              <a:buChar char="§"/>
            </a:pPr>
            <a:endParaRPr lang="en-US" sz="1200" dirty="0">
              <a:latin typeface="Arial"/>
              <a:cs typeface="Arial" charset="0"/>
              <a:sym typeface="Arial"/>
            </a:endParaRPr>
          </a:p>
          <a:p>
            <a:pPr marL="825475" lvl="1" indent="-285750" algn="l">
              <a:buFont typeface="Wingdings" panose="05000000000000000000" pitchFamily="2" charset="2"/>
              <a:buChar char="§"/>
            </a:pPr>
            <a:r>
              <a:rPr lang="en-US" sz="1200" dirty="0">
                <a:latin typeface="Arial"/>
                <a:cs typeface="Arial" charset="0"/>
                <a:sym typeface="Arial"/>
              </a:rPr>
              <a:t>Security tokens consist of a collection of claims, which are statements made about users, for example name, id, email, group, role, privilege, or capability, used for authentication and authorization decision purposes. </a:t>
            </a:r>
            <a:endParaRPr lang="fr-FR" sz="1200" dirty="0">
              <a:latin typeface="Arial"/>
              <a:cs typeface="Arial" charset="0"/>
              <a:sym typeface="Arial"/>
            </a:endParaRPr>
          </a:p>
          <a:p>
            <a:pPr marL="285750" indent="-285750" algn="l">
              <a:buFont typeface="Wingdings" panose="05000000000000000000" pitchFamily="2" charset="2"/>
              <a:buChar char="§"/>
            </a:pPr>
            <a:endParaRPr lang="en-US" sz="1200" dirty="0">
              <a:latin typeface="Arial"/>
              <a:cs typeface="Arial" charset="0"/>
              <a:sym typeface="Arial"/>
            </a:endParaRPr>
          </a:p>
          <a:p>
            <a:pPr marL="825475" lvl="1" indent="-285750" algn="l">
              <a:buFont typeface="Wingdings" panose="05000000000000000000" pitchFamily="2" charset="2"/>
              <a:buChar char="§"/>
            </a:pPr>
            <a:r>
              <a:rPr lang="en-US" sz="1200" dirty="0">
                <a:latin typeface="Arial"/>
                <a:cs typeface="Arial" charset="0"/>
                <a:sym typeface="Arial"/>
              </a:rPr>
              <a:t>Security tokens typically follow a secure, standardized method of packaging claims for transport from a claims provider, i.e. a trusted federation partner that issues the token, to a relying party, i.e. a trusting federation partner that understands and consumes the token. </a:t>
            </a:r>
            <a:endParaRPr lang="fr-FR" sz="1200" dirty="0">
              <a:latin typeface="Arial"/>
              <a:cs typeface="Arial" charset="0"/>
              <a:sym typeface="Arial"/>
            </a:endParaRPr>
          </a:p>
          <a:p>
            <a:pPr marL="285750" indent="-285750" algn="l">
              <a:buFont typeface="Wingdings" panose="05000000000000000000" pitchFamily="2" charset="2"/>
              <a:buChar char="§"/>
            </a:pPr>
            <a:endParaRPr lang="en-US" sz="1200" dirty="0">
              <a:latin typeface="Arial"/>
              <a:cs typeface="Arial" charset="0"/>
              <a:sym typeface="Arial"/>
            </a:endParaRPr>
          </a:p>
          <a:p>
            <a:pPr marL="825475" lvl="1" indent="-285750" algn="l">
              <a:buFont typeface="Wingdings" panose="05000000000000000000" pitchFamily="2" charset="2"/>
              <a:buChar char="§"/>
            </a:pPr>
            <a:r>
              <a:rPr lang="en-US" sz="1200" dirty="0">
                <a:latin typeface="Arial"/>
                <a:cs typeface="Arial" charset="0"/>
                <a:sym typeface="Arial"/>
              </a:rPr>
              <a:t>A STS can issue tokens in various formats and can protect the content of security tokens in transit via the use of X.509 certificate(s) for token signing, which makes it possible for a relying party to notably validate trusted claims providers. (Token encryption is also supported.)</a:t>
            </a:r>
            <a:endParaRPr lang="fr-FR" sz="1200" dirty="0">
              <a:latin typeface="Arial"/>
              <a:cs typeface="Arial" charset="0"/>
              <a:sym typeface="Arial"/>
            </a:endParaRPr>
          </a:p>
          <a:p>
            <a:pPr marL="285750" indent="-285750" algn="l">
              <a:buFont typeface="Wingdings" panose="05000000000000000000" pitchFamily="2" charset="2"/>
              <a:buChar char="§"/>
            </a:pPr>
            <a:endParaRPr lang="en-US" sz="1200" dirty="0">
              <a:latin typeface="Arial"/>
              <a:cs typeface="Arial" charset="0"/>
              <a:sym typeface="Arial"/>
            </a:endParaRPr>
          </a:p>
          <a:p>
            <a:pPr marL="825475" lvl="1" indent="-285750" algn="l">
              <a:buFont typeface="Wingdings" panose="05000000000000000000" pitchFamily="2" charset="2"/>
              <a:buChar char="§"/>
            </a:pPr>
            <a:r>
              <a:rPr lang="en-US" sz="1200" dirty="0">
                <a:latin typeface="Arial"/>
                <a:cs typeface="Arial" charset="0"/>
                <a:sym typeface="Arial"/>
              </a:rPr>
              <a:t>The concept of exchange induces the processing and transforming capability of tokens in terms of type of trust, token format, semantics and (values of) claims for “impedance adaptation”. </a:t>
            </a:r>
            <a:endParaRPr lang="fr-FR" sz="1200" dirty="0">
              <a:latin typeface="Arial"/>
              <a:cs typeface="Arial" charset="0"/>
              <a:sym typeface="Arial"/>
            </a:endParaRPr>
          </a:p>
          <a:p>
            <a:pPr marL="285750" indent="-285750" algn="l">
              <a:buFont typeface="Wingdings" panose="05000000000000000000" pitchFamily="2" charset="2"/>
              <a:buChar char="§"/>
            </a:pPr>
            <a:endParaRPr lang="en-US" sz="1200" dirty="0">
              <a:latin typeface="Arial"/>
              <a:cs typeface="Arial" charset="0"/>
              <a:sym typeface="Arial"/>
            </a:endParaRPr>
          </a:p>
          <a:p>
            <a:pPr marL="285750" indent="-285750" algn="l">
              <a:buFont typeface="Wingdings" panose="05000000000000000000" pitchFamily="2" charset="2"/>
              <a:buChar char="§"/>
            </a:pPr>
            <a:r>
              <a:rPr lang="en-US" sz="1200" dirty="0">
                <a:latin typeface="Arial"/>
                <a:cs typeface="Arial" charset="0"/>
                <a:sym typeface="Arial"/>
              </a:rPr>
              <a:t>In order to serve and process related claim requests, AD FS includes a claims pipeline, which represents the path that claims must follow through the STS before they can be issued as part of a security token. The STS manages the entire end-to-end process of flowing claims through the various stages of the claims pipeline, which also includes the processing of claim rules by the claim rule-based engine.</a:t>
            </a:r>
          </a:p>
          <a:p>
            <a:pPr marL="285750" indent="-285750" algn="l">
              <a:buFont typeface="Wingdings" panose="05000000000000000000" pitchFamily="2" charset="2"/>
              <a:buChar char="§"/>
            </a:pPr>
            <a:endParaRPr lang="fr-FR" sz="1200" dirty="0">
              <a:latin typeface="Arial"/>
              <a:cs typeface="Arial" charset="0"/>
              <a:sym typeface="Arial"/>
            </a:endParaRPr>
          </a:p>
          <a:p>
            <a:pPr marL="285750" indent="-285750" algn="l">
              <a:buFont typeface="Wingdings" panose="05000000000000000000" pitchFamily="2" charset="2"/>
              <a:buChar char="§"/>
            </a:pPr>
            <a:r>
              <a:rPr lang="en-US" sz="1200" dirty="0">
                <a:latin typeface="Arial"/>
                <a:cs typeface="Arial" charset="0"/>
                <a:sym typeface="Arial"/>
              </a:rPr>
              <a:t>For that purpose, AD FS uses AD DS  (or –with the latest AD FS version)  3</a:t>
            </a:r>
            <a:r>
              <a:rPr lang="en-US" sz="1200" baseline="30000" dirty="0">
                <a:latin typeface="Arial"/>
                <a:cs typeface="Arial" charset="0"/>
                <a:sym typeface="Arial"/>
              </a:rPr>
              <a:t>rd</a:t>
            </a:r>
            <a:r>
              <a:rPr lang="en-US" sz="1200" dirty="0">
                <a:latin typeface="Arial"/>
                <a:cs typeface="Arial" charset="0"/>
                <a:sym typeface="Arial"/>
              </a:rPr>
              <a:t> party LDAP directories) as a credential store. AD FS 2.0 can also use attributes coming from several attribute stores, such as Active Directory Lightweight Directory Services (AD LDS), Microsoft SQL Server databases, and other data sources.</a:t>
            </a:r>
            <a:endParaRPr lang="fr-FR" sz="1200" dirty="0"/>
          </a:p>
        </p:txBody>
      </p:sp>
    </p:spTree>
    <p:extLst>
      <p:ext uri="{BB962C8B-B14F-4D97-AF65-F5344CB8AC3E}">
        <p14:creationId xmlns:p14="http://schemas.microsoft.com/office/powerpoint/2010/main" val="30523395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D90E1-004A-4774-AC69-C93F47F57B05}"/>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11</a:t>
            </a:fld>
            <a:endParaRPr lang="en-US" dirty="0"/>
          </a:p>
        </p:txBody>
      </p:sp>
      <p:sp>
        <p:nvSpPr>
          <p:cNvPr id="3" name="Text Placeholder 2">
            <a:extLst>
              <a:ext uri="{FF2B5EF4-FFF2-40B4-BE49-F238E27FC236}">
                <a16:creationId xmlns:a16="http://schemas.microsoft.com/office/drawing/2014/main" id="{9C5F615E-4CA3-4029-9E66-BAE3D5DF0AEC}"/>
              </a:ext>
            </a:extLst>
          </p:cNvPr>
          <p:cNvSpPr>
            <a:spLocks noGrp="1"/>
          </p:cNvSpPr>
          <p:nvPr>
            <p:ph type="body" sz="quarter" idx="13"/>
          </p:nvPr>
        </p:nvSpPr>
        <p:spPr/>
        <p:txBody>
          <a:bodyPr/>
          <a:lstStyle/>
          <a:p>
            <a:r>
              <a:rPr lang="fr-FR" dirty="0"/>
              <a:t>Active Directory Federation Services: </a:t>
            </a:r>
            <a:r>
              <a:rPr lang="fr-FR" dirty="0" err="1"/>
              <a:t>Overview</a:t>
            </a:r>
            <a:endParaRPr lang="fr-FR" dirty="0"/>
          </a:p>
        </p:txBody>
      </p:sp>
      <p:sp>
        <p:nvSpPr>
          <p:cNvPr id="4" name="Rectangle 3">
            <a:extLst>
              <a:ext uri="{FF2B5EF4-FFF2-40B4-BE49-F238E27FC236}">
                <a16:creationId xmlns:a16="http://schemas.microsoft.com/office/drawing/2014/main" id="{33D0FECA-0143-4E20-AF67-4C34916A1F26}"/>
              </a:ext>
            </a:extLst>
          </p:cNvPr>
          <p:cNvSpPr/>
          <p:nvPr/>
        </p:nvSpPr>
        <p:spPr>
          <a:xfrm>
            <a:off x="366140" y="1757933"/>
            <a:ext cx="11064119" cy="4109138"/>
          </a:xfrm>
          <a:prstGeom prst="rect">
            <a:avLst/>
          </a:prstGeom>
        </p:spPr>
        <p:txBody>
          <a:bodyPr wrap="square">
            <a:spAutoFit/>
          </a:bodyPr>
          <a:lstStyle/>
          <a:p>
            <a:pPr marL="285750" indent="-285750" algn="l">
              <a:lnSpc>
                <a:spcPct val="150000"/>
              </a:lnSpc>
              <a:buFont typeface="Wingdings" panose="05000000000000000000" pitchFamily="2" charset="2"/>
              <a:buChar char="§"/>
            </a:pPr>
            <a:r>
              <a:rPr lang="en-US" sz="1600" b="1" dirty="0">
                <a:solidFill>
                  <a:srgbClr val="0070C0"/>
                </a:solidFill>
              </a:rPr>
              <a:t>AD FS is fundamentally a Security Token Service (STS). </a:t>
            </a:r>
          </a:p>
          <a:p>
            <a:pPr marL="825475" lvl="1" indent="-285750" algn="l">
              <a:lnSpc>
                <a:spcPct val="150000"/>
              </a:lnSpc>
              <a:buFont typeface="Wingdings" panose="05000000000000000000" pitchFamily="2" charset="2"/>
              <a:buChar char="§"/>
            </a:pPr>
            <a:r>
              <a:rPr lang="en-US" sz="1600" b="1" dirty="0">
                <a:solidFill>
                  <a:srgbClr val="0070C0"/>
                </a:solidFill>
              </a:rPr>
              <a:t>Such a service is able to issue, validate and exchange security tokens</a:t>
            </a:r>
          </a:p>
          <a:p>
            <a:pPr marL="825475" lvl="1" indent="-285750" algn="l">
              <a:lnSpc>
                <a:spcPct val="150000"/>
              </a:lnSpc>
              <a:buFont typeface="Wingdings" panose="05000000000000000000" pitchFamily="2" charset="2"/>
              <a:buChar char="§"/>
            </a:pPr>
            <a:r>
              <a:rPr lang="fr-FR" sz="1600" b="1" dirty="0">
                <a:solidFill>
                  <a:srgbClr val="0070C0"/>
                </a:solidFill>
              </a:rPr>
              <a:t>AD FS </a:t>
            </a:r>
            <a:r>
              <a:rPr lang="fr-FR" sz="1600" b="1" dirty="0" err="1">
                <a:solidFill>
                  <a:srgbClr val="0070C0"/>
                </a:solidFill>
              </a:rPr>
              <a:t>is</a:t>
            </a:r>
            <a:r>
              <a:rPr lang="fr-FR" sz="1600" b="1" dirty="0">
                <a:solidFill>
                  <a:srgbClr val="0070C0"/>
                </a:solidFill>
              </a:rPr>
              <a:t> the on-</a:t>
            </a:r>
            <a:r>
              <a:rPr lang="fr-FR" sz="1600" b="1" dirty="0" err="1">
                <a:solidFill>
                  <a:srgbClr val="0070C0"/>
                </a:solidFill>
              </a:rPr>
              <a:t>premises</a:t>
            </a:r>
            <a:r>
              <a:rPr lang="fr-FR" sz="1600" b="1" dirty="0">
                <a:solidFill>
                  <a:srgbClr val="0070C0"/>
                </a:solidFill>
              </a:rPr>
              <a:t> Security </a:t>
            </a:r>
            <a:r>
              <a:rPr lang="fr-FR" sz="1600" b="1" dirty="0" err="1">
                <a:solidFill>
                  <a:srgbClr val="0070C0"/>
                </a:solidFill>
              </a:rPr>
              <a:t>Token</a:t>
            </a:r>
            <a:r>
              <a:rPr lang="fr-FR" sz="1600" b="1" dirty="0">
                <a:solidFill>
                  <a:srgbClr val="0070C0"/>
                </a:solidFill>
              </a:rPr>
              <a:t> Service (STS) </a:t>
            </a:r>
            <a:r>
              <a:rPr lang="fr-FR" sz="1600" dirty="0"/>
              <a:t>of Microsoft:</a:t>
            </a:r>
          </a:p>
          <a:p>
            <a:pPr marL="825475" lvl="1" indent="-285750" algn="l">
              <a:lnSpc>
                <a:spcPct val="150000"/>
              </a:lnSpc>
              <a:buFont typeface="Wingdings" panose="05000000000000000000" pitchFamily="2" charset="2"/>
              <a:buChar char="§"/>
            </a:pPr>
            <a:r>
              <a:rPr lang="en-US" sz="1600" dirty="0"/>
              <a:t>It is able to </a:t>
            </a:r>
            <a:r>
              <a:rPr lang="en-US" sz="1600" b="1" dirty="0"/>
              <a:t>interoperate</a:t>
            </a:r>
            <a:r>
              <a:rPr lang="en-US" sz="1600" dirty="0"/>
              <a:t> with federation solutions on other platforms.</a:t>
            </a:r>
          </a:p>
          <a:p>
            <a:pPr marL="285750" indent="-285750" algn="l">
              <a:lnSpc>
                <a:spcPct val="150000"/>
              </a:lnSpc>
              <a:buFont typeface="Wingdings" panose="05000000000000000000" pitchFamily="2" charset="2"/>
              <a:buChar char="§"/>
            </a:pPr>
            <a:endParaRPr lang="fr-FR" sz="1600" dirty="0"/>
          </a:p>
          <a:p>
            <a:pPr marL="285750" indent="-285750" algn="l">
              <a:lnSpc>
                <a:spcPct val="150000"/>
              </a:lnSpc>
              <a:buFont typeface="Wingdings" panose="05000000000000000000" pitchFamily="2" charset="2"/>
              <a:buChar char="§"/>
            </a:pPr>
            <a:r>
              <a:rPr lang="en-US" sz="1600" dirty="0"/>
              <a:t>AD FS allows </a:t>
            </a:r>
            <a:r>
              <a:rPr lang="en-US" sz="1600" b="1" dirty="0"/>
              <a:t>client access filtering </a:t>
            </a:r>
            <a:r>
              <a:rPr lang="en-US" sz="1600" dirty="0"/>
              <a:t>to cloud applications.</a:t>
            </a:r>
          </a:p>
          <a:p>
            <a:pPr marL="285750" indent="-285750" algn="l">
              <a:lnSpc>
                <a:spcPct val="150000"/>
              </a:lnSpc>
              <a:buFont typeface="Wingdings" panose="05000000000000000000" pitchFamily="2" charset="2"/>
              <a:buChar char="§"/>
            </a:pPr>
            <a:r>
              <a:rPr lang="en-US" sz="1600" dirty="0"/>
              <a:t>AD FS will honor </a:t>
            </a:r>
            <a:r>
              <a:rPr lang="en-US" sz="1600" b="1" dirty="0"/>
              <a:t>Active Directory Password policies </a:t>
            </a:r>
            <a:r>
              <a:rPr lang="en-US" sz="1600" dirty="0"/>
              <a:t>and login time restrictions.</a:t>
            </a:r>
          </a:p>
          <a:p>
            <a:pPr marL="285750" indent="-285750" algn="l">
              <a:lnSpc>
                <a:spcPct val="150000"/>
              </a:lnSpc>
              <a:buFont typeface="Wingdings" panose="05000000000000000000" pitchFamily="2" charset="2"/>
              <a:buChar char="§"/>
            </a:pPr>
            <a:r>
              <a:rPr lang="en-US" sz="1600" dirty="0"/>
              <a:t>AD FS can provide a web interface for </a:t>
            </a:r>
            <a:r>
              <a:rPr lang="en-US" sz="1600" b="1" dirty="0"/>
              <a:t>changing the password</a:t>
            </a:r>
            <a:r>
              <a:rPr lang="en-US" sz="1600" dirty="0"/>
              <a:t> when a user is outside the corporate network.</a:t>
            </a:r>
          </a:p>
          <a:p>
            <a:pPr marL="285750" indent="-285750" algn="l">
              <a:lnSpc>
                <a:spcPct val="150000"/>
              </a:lnSpc>
              <a:buFont typeface="Wingdings" panose="05000000000000000000" pitchFamily="2" charset="2"/>
              <a:buChar char="§"/>
            </a:pPr>
            <a:r>
              <a:rPr lang="en-US" sz="1600" dirty="0"/>
              <a:t>AD FS is </a:t>
            </a:r>
            <a:r>
              <a:rPr lang="en-US" sz="1600" b="1" dirty="0"/>
              <a:t>compliant</a:t>
            </a:r>
            <a:r>
              <a:rPr lang="en-US" sz="1600" dirty="0"/>
              <a:t> with security policies that do not allow synchronization of password hashes to the cloud.</a:t>
            </a:r>
          </a:p>
          <a:p>
            <a:pPr marL="285750" indent="-285750" algn="l">
              <a:lnSpc>
                <a:spcPct val="150000"/>
              </a:lnSpc>
              <a:buFont typeface="Wingdings" panose="05000000000000000000" pitchFamily="2" charset="2"/>
              <a:buChar char="§"/>
            </a:pPr>
            <a:endParaRPr lang="en-US" sz="1600" dirty="0"/>
          </a:p>
          <a:p>
            <a:pPr marL="285750" indent="-285750" algn="l">
              <a:lnSpc>
                <a:spcPct val="150000"/>
              </a:lnSpc>
              <a:buFont typeface="Wingdings" panose="05000000000000000000" pitchFamily="2" charset="2"/>
              <a:buChar char="§"/>
            </a:pPr>
            <a:r>
              <a:rPr lang="en-US" sz="1600" dirty="0"/>
              <a:t>AD FS can be integrated with on-premises deployment of two factor or </a:t>
            </a:r>
            <a:r>
              <a:rPr lang="en-US" sz="1600" b="1" dirty="0"/>
              <a:t>multi-factor authentication</a:t>
            </a:r>
            <a:r>
              <a:rPr lang="en-US" sz="1600" dirty="0"/>
              <a:t> solutions.</a:t>
            </a:r>
          </a:p>
        </p:txBody>
      </p:sp>
    </p:spTree>
    <p:extLst>
      <p:ext uri="{BB962C8B-B14F-4D97-AF65-F5344CB8AC3E}">
        <p14:creationId xmlns:p14="http://schemas.microsoft.com/office/powerpoint/2010/main" val="17777787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166A7F-2C3D-4CEC-90E0-3DF2013D580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12</a:t>
            </a:fld>
            <a:endParaRPr lang="en-US" dirty="0"/>
          </a:p>
        </p:txBody>
      </p:sp>
      <p:sp>
        <p:nvSpPr>
          <p:cNvPr id="3" name="Text Placeholder 2">
            <a:extLst>
              <a:ext uri="{FF2B5EF4-FFF2-40B4-BE49-F238E27FC236}">
                <a16:creationId xmlns:a16="http://schemas.microsoft.com/office/drawing/2014/main" id="{F66A5699-993A-4271-93DF-1B34D9C180A6}"/>
              </a:ext>
            </a:extLst>
          </p:cNvPr>
          <p:cNvSpPr>
            <a:spLocks noGrp="1"/>
          </p:cNvSpPr>
          <p:nvPr>
            <p:ph type="body" sz="quarter" idx="13"/>
          </p:nvPr>
        </p:nvSpPr>
        <p:spPr/>
        <p:txBody>
          <a:bodyPr/>
          <a:lstStyle/>
          <a:p>
            <a:r>
              <a:rPr lang="en-AU" dirty="0"/>
              <a:t>Security Token Service</a:t>
            </a:r>
            <a:endParaRPr lang="fr-FR" dirty="0"/>
          </a:p>
        </p:txBody>
      </p:sp>
      <p:sp>
        <p:nvSpPr>
          <p:cNvPr id="4" name="Rectangle 3">
            <a:extLst>
              <a:ext uri="{FF2B5EF4-FFF2-40B4-BE49-F238E27FC236}">
                <a16:creationId xmlns:a16="http://schemas.microsoft.com/office/drawing/2014/main" id="{AC0C98BC-654F-4131-8B48-3FA328E8463C}"/>
              </a:ext>
            </a:extLst>
          </p:cNvPr>
          <p:cNvSpPr/>
          <p:nvPr/>
        </p:nvSpPr>
        <p:spPr>
          <a:xfrm>
            <a:off x="274702" y="1761961"/>
            <a:ext cx="12069948" cy="4278094"/>
          </a:xfrm>
          <a:prstGeom prst="rect">
            <a:avLst/>
          </a:prstGeom>
        </p:spPr>
        <p:txBody>
          <a:bodyPr wrap="square">
            <a:spAutoFit/>
          </a:bodyPr>
          <a:lstStyle/>
          <a:p>
            <a:pPr marL="342900" indent="-342900" algn="l">
              <a:buFont typeface="Wingdings" panose="05000000000000000000" pitchFamily="2" charset="2"/>
              <a:buChar char="§"/>
            </a:pPr>
            <a:r>
              <a:rPr lang="en-AU" sz="1600" dirty="0"/>
              <a:t>Authentication is provided by means of tokens that</a:t>
            </a:r>
          </a:p>
          <a:p>
            <a:pPr marL="1257300" lvl="1" indent="-342900" algn="l">
              <a:buFont typeface="Wingdings" panose="05000000000000000000" pitchFamily="2" charset="2"/>
              <a:buChar char="§"/>
            </a:pPr>
            <a:r>
              <a:rPr lang="en-AU" sz="1600" dirty="0">
                <a:solidFill>
                  <a:srgbClr val="0070C0"/>
                </a:solidFill>
              </a:rPr>
              <a:t>Identify</a:t>
            </a:r>
            <a:r>
              <a:rPr lang="en-AU" sz="1600" dirty="0"/>
              <a:t> the user </a:t>
            </a:r>
          </a:p>
          <a:p>
            <a:pPr marL="1257300" lvl="1" indent="-342900" algn="l">
              <a:buFont typeface="Wingdings" panose="05000000000000000000" pitchFamily="2" charset="2"/>
              <a:buChar char="§"/>
            </a:pPr>
            <a:r>
              <a:rPr lang="en-AU" sz="1600" dirty="0"/>
              <a:t>Are </a:t>
            </a:r>
            <a:r>
              <a:rPr lang="en-AU" sz="1600" dirty="0">
                <a:solidFill>
                  <a:srgbClr val="0070C0"/>
                </a:solidFill>
              </a:rPr>
              <a:t>cryptographically signed </a:t>
            </a:r>
            <a:r>
              <a:rPr lang="en-AU" sz="1600" dirty="0"/>
              <a:t>with digital certificates (establishing trust)</a:t>
            </a:r>
          </a:p>
          <a:p>
            <a:pPr marL="1257300" lvl="1" indent="-342900" algn="l">
              <a:buFont typeface="Wingdings" panose="05000000000000000000" pitchFamily="2" charset="2"/>
              <a:buChar char="§"/>
            </a:pPr>
            <a:r>
              <a:rPr lang="en-AU" sz="1600" dirty="0"/>
              <a:t>Are </a:t>
            </a:r>
            <a:r>
              <a:rPr lang="en-AU" sz="1600" dirty="0">
                <a:solidFill>
                  <a:srgbClr val="0070C0"/>
                </a:solidFill>
              </a:rPr>
              <a:t>transported using SSL</a:t>
            </a:r>
            <a:r>
              <a:rPr lang="en-AU" sz="1600" dirty="0"/>
              <a:t> encrypted HTTP (HTTPS)</a:t>
            </a:r>
            <a:br>
              <a:rPr lang="en-AU" sz="1600" dirty="0"/>
            </a:br>
            <a:br>
              <a:rPr lang="en-AU" sz="1600" dirty="0"/>
            </a:br>
            <a:endParaRPr lang="en-AU" sz="1600" dirty="0"/>
          </a:p>
          <a:p>
            <a:pPr marL="342900" indent="-342900" algn="l">
              <a:buFont typeface="Wingdings" panose="05000000000000000000" pitchFamily="2" charset="2"/>
              <a:buChar char="§"/>
            </a:pPr>
            <a:r>
              <a:rPr lang="en-US" sz="1600" b="1" dirty="0"/>
              <a:t>Security Token Service (STS)  </a:t>
            </a:r>
          </a:p>
          <a:p>
            <a:pPr marL="1257300" lvl="1" indent="-342900" algn="l">
              <a:buFont typeface="Wingdings" panose="05000000000000000000" pitchFamily="2" charset="2"/>
              <a:buChar char="§"/>
            </a:pPr>
            <a:r>
              <a:rPr lang="en-US" sz="1600" b="1" dirty="0">
                <a:solidFill>
                  <a:srgbClr val="0070C0"/>
                </a:solidFill>
              </a:rPr>
              <a:t>This is the main role of  AD FS </a:t>
            </a:r>
            <a:r>
              <a:rPr lang="en-US" sz="1600" dirty="0"/>
              <a:t>!</a:t>
            </a:r>
          </a:p>
          <a:p>
            <a:pPr marL="1714500" lvl="7" indent="-342900">
              <a:buFont typeface="Wingdings" panose="05000000000000000000" pitchFamily="2" charset="2"/>
              <a:buChar char="§"/>
            </a:pPr>
            <a:r>
              <a:rPr lang="en-GB" sz="1600" dirty="0"/>
              <a:t>AD FS is a </a:t>
            </a:r>
            <a:r>
              <a:rPr lang="en-GB" sz="1600" b="1" dirty="0">
                <a:solidFill>
                  <a:srgbClr val="0070C0"/>
                </a:solidFill>
              </a:rPr>
              <a:t>Security Token Service </a:t>
            </a:r>
            <a:r>
              <a:rPr lang="en-GB" sz="1600" dirty="0"/>
              <a:t>(STS) for an AD domain/Forest</a:t>
            </a:r>
            <a:endParaRPr lang="en-US" sz="1600" dirty="0"/>
          </a:p>
          <a:p>
            <a:pPr marL="1200150" lvl="2" indent="-342900" algn="l">
              <a:buFont typeface="Wingdings" panose="05000000000000000000" pitchFamily="2" charset="2"/>
              <a:buChar char="§"/>
            </a:pPr>
            <a:r>
              <a:rPr lang="en-US" sz="1600" dirty="0"/>
              <a:t>This service builds &amp; issues SAML Security Tokens (once the user is authenticated).</a:t>
            </a:r>
          </a:p>
          <a:p>
            <a:pPr marL="1200150" lvl="2" indent="-342900" algn="l">
              <a:buFont typeface="Wingdings" panose="05000000000000000000" pitchFamily="2" charset="2"/>
              <a:buChar char="§"/>
            </a:pPr>
            <a:r>
              <a:rPr lang="en-US" sz="1600" dirty="0"/>
              <a:t>This service can also « swap » tokens as a request crosses security  realm boundaries.</a:t>
            </a:r>
            <a:br>
              <a:rPr lang="en-US" sz="1600" dirty="0"/>
            </a:br>
            <a:endParaRPr lang="en-US" sz="1600" dirty="0"/>
          </a:p>
          <a:p>
            <a:pPr marL="342900" indent="-342900" algn="l">
              <a:buFont typeface="Wingdings" panose="05000000000000000000" pitchFamily="2" charset="2"/>
              <a:buChar char="§"/>
            </a:pPr>
            <a:r>
              <a:rPr lang="en-US" sz="1600" dirty="0"/>
              <a:t>AD FS may act as Identity &amp; Service provider</a:t>
            </a:r>
          </a:p>
          <a:p>
            <a:pPr marL="1200150" lvl="2" indent="-342900" algn="l">
              <a:buFont typeface="Wingdings" panose="05000000000000000000" pitchFamily="2" charset="2"/>
              <a:buChar char="§"/>
            </a:pPr>
            <a:r>
              <a:rPr lang="en-US" sz="1600" b="1" dirty="0">
                <a:solidFill>
                  <a:srgbClr val="0070C0"/>
                </a:solidFill>
              </a:rPr>
              <a:t>Claims producer  </a:t>
            </a:r>
          </a:p>
          <a:p>
            <a:pPr marL="1739875" lvl="3" indent="-342900" algn="l">
              <a:buFont typeface="Wingdings" panose="05000000000000000000" pitchFamily="2" charset="2"/>
              <a:buChar char="§"/>
            </a:pPr>
            <a:r>
              <a:rPr lang="en-US" sz="1600" dirty="0"/>
              <a:t>Claims Provider / Identity Provider  :  </a:t>
            </a:r>
            <a:r>
              <a:rPr lang="en-US" sz="1600" b="1" dirty="0"/>
              <a:t>AD FS that authenticate users </a:t>
            </a:r>
          </a:p>
          <a:p>
            <a:pPr marL="1200150" lvl="2" indent="-342900" algn="l">
              <a:buFont typeface="Wingdings" panose="05000000000000000000" pitchFamily="2" charset="2"/>
              <a:buChar char="§"/>
            </a:pPr>
            <a:r>
              <a:rPr lang="en-US" sz="1600" b="1" dirty="0">
                <a:solidFill>
                  <a:srgbClr val="0070C0"/>
                </a:solidFill>
              </a:rPr>
              <a:t>Claims consumer/producer </a:t>
            </a:r>
            <a:r>
              <a:rPr lang="en-US" sz="1600" dirty="0">
                <a:solidFill>
                  <a:srgbClr val="0070C0"/>
                </a:solidFill>
              </a:rPr>
              <a:t>:   </a:t>
            </a:r>
          </a:p>
          <a:p>
            <a:pPr marL="1739875" lvl="3" indent="-342900" algn="l">
              <a:buFont typeface="Wingdings" panose="05000000000000000000" pitchFamily="2" charset="2"/>
              <a:buChar char="§"/>
            </a:pPr>
            <a:r>
              <a:rPr lang="en-US" sz="1600" dirty="0"/>
              <a:t>Relying Party  / Service Provider : </a:t>
            </a:r>
            <a:r>
              <a:rPr lang="en-US" sz="1600" b="1" dirty="0"/>
              <a:t>AD FS that provides  Security Token  to application </a:t>
            </a:r>
          </a:p>
        </p:txBody>
      </p:sp>
      <p:pic>
        <p:nvPicPr>
          <p:cNvPr id="5" name="Picture 2">
            <a:extLst>
              <a:ext uri="{FF2B5EF4-FFF2-40B4-BE49-F238E27FC236}">
                <a16:creationId xmlns:a16="http://schemas.microsoft.com/office/drawing/2014/main" id="{BF1F7226-C540-4F0E-83C1-F1A58FB3A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8072" y="940930"/>
            <a:ext cx="3739918" cy="2721975"/>
          </a:xfrm>
          <a:prstGeom prst="rect">
            <a:avLst/>
          </a:prstGeom>
        </p:spPr>
      </p:pic>
      <p:sp>
        <p:nvSpPr>
          <p:cNvPr id="9" name="TextBox 8">
            <a:extLst>
              <a:ext uri="{FF2B5EF4-FFF2-40B4-BE49-F238E27FC236}">
                <a16:creationId xmlns:a16="http://schemas.microsoft.com/office/drawing/2014/main" id="{18AF4CB8-CD35-41CD-9389-065B513E6390}"/>
              </a:ext>
            </a:extLst>
          </p:cNvPr>
          <p:cNvSpPr txBox="1"/>
          <p:nvPr/>
        </p:nvSpPr>
        <p:spPr>
          <a:xfrm>
            <a:off x="8333701" y="2948628"/>
            <a:ext cx="1041874" cy="461665"/>
          </a:xfrm>
          <a:prstGeom prst="rect">
            <a:avLst/>
          </a:prstGeom>
          <a:noFill/>
        </p:spPr>
        <p:txBody>
          <a:bodyPr wrap="square" lIns="182880" tIns="146304" rIns="182880" bIns="146304" rtlCol="0">
            <a:spAutoFit/>
          </a:bodyPr>
          <a:lstStyle/>
          <a:p>
            <a:pPr>
              <a:lnSpc>
                <a:spcPct val="90000"/>
              </a:lnSpc>
              <a:spcAft>
                <a:spcPts val="600"/>
              </a:spcAft>
            </a:pPr>
            <a:r>
              <a:rPr lang="fr-FR" sz="1200" dirty="0">
                <a:solidFill>
                  <a:schemeClr val="bg1">
                    <a:lumMod val="95000"/>
                  </a:schemeClr>
                </a:solidFill>
              </a:rPr>
              <a:t>client</a:t>
            </a:r>
          </a:p>
        </p:txBody>
      </p:sp>
      <p:sp>
        <p:nvSpPr>
          <p:cNvPr id="10" name="TextBox 9">
            <a:extLst>
              <a:ext uri="{FF2B5EF4-FFF2-40B4-BE49-F238E27FC236}">
                <a16:creationId xmlns:a16="http://schemas.microsoft.com/office/drawing/2014/main" id="{CEFE0BAD-13E5-4335-8536-5858263E1091}"/>
              </a:ext>
            </a:extLst>
          </p:cNvPr>
          <p:cNvSpPr txBox="1"/>
          <p:nvPr/>
        </p:nvSpPr>
        <p:spPr>
          <a:xfrm>
            <a:off x="8457794" y="1462590"/>
            <a:ext cx="1041874" cy="600164"/>
          </a:xfrm>
          <a:prstGeom prst="rect">
            <a:avLst/>
          </a:prstGeom>
          <a:noFill/>
        </p:spPr>
        <p:txBody>
          <a:bodyPr wrap="square" lIns="182880" tIns="146304" rIns="182880" bIns="146304" rtlCol="0">
            <a:spAutoFit/>
          </a:bodyPr>
          <a:lstStyle/>
          <a:p>
            <a:pPr>
              <a:lnSpc>
                <a:spcPct val="90000"/>
              </a:lnSpc>
              <a:spcAft>
                <a:spcPts val="600"/>
              </a:spcAft>
            </a:pPr>
            <a:r>
              <a:rPr lang="fr-FR" sz="1100" dirty="0">
                <a:solidFill>
                  <a:schemeClr val="bg1">
                    <a:lumMod val="95000"/>
                  </a:schemeClr>
                </a:solidFill>
              </a:rPr>
              <a:t>AD FS Service</a:t>
            </a:r>
          </a:p>
        </p:txBody>
      </p:sp>
      <p:cxnSp>
        <p:nvCxnSpPr>
          <p:cNvPr id="12" name="Straight Arrow Connector 11">
            <a:extLst>
              <a:ext uri="{FF2B5EF4-FFF2-40B4-BE49-F238E27FC236}">
                <a16:creationId xmlns:a16="http://schemas.microsoft.com/office/drawing/2014/main" id="{BD1654A2-F241-4A55-BB14-3912A471F420}"/>
              </a:ext>
            </a:extLst>
          </p:cNvPr>
          <p:cNvCxnSpPr>
            <a:cxnSpLocks/>
          </p:cNvCxnSpPr>
          <p:nvPr/>
        </p:nvCxnSpPr>
        <p:spPr>
          <a:xfrm>
            <a:off x="10754522" y="3228344"/>
            <a:ext cx="675738" cy="0"/>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F593A8-B4F9-4E4E-8869-8AF936A5A8C9}"/>
              </a:ext>
            </a:extLst>
          </p:cNvPr>
          <p:cNvCxnSpPr>
            <a:cxnSpLocks/>
          </p:cNvCxnSpPr>
          <p:nvPr/>
        </p:nvCxnSpPr>
        <p:spPr>
          <a:xfrm>
            <a:off x="9559390" y="1981123"/>
            <a:ext cx="885687" cy="1058944"/>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5733A4C-10DD-4561-BC71-391113BFF8EF}"/>
              </a:ext>
            </a:extLst>
          </p:cNvPr>
          <p:cNvCxnSpPr>
            <a:cxnSpLocks/>
          </p:cNvCxnSpPr>
          <p:nvPr/>
        </p:nvCxnSpPr>
        <p:spPr>
          <a:xfrm flipV="1">
            <a:off x="9630670" y="1434973"/>
            <a:ext cx="814407" cy="326988"/>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AD0239-1CBE-44E1-95BF-164E1186728A}"/>
              </a:ext>
            </a:extLst>
          </p:cNvPr>
          <p:cNvCxnSpPr>
            <a:cxnSpLocks/>
          </p:cNvCxnSpPr>
          <p:nvPr/>
        </p:nvCxnSpPr>
        <p:spPr>
          <a:xfrm>
            <a:off x="9627958" y="1820726"/>
            <a:ext cx="870834" cy="48119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78D4AAD-9499-4BDA-BBE3-2FED76B08E31}"/>
              </a:ext>
            </a:extLst>
          </p:cNvPr>
          <p:cNvCxnSpPr>
            <a:cxnSpLocks/>
          </p:cNvCxnSpPr>
          <p:nvPr/>
        </p:nvCxnSpPr>
        <p:spPr>
          <a:xfrm>
            <a:off x="10761818" y="2325850"/>
            <a:ext cx="675738" cy="0"/>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3D484A8-053C-4EF1-9E46-ED980877B139}"/>
              </a:ext>
            </a:extLst>
          </p:cNvPr>
          <p:cNvCxnSpPr>
            <a:cxnSpLocks/>
          </p:cNvCxnSpPr>
          <p:nvPr/>
        </p:nvCxnSpPr>
        <p:spPr>
          <a:xfrm>
            <a:off x="10761818" y="1422812"/>
            <a:ext cx="675738" cy="0"/>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CB0F74C-2175-4EA7-94D7-37DB9A27950C}"/>
              </a:ext>
            </a:extLst>
          </p:cNvPr>
          <p:cNvSpPr txBox="1"/>
          <p:nvPr/>
        </p:nvSpPr>
        <p:spPr>
          <a:xfrm>
            <a:off x="9654653" y="3312013"/>
            <a:ext cx="1957213" cy="461665"/>
          </a:xfrm>
          <a:prstGeom prst="rect">
            <a:avLst/>
          </a:prstGeom>
          <a:noFill/>
        </p:spPr>
        <p:txBody>
          <a:bodyPr wrap="square" lIns="182880" tIns="146304" rIns="182880" bIns="146304" rtlCol="0">
            <a:spAutoFit/>
          </a:bodyPr>
          <a:lstStyle/>
          <a:p>
            <a:pPr>
              <a:lnSpc>
                <a:spcPct val="90000"/>
              </a:lnSpc>
              <a:spcAft>
                <a:spcPts val="600"/>
              </a:spcAft>
            </a:pPr>
            <a:r>
              <a:rPr lang="fr-FR" sz="1100" dirty="0">
                <a:solidFill>
                  <a:schemeClr val="bg1">
                    <a:lumMod val="95000"/>
                  </a:schemeClr>
                </a:solidFill>
              </a:rPr>
              <a:t>AD FS Service</a:t>
            </a:r>
          </a:p>
        </p:txBody>
      </p:sp>
      <p:sp>
        <p:nvSpPr>
          <p:cNvPr id="25" name="TextBox 24">
            <a:extLst>
              <a:ext uri="{FF2B5EF4-FFF2-40B4-BE49-F238E27FC236}">
                <a16:creationId xmlns:a16="http://schemas.microsoft.com/office/drawing/2014/main" id="{DA4E0BBF-335D-430C-9B5F-40EF4CA81FDA}"/>
              </a:ext>
            </a:extLst>
          </p:cNvPr>
          <p:cNvSpPr txBox="1"/>
          <p:nvPr/>
        </p:nvSpPr>
        <p:spPr>
          <a:xfrm>
            <a:off x="9589445" y="1480448"/>
            <a:ext cx="1957213" cy="461665"/>
          </a:xfrm>
          <a:prstGeom prst="rect">
            <a:avLst/>
          </a:prstGeom>
          <a:noFill/>
        </p:spPr>
        <p:txBody>
          <a:bodyPr wrap="square" lIns="182880" tIns="146304" rIns="182880" bIns="146304" rtlCol="0">
            <a:spAutoFit/>
          </a:bodyPr>
          <a:lstStyle/>
          <a:p>
            <a:pPr>
              <a:lnSpc>
                <a:spcPct val="90000"/>
              </a:lnSpc>
              <a:spcAft>
                <a:spcPts val="600"/>
              </a:spcAft>
            </a:pPr>
            <a:r>
              <a:rPr lang="fr-FR" sz="1100" dirty="0">
                <a:solidFill>
                  <a:schemeClr val="bg1">
                    <a:lumMod val="95000"/>
                  </a:schemeClr>
                </a:solidFill>
              </a:rPr>
              <a:t>AD FS Service</a:t>
            </a:r>
          </a:p>
        </p:txBody>
      </p:sp>
      <p:sp>
        <p:nvSpPr>
          <p:cNvPr id="27" name="TextBox 26">
            <a:extLst>
              <a:ext uri="{FF2B5EF4-FFF2-40B4-BE49-F238E27FC236}">
                <a16:creationId xmlns:a16="http://schemas.microsoft.com/office/drawing/2014/main" id="{79D2ACDC-F854-4C49-832F-332757EB1E0A}"/>
              </a:ext>
            </a:extLst>
          </p:cNvPr>
          <p:cNvSpPr txBox="1"/>
          <p:nvPr/>
        </p:nvSpPr>
        <p:spPr>
          <a:xfrm>
            <a:off x="9540302" y="2399994"/>
            <a:ext cx="1957213" cy="461665"/>
          </a:xfrm>
          <a:prstGeom prst="rect">
            <a:avLst/>
          </a:prstGeom>
          <a:noFill/>
        </p:spPr>
        <p:txBody>
          <a:bodyPr wrap="square" lIns="182880" tIns="146304" rIns="182880" bIns="146304" rtlCol="0">
            <a:spAutoFit/>
          </a:bodyPr>
          <a:lstStyle/>
          <a:p>
            <a:pPr>
              <a:lnSpc>
                <a:spcPct val="90000"/>
              </a:lnSpc>
              <a:spcAft>
                <a:spcPts val="600"/>
              </a:spcAft>
            </a:pPr>
            <a:r>
              <a:rPr lang="fr-FR" sz="1100" dirty="0">
                <a:solidFill>
                  <a:schemeClr val="bg1">
                    <a:lumMod val="95000"/>
                  </a:schemeClr>
                </a:solidFill>
              </a:rPr>
              <a:t>AD FS Service</a:t>
            </a:r>
          </a:p>
        </p:txBody>
      </p:sp>
      <p:sp>
        <p:nvSpPr>
          <p:cNvPr id="28" name="TextBox 27">
            <a:extLst>
              <a:ext uri="{FF2B5EF4-FFF2-40B4-BE49-F238E27FC236}">
                <a16:creationId xmlns:a16="http://schemas.microsoft.com/office/drawing/2014/main" id="{E7ADE0C5-C42E-466C-B7AB-E4EC8B96ED05}"/>
              </a:ext>
            </a:extLst>
          </p:cNvPr>
          <p:cNvSpPr txBox="1"/>
          <p:nvPr/>
        </p:nvSpPr>
        <p:spPr>
          <a:xfrm>
            <a:off x="10627082" y="1442859"/>
            <a:ext cx="1957213" cy="461665"/>
          </a:xfrm>
          <a:prstGeom prst="rect">
            <a:avLst/>
          </a:prstGeom>
          <a:noFill/>
        </p:spPr>
        <p:txBody>
          <a:bodyPr wrap="square" lIns="182880" tIns="146304" rIns="182880" bIns="146304" rtlCol="0">
            <a:spAutoFit/>
          </a:bodyPr>
          <a:lstStyle/>
          <a:p>
            <a:pPr>
              <a:lnSpc>
                <a:spcPct val="90000"/>
              </a:lnSpc>
              <a:spcAft>
                <a:spcPts val="600"/>
              </a:spcAft>
            </a:pPr>
            <a:r>
              <a:rPr lang="fr-FR" sz="1100" dirty="0">
                <a:solidFill>
                  <a:schemeClr val="bg1">
                    <a:lumMod val="95000"/>
                  </a:schemeClr>
                </a:solidFill>
              </a:rPr>
              <a:t>App 1</a:t>
            </a:r>
          </a:p>
        </p:txBody>
      </p:sp>
      <p:sp>
        <p:nvSpPr>
          <p:cNvPr id="29" name="TextBox 28">
            <a:extLst>
              <a:ext uri="{FF2B5EF4-FFF2-40B4-BE49-F238E27FC236}">
                <a16:creationId xmlns:a16="http://schemas.microsoft.com/office/drawing/2014/main" id="{42268757-8E01-4962-A36A-75F57306E148}"/>
              </a:ext>
            </a:extLst>
          </p:cNvPr>
          <p:cNvSpPr txBox="1"/>
          <p:nvPr/>
        </p:nvSpPr>
        <p:spPr>
          <a:xfrm>
            <a:off x="10578630" y="2366964"/>
            <a:ext cx="1957213" cy="461665"/>
          </a:xfrm>
          <a:prstGeom prst="rect">
            <a:avLst/>
          </a:prstGeom>
          <a:noFill/>
        </p:spPr>
        <p:txBody>
          <a:bodyPr wrap="square" lIns="182880" tIns="146304" rIns="182880" bIns="146304" rtlCol="0">
            <a:spAutoFit/>
          </a:bodyPr>
          <a:lstStyle/>
          <a:p>
            <a:pPr>
              <a:lnSpc>
                <a:spcPct val="90000"/>
              </a:lnSpc>
              <a:spcAft>
                <a:spcPts val="600"/>
              </a:spcAft>
            </a:pPr>
            <a:r>
              <a:rPr lang="fr-FR" sz="1100" dirty="0">
                <a:solidFill>
                  <a:schemeClr val="bg1">
                    <a:lumMod val="95000"/>
                  </a:schemeClr>
                </a:solidFill>
              </a:rPr>
              <a:t>App 2 </a:t>
            </a:r>
          </a:p>
        </p:txBody>
      </p:sp>
      <p:sp>
        <p:nvSpPr>
          <p:cNvPr id="30" name="TextBox 29">
            <a:extLst>
              <a:ext uri="{FF2B5EF4-FFF2-40B4-BE49-F238E27FC236}">
                <a16:creationId xmlns:a16="http://schemas.microsoft.com/office/drawing/2014/main" id="{C1768C56-30B7-4ED0-A300-97FC28B2A3EE}"/>
              </a:ext>
            </a:extLst>
          </p:cNvPr>
          <p:cNvSpPr txBox="1"/>
          <p:nvPr/>
        </p:nvSpPr>
        <p:spPr>
          <a:xfrm>
            <a:off x="10610589" y="3311291"/>
            <a:ext cx="1957213" cy="461665"/>
          </a:xfrm>
          <a:prstGeom prst="rect">
            <a:avLst/>
          </a:prstGeom>
          <a:noFill/>
        </p:spPr>
        <p:txBody>
          <a:bodyPr wrap="square" lIns="182880" tIns="146304" rIns="182880" bIns="146304" rtlCol="0">
            <a:spAutoFit/>
          </a:bodyPr>
          <a:lstStyle/>
          <a:p>
            <a:pPr>
              <a:lnSpc>
                <a:spcPct val="90000"/>
              </a:lnSpc>
              <a:spcAft>
                <a:spcPts val="600"/>
              </a:spcAft>
            </a:pPr>
            <a:r>
              <a:rPr lang="fr-FR" sz="1100" dirty="0">
                <a:solidFill>
                  <a:schemeClr val="bg1">
                    <a:lumMod val="95000"/>
                  </a:schemeClr>
                </a:solidFill>
              </a:rPr>
              <a:t>App 3</a:t>
            </a:r>
          </a:p>
        </p:txBody>
      </p:sp>
      <p:sp>
        <p:nvSpPr>
          <p:cNvPr id="31" name="TextBox 30">
            <a:extLst>
              <a:ext uri="{FF2B5EF4-FFF2-40B4-BE49-F238E27FC236}">
                <a16:creationId xmlns:a16="http://schemas.microsoft.com/office/drawing/2014/main" id="{ED0CAC1D-BB3D-4E71-BD14-DC62E90989FC}"/>
              </a:ext>
            </a:extLst>
          </p:cNvPr>
          <p:cNvSpPr txBox="1"/>
          <p:nvPr/>
        </p:nvSpPr>
        <p:spPr>
          <a:xfrm>
            <a:off x="8987640" y="1284349"/>
            <a:ext cx="1957213" cy="461665"/>
          </a:xfrm>
          <a:prstGeom prst="rect">
            <a:avLst/>
          </a:prstGeom>
          <a:noFill/>
        </p:spPr>
        <p:txBody>
          <a:bodyPr wrap="square" lIns="182880" tIns="146304" rIns="182880" bIns="146304" rtlCol="0">
            <a:spAutoFit/>
          </a:bodyPr>
          <a:lstStyle/>
          <a:p>
            <a:pPr>
              <a:lnSpc>
                <a:spcPct val="90000"/>
              </a:lnSpc>
              <a:spcAft>
                <a:spcPts val="600"/>
              </a:spcAft>
            </a:pPr>
            <a:r>
              <a:rPr lang="fr-FR" sz="1100" dirty="0">
                <a:solidFill>
                  <a:srgbClr val="C00000"/>
                </a:solidFill>
              </a:rPr>
              <a:t>Trust</a:t>
            </a:r>
          </a:p>
        </p:txBody>
      </p:sp>
      <p:sp>
        <p:nvSpPr>
          <p:cNvPr id="32" name="TextBox 31">
            <a:extLst>
              <a:ext uri="{FF2B5EF4-FFF2-40B4-BE49-F238E27FC236}">
                <a16:creationId xmlns:a16="http://schemas.microsoft.com/office/drawing/2014/main" id="{9BD339C4-91E1-46D9-A873-B80DCE046B72}"/>
              </a:ext>
            </a:extLst>
          </p:cNvPr>
          <p:cNvSpPr txBox="1"/>
          <p:nvPr/>
        </p:nvSpPr>
        <p:spPr>
          <a:xfrm>
            <a:off x="9589445" y="1803074"/>
            <a:ext cx="723598" cy="461665"/>
          </a:xfrm>
          <a:prstGeom prst="rect">
            <a:avLst/>
          </a:prstGeom>
          <a:noFill/>
        </p:spPr>
        <p:txBody>
          <a:bodyPr wrap="square" lIns="182880" tIns="146304" rIns="182880" bIns="146304" rtlCol="0">
            <a:spAutoFit/>
          </a:bodyPr>
          <a:lstStyle/>
          <a:p>
            <a:pPr algn="l">
              <a:lnSpc>
                <a:spcPct val="90000"/>
              </a:lnSpc>
              <a:spcAft>
                <a:spcPts val="600"/>
              </a:spcAft>
            </a:pPr>
            <a:r>
              <a:rPr lang="fr-FR" sz="1100" dirty="0">
                <a:solidFill>
                  <a:srgbClr val="C00000"/>
                </a:solidFill>
              </a:rPr>
              <a:t>Trust</a:t>
            </a:r>
          </a:p>
        </p:txBody>
      </p:sp>
      <p:sp>
        <p:nvSpPr>
          <p:cNvPr id="33" name="TextBox 32">
            <a:extLst>
              <a:ext uri="{FF2B5EF4-FFF2-40B4-BE49-F238E27FC236}">
                <a16:creationId xmlns:a16="http://schemas.microsoft.com/office/drawing/2014/main" id="{E0CD0DD8-1BAC-431F-8CA4-F84085CE96B5}"/>
              </a:ext>
            </a:extLst>
          </p:cNvPr>
          <p:cNvSpPr txBox="1"/>
          <p:nvPr/>
        </p:nvSpPr>
        <p:spPr>
          <a:xfrm>
            <a:off x="10754522" y="1113402"/>
            <a:ext cx="697629" cy="461665"/>
          </a:xfrm>
          <a:prstGeom prst="rect">
            <a:avLst/>
          </a:prstGeom>
          <a:noFill/>
        </p:spPr>
        <p:txBody>
          <a:bodyPr wrap="square" lIns="182880" tIns="146304" rIns="182880" bIns="146304" rtlCol="0">
            <a:spAutoFit/>
          </a:bodyPr>
          <a:lstStyle/>
          <a:p>
            <a:pPr algn="l">
              <a:lnSpc>
                <a:spcPct val="90000"/>
              </a:lnSpc>
              <a:spcAft>
                <a:spcPts val="600"/>
              </a:spcAft>
            </a:pPr>
            <a:r>
              <a:rPr lang="fr-FR" sz="1100" dirty="0">
                <a:solidFill>
                  <a:srgbClr val="C00000"/>
                </a:solidFill>
              </a:rPr>
              <a:t>Trust</a:t>
            </a:r>
          </a:p>
        </p:txBody>
      </p:sp>
      <p:sp>
        <p:nvSpPr>
          <p:cNvPr id="34" name="TextBox 33">
            <a:extLst>
              <a:ext uri="{FF2B5EF4-FFF2-40B4-BE49-F238E27FC236}">
                <a16:creationId xmlns:a16="http://schemas.microsoft.com/office/drawing/2014/main" id="{D1266443-38F1-4C99-8ED7-E455D415017C}"/>
              </a:ext>
            </a:extLst>
          </p:cNvPr>
          <p:cNvSpPr txBox="1"/>
          <p:nvPr/>
        </p:nvSpPr>
        <p:spPr>
          <a:xfrm>
            <a:off x="9597935" y="2203895"/>
            <a:ext cx="697629" cy="461665"/>
          </a:xfrm>
          <a:prstGeom prst="rect">
            <a:avLst/>
          </a:prstGeom>
          <a:noFill/>
        </p:spPr>
        <p:txBody>
          <a:bodyPr wrap="square" lIns="182880" tIns="146304" rIns="182880" bIns="146304" rtlCol="0">
            <a:spAutoFit/>
          </a:bodyPr>
          <a:lstStyle/>
          <a:p>
            <a:pPr algn="l">
              <a:lnSpc>
                <a:spcPct val="90000"/>
              </a:lnSpc>
              <a:spcAft>
                <a:spcPts val="600"/>
              </a:spcAft>
            </a:pPr>
            <a:r>
              <a:rPr lang="fr-FR" sz="1100" dirty="0">
                <a:solidFill>
                  <a:srgbClr val="C00000"/>
                </a:solidFill>
              </a:rPr>
              <a:t>Trust</a:t>
            </a:r>
          </a:p>
        </p:txBody>
      </p:sp>
      <p:sp>
        <p:nvSpPr>
          <p:cNvPr id="35" name="TextBox 34">
            <a:extLst>
              <a:ext uri="{FF2B5EF4-FFF2-40B4-BE49-F238E27FC236}">
                <a16:creationId xmlns:a16="http://schemas.microsoft.com/office/drawing/2014/main" id="{32810E3E-60DE-4A84-ABD8-BD5F38740266}"/>
              </a:ext>
            </a:extLst>
          </p:cNvPr>
          <p:cNvSpPr txBox="1"/>
          <p:nvPr/>
        </p:nvSpPr>
        <p:spPr>
          <a:xfrm>
            <a:off x="10739927" y="1999918"/>
            <a:ext cx="697629" cy="461665"/>
          </a:xfrm>
          <a:prstGeom prst="rect">
            <a:avLst/>
          </a:prstGeom>
          <a:noFill/>
        </p:spPr>
        <p:txBody>
          <a:bodyPr wrap="square" lIns="182880" tIns="146304" rIns="182880" bIns="146304" rtlCol="0">
            <a:spAutoFit/>
          </a:bodyPr>
          <a:lstStyle/>
          <a:p>
            <a:pPr algn="l">
              <a:lnSpc>
                <a:spcPct val="90000"/>
              </a:lnSpc>
              <a:spcAft>
                <a:spcPts val="600"/>
              </a:spcAft>
            </a:pPr>
            <a:r>
              <a:rPr lang="fr-FR" sz="1100" dirty="0">
                <a:solidFill>
                  <a:srgbClr val="C00000"/>
                </a:solidFill>
              </a:rPr>
              <a:t>Trust</a:t>
            </a:r>
          </a:p>
        </p:txBody>
      </p:sp>
      <p:sp>
        <p:nvSpPr>
          <p:cNvPr id="36" name="TextBox 35">
            <a:extLst>
              <a:ext uri="{FF2B5EF4-FFF2-40B4-BE49-F238E27FC236}">
                <a16:creationId xmlns:a16="http://schemas.microsoft.com/office/drawing/2014/main" id="{30CB1423-1081-4BCE-9413-2004039D5561}"/>
              </a:ext>
            </a:extLst>
          </p:cNvPr>
          <p:cNvSpPr txBox="1"/>
          <p:nvPr/>
        </p:nvSpPr>
        <p:spPr>
          <a:xfrm>
            <a:off x="10750872" y="2897167"/>
            <a:ext cx="697629" cy="461665"/>
          </a:xfrm>
          <a:prstGeom prst="rect">
            <a:avLst/>
          </a:prstGeom>
          <a:noFill/>
        </p:spPr>
        <p:txBody>
          <a:bodyPr wrap="square" lIns="182880" tIns="146304" rIns="182880" bIns="146304" rtlCol="0">
            <a:spAutoFit/>
          </a:bodyPr>
          <a:lstStyle/>
          <a:p>
            <a:pPr algn="l">
              <a:lnSpc>
                <a:spcPct val="90000"/>
              </a:lnSpc>
              <a:spcAft>
                <a:spcPts val="600"/>
              </a:spcAft>
            </a:pPr>
            <a:r>
              <a:rPr lang="fr-FR" sz="1100" dirty="0">
                <a:solidFill>
                  <a:srgbClr val="C00000"/>
                </a:solidFill>
              </a:rPr>
              <a:t>Trust</a:t>
            </a:r>
          </a:p>
        </p:txBody>
      </p:sp>
      <p:pic>
        <p:nvPicPr>
          <p:cNvPr id="37" name="Picture 36">
            <a:extLst>
              <a:ext uri="{FF2B5EF4-FFF2-40B4-BE49-F238E27FC236}">
                <a16:creationId xmlns:a16="http://schemas.microsoft.com/office/drawing/2014/main" id="{F4519735-C090-4082-9D7C-4F1761CF56EF}"/>
              </a:ext>
            </a:extLst>
          </p:cNvPr>
          <p:cNvPicPr>
            <a:picLocks noChangeAspect="1"/>
          </p:cNvPicPr>
          <p:nvPr/>
        </p:nvPicPr>
        <p:blipFill>
          <a:blip r:embed="rId4"/>
          <a:stretch>
            <a:fillRect/>
          </a:stretch>
        </p:blipFill>
        <p:spPr>
          <a:xfrm>
            <a:off x="1070227" y="6302375"/>
            <a:ext cx="9674679" cy="381000"/>
          </a:xfrm>
          <a:prstGeom prst="rect">
            <a:avLst/>
          </a:prstGeom>
        </p:spPr>
      </p:pic>
    </p:spTree>
    <p:extLst>
      <p:ext uri="{BB962C8B-B14F-4D97-AF65-F5344CB8AC3E}">
        <p14:creationId xmlns:p14="http://schemas.microsoft.com/office/powerpoint/2010/main" val="9507243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AU" dirty="0"/>
              <a:t>AD FS Provides a Security Token Service</a:t>
            </a:r>
            <a:endParaRPr lang="fr-FR" dirty="0"/>
          </a:p>
        </p:txBody>
      </p:sp>
      <p:sp>
        <p:nvSpPr>
          <p:cNvPr id="4" name="Content Placeholder 2">
            <a:extLst>
              <a:ext uri="{FF2B5EF4-FFF2-40B4-BE49-F238E27FC236}">
                <a16:creationId xmlns:a16="http://schemas.microsoft.com/office/drawing/2014/main" id="{43C39141-97F0-4775-99C4-CA4A28A42883}"/>
              </a:ext>
            </a:extLst>
          </p:cNvPr>
          <p:cNvSpPr txBox="1">
            <a:spLocks/>
          </p:cNvSpPr>
          <p:nvPr/>
        </p:nvSpPr>
        <p:spPr>
          <a:xfrm>
            <a:off x="310912" y="1165754"/>
            <a:ext cx="11503739" cy="5051601"/>
          </a:xfrm>
          <a:prstGeom prst="rect">
            <a:avLst/>
          </a:prstGeom>
          <a:noFill/>
        </p:spPr>
        <p:txBody>
          <a:bodyPr vert="horz" wrap="square" lIns="146304" tIns="109728" rIns="146304" bIns="109728"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solidFill>
                  <a:srgbClr val="0179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a:buFont typeface="Arial" pitchFamily="34" charset="0"/>
              <a:buChar char="•"/>
            </a:pPr>
            <a:endParaRPr lang="en-AU" dirty="0"/>
          </a:p>
        </p:txBody>
      </p:sp>
      <p:sp>
        <p:nvSpPr>
          <p:cNvPr id="7" name="Folded Corner 4">
            <a:extLst>
              <a:ext uri="{FF2B5EF4-FFF2-40B4-BE49-F238E27FC236}">
                <a16:creationId xmlns:a16="http://schemas.microsoft.com/office/drawing/2014/main" id="{98E0C4E8-7A54-41EC-A15A-A1598D0F712E}"/>
              </a:ext>
            </a:extLst>
          </p:cNvPr>
          <p:cNvSpPr/>
          <p:nvPr/>
        </p:nvSpPr>
        <p:spPr>
          <a:xfrm flipV="1">
            <a:off x="2371340" y="3658317"/>
            <a:ext cx="3406355" cy="2286629"/>
          </a:xfrm>
          <a:prstGeom prst="foldedCorner">
            <a:avLst>
              <a:gd name="adj" fmla="val 12468"/>
            </a:avLst>
          </a:prstGeom>
          <a:gradFill rotWithShape="1">
            <a:gsLst>
              <a:gs pos="0">
                <a:srgbClr val="FFE269">
                  <a:tint val="50000"/>
                  <a:satMod val="300000"/>
                </a:srgbClr>
              </a:gs>
              <a:gs pos="35000">
                <a:srgbClr val="FFE269">
                  <a:tint val="37000"/>
                  <a:satMod val="300000"/>
                </a:srgbClr>
              </a:gs>
              <a:gs pos="100000">
                <a:srgbClr val="FFE269">
                  <a:tint val="15000"/>
                  <a:satMod val="350000"/>
                </a:srgbClr>
              </a:gs>
            </a:gsLst>
            <a:lin ang="16200000" scaled="1"/>
          </a:gradFill>
          <a:ln w="9525" cap="flat" cmpd="sng" algn="ctr">
            <a:solidFill>
              <a:srgbClr val="FFE269">
                <a:shade val="95000"/>
                <a:satMod val="105000"/>
              </a:srgbClr>
            </a:solidFill>
            <a:prstDash val="solid"/>
          </a:ln>
          <a:effectLst>
            <a:outerShdw blurRad="40000" dist="20000" dir="5400000" rotWithShape="0">
              <a:srgbClr val="000000">
                <a:alpha val="38000"/>
              </a:srgbClr>
            </a:outerShdw>
          </a:effectLst>
        </p:spPr>
        <p:txBody>
          <a:bodyPr rtlCol="0" anchor="ctr"/>
          <a:lstStyle/>
          <a:p>
            <a:pPr defTabSz="932597" fontAlgn="auto">
              <a:defRPr/>
            </a:pPr>
            <a:endParaRPr lang="en-GB" sz="1377" kern="0" dirty="0">
              <a:solidFill>
                <a:sysClr val="windowText" lastClr="000000"/>
              </a:solidFill>
              <a:latin typeface="Segoe UI"/>
            </a:endParaRPr>
          </a:p>
        </p:txBody>
      </p:sp>
      <p:sp>
        <p:nvSpPr>
          <p:cNvPr id="8" name="TextBox 7">
            <a:extLst>
              <a:ext uri="{FF2B5EF4-FFF2-40B4-BE49-F238E27FC236}">
                <a16:creationId xmlns:a16="http://schemas.microsoft.com/office/drawing/2014/main" id="{2C298C5A-C149-4A77-ACEA-3DB6B193FB36}"/>
              </a:ext>
            </a:extLst>
          </p:cNvPr>
          <p:cNvSpPr txBox="1"/>
          <p:nvPr/>
        </p:nvSpPr>
        <p:spPr>
          <a:xfrm>
            <a:off x="7333505" y="1968516"/>
            <a:ext cx="1808543" cy="310307"/>
          </a:xfrm>
          <a:prstGeom prst="rect">
            <a:avLst/>
          </a:prstGeom>
        </p:spPr>
        <p:txBody>
          <a:bodyPr wrap="none" rtlCol="0">
            <a:spAutoFit/>
          </a:bodyPr>
          <a:lstStyle/>
          <a:p>
            <a:pPr defTabSz="932597" fontAlgn="auto">
              <a:defRPr/>
            </a:pPr>
            <a:r>
              <a:rPr lang="en-GB" sz="1377" kern="0" dirty="0">
                <a:solidFill>
                  <a:sysClr val="windowText" lastClr="000000"/>
                </a:solidFill>
              </a:rPr>
              <a:t>Identity Provider (IP)</a:t>
            </a:r>
          </a:p>
        </p:txBody>
      </p:sp>
      <p:sp>
        <p:nvSpPr>
          <p:cNvPr id="9" name="TextBox 8">
            <a:extLst>
              <a:ext uri="{FF2B5EF4-FFF2-40B4-BE49-F238E27FC236}">
                <a16:creationId xmlns:a16="http://schemas.microsoft.com/office/drawing/2014/main" id="{6EE806B3-AC39-4E99-879B-9DB4E5CB0DDF}"/>
              </a:ext>
            </a:extLst>
          </p:cNvPr>
          <p:cNvSpPr txBox="1"/>
          <p:nvPr/>
        </p:nvSpPr>
        <p:spPr>
          <a:xfrm>
            <a:off x="7113476" y="2215779"/>
            <a:ext cx="2431446" cy="310307"/>
          </a:xfrm>
          <a:prstGeom prst="rect">
            <a:avLst/>
          </a:prstGeom>
        </p:spPr>
        <p:txBody>
          <a:bodyPr wrap="none" rtlCol="0">
            <a:spAutoFit/>
          </a:bodyPr>
          <a:lstStyle/>
          <a:p>
            <a:pPr defTabSz="932597" fontAlgn="auto">
              <a:defRPr/>
            </a:pPr>
            <a:r>
              <a:rPr lang="en-GB" sz="1377" kern="0" dirty="0">
                <a:solidFill>
                  <a:sysClr val="windowText" lastClr="000000"/>
                </a:solidFill>
              </a:rPr>
              <a:t>Security Token Service (</a:t>
            </a:r>
            <a:r>
              <a:rPr lang="en-GB" sz="1377" b="1" kern="0" dirty="0">
                <a:solidFill>
                  <a:sysClr val="windowText" lastClr="000000"/>
                </a:solidFill>
              </a:rPr>
              <a:t>STS</a:t>
            </a:r>
            <a:r>
              <a:rPr lang="en-GB" sz="1377" kern="0" dirty="0">
                <a:solidFill>
                  <a:sysClr val="windowText" lastClr="000000"/>
                </a:solidFill>
              </a:rPr>
              <a:t>)</a:t>
            </a:r>
          </a:p>
        </p:txBody>
      </p:sp>
      <p:sp>
        <p:nvSpPr>
          <p:cNvPr id="10" name="Left-Right Arrow 7">
            <a:extLst>
              <a:ext uri="{FF2B5EF4-FFF2-40B4-BE49-F238E27FC236}">
                <a16:creationId xmlns:a16="http://schemas.microsoft.com/office/drawing/2014/main" id="{C9830604-DC44-4BC6-B1A5-0B69C93A2DA6}"/>
              </a:ext>
            </a:extLst>
          </p:cNvPr>
          <p:cNvSpPr/>
          <p:nvPr/>
        </p:nvSpPr>
        <p:spPr>
          <a:xfrm>
            <a:off x="8715360" y="2608556"/>
            <a:ext cx="1306835" cy="303025"/>
          </a:xfrm>
          <a:prstGeom prst="leftRightArrow">
            <a:avLst/>
          </a:prstGeom>
          <a:gradFill rotWithShape="1">
            <a:gsLst>
              <a:gs pos="0">
                <a:srgbClr val="FFE269">
                  <a:shade val="51000"/>
                  <a:satMod val="130000"/>
                </a:srgbClr>
              </a:gs>
              <a:gs pos="80000">
                <a:srgbClr val="FFE269">
                  <a:shade val="93000"/>
                  <a:satMod val="130000"/>
                </a:srgbClr>
              </a:gs>
              <a:gs pos="100000">
                <a:srgbClr val="FFE26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defTabSz="932597" fontAlgn="auto">
              <a:defRPr/>
            </a:pPr>
            <a:endParaRPr lang="en-GB" sz="1377" kern="0" dirty="0">
              <a:solidFill>
                <a:sysClr val="windowText" lastClr="000000"/>
              </a:solidFill>
              <a:latin typeface="Segoe UI"/>
            </a:endParaRPr>
          </a:p>
        </p:txBody>
      </p:sp>
      <p:pic>
        <p:nvPicPr>
          <p:cNvPr id="11" name="Picture 10" descr="laptop">
            <a:extLst>
              <a:ext uri="{FF2B5EF4-FFF2-40B4-BE49-F238E27FC236}">
                <a16:creationId xmlns:a16="http://schemas.microsoft.com/office/drawing/2014/main" id="{42865CD2-BFDF-4254-AA15-D22B0E133D06}"/>
              </a:ext>
            </a:extLst>
          </p:cNvPr>
          <p:cNvPicPr>
            <a:picLocks noChangeAspect="1" noChangeArrowheads="1"/>
          </p:cNvPicPr>
          <p:nvPr/>
        </p:nvPicPr>
        <p:blipFill>
          <a:blip r:embed="rId4" cstate="print"/>
          <a:srcRect/>
          <a:stretch>
            <a:fillRect/>
          </a:stretch>
        </p:blipFill>
        <p:spPr bwMode="auto">
          <a:xfrm>
            <a:off x="4515966" y="2608557"/>
            <a:ext cx="904797" cy="498702"/>
          </a:xfrm>
          <a:prstGeom prst="rect">
            <a:avLst/>
          </a:prstGeom>
          <a:noFill/>
          <a:ln w="9525">
            <a:noFill/>
            <a:miter lim="800000"/>
            <a:headEnd/>
            <a:tailEnd/>
          </a:ln>
        </p:spPr>
      </p:pic>
      <p:pic>
        <p:nvPicPr>
          <p:cNvPr id="12" name="Picture 68" descr="YellowUser">
            <a:extLst>
              <a:ext uri="{FF2B5EF4-FFF2-40B4-BE49-F238E27FC236}">
                <a16:creationId xmlns:a16="http://schemas.microsoft.com/office/drawing/2014/main" id="{CDD57E30-323A-49BC-80E9-A8E7BAE17C11}"/>
              </a:ext>
            </a:extLst>
          </p:cNvPr>
          <p:cNvPicPr>
            <a:picLocks noChangeAspect="1" noChangeArrowheads="1"/>
          </p:cNvPicPr>
          <p:nvPr/>
        </p:nvPicPr>
        <p:blipFill>
          <a:blip r:embed="rId5">
            <a:clrChange>
              <a:clrFrom>
                <a:srgbClr val="08369A"/>
              </a:clrFrom>
              <a:clrTo>
                <a:srgbClr val="08369A">
                  <a:alpha val="0"/>
                </a:srgbClr>
              </a:clrTo>
            </a:clrChange>
            <a:duotone>
              <a:prstClr val="black"/>
              <a:srgbClr val="E19004">
                <a:tint val="45000"/>
                <a:satMod val="400000"/>
              </a:srgbClr>
            </a:duotone>
          </a:blip>
          <a:srcRect/>
          <a:stretch>
            <a:fillRect/>
          </a:stretch>
        </p:blipFill>
        <p:spPr bwMode="auto">
          <a:xfrm>
            <a:off x="2894072" y="2621578"/>
            <a:ext cx="505307" cy="400195"/>
          </a:xfrm>
          <a:prstGeom prst="rect">
            <a:avLst/>
          </a:prstGeom>
          <a:noFill/>
        </p:spPr>
      </p:pic>
      <p:sp>
        <p:nvSpPr>
          <p:cNvPr id="13" name="TextBox 12">
            <a:extLst>
              <a:ext uri="{FF2B5EF4-FFF2-40B4-BE49-F238E27FC236}">
                <a16:creationId xmlns:a16="http://schemas.microsoft.com/office/drawing/2014/main" id="{241788C7-4A61-48D8-BC40-896D3DA73781}"/>
              </a:ext>
            </a:extLst>
          </p:cNvPr>
          <p:cNvSpPr txBox="1"/>
          <p:nvPr/>
        </p:nvSpPr>
        <p:spPr>
          <a:xfrm>
            <a:off x="1837821" y="3046431"/>
            <a:ext cx="2099558" cy="310307"/>
          </a:xfrm>
          <a:prstGeom prst="rect">
            <a:avLst/>
          </a:prstGeom>
        </p:spPr>
        <p:txBody>
          <a:bodyPr wrap="none" rtlCol="0">
            <a:spAutoFit/>
          </a:bodyPr>
          <a:lstStyle/>
          <a:p>
            <a:pPr defTabSz="932597" fontAlgn="auto">
              <a:defRPr/>
            </a:pPr>
            <a:r>
              <a:rPr lang="en-GB" sz="1377" kern="0" dirty="0">
                <a:solidFill>
                  <a:sysClr val="windowText" lastClr="000000"/>
                </a:solidFill>
              </a:rPr>
              <a:t>User / Subject /Principal</a:t>
            </a:r>
          </a:p>
        </p:txBody>
      </p:sp>
      <p:sp>
        <p:nvSpPr>
          <p:cNvPr id="14" name="Right Arrow 11">
            <a:extLst>
              <a:ext uri="{FF2B5EF4-FFF2-40B4-BE49-F238E27FC236}">
                <a16:creationId xmlns:a16="http://schemas.microsoft.com/office/drawing/2014/main" id="{8B4E5816-DC27-4850-A13F-D3B638A7D9CE}"/>
              </a:ext>
            </a:extLst>
          </p:cNvPr>
          <p:cNvSpPr/>
          <p:nvPr/>
        </p:nvSpPr>
        <p:spPr>
          <a:xfrm>
            <a:off x="5557375" y="2760076"/>
            <a:ext cx="2203303" cy="261703"/>
          </a:xfrm>
          <a:prstGeom prst="rightArrow">
            <a:avLst/>
          </a:prstGeom>
          <a:solidFill>
            <a:srgbClr val="E19004"/>
          </a:solidFill>
          <a:ln w="25400" cap="flat" cmpd="sng" algn="ctr">
            <a:solidFill>
              <a:srgbClr val="E19004">
                <a:shade val="50000"/>
              </a:srgbClr>
            </a:solidFill>
            <a:prstDash val="solid"/>
          </a:ln>
          <a:effectLst/>
        </p:spPr>
        <p:txBody>
          <a:bodyPr rtlCol="0" anchor="ctr"/>
          <a:lstStyle/>
          <a:p>
            <a:pPr defTabSz="932597" fontAlgn="auto">
              <a:defRPr/>
            </a:pPr>
            <a:endParaRPr lang="en-GB" sz="1377" kern="0" dirty="0">
              <a:solidFill>
                <a:sysClr val="windowText" lastClr="000000"/>
              </a:solidFill>
              <a:latin typeface="Segoe UI"/>
            </a:endParaRPr>
          </a:p>
        </p:txBody>
      </p:sp>
      <p:sp>
        <p:nvSpPr>
          <p:cNvPr id="15" name="TextBox 14">
            <a:extLst>
              <a:ext uri="{FF2B5EF4-FFF2-40B4-BE49-F238E27FC236}">
                <a16:creationId xmlns:a16="http://schemas.microsoft.com/office/drawing/2014/main" id="{FC25C319-5E77-400D-A393-016096211C10}"/>
              </a:ext>
            </a:extLst>
          </p:cNvPr>
          <p:cNvSpPr txBox="1"/>
          <p:nvPr/>
        </p:nvSpPr>
        <p:spPr>
          <a:xfrm>
            <a:off x="5474065" y="3008434"/>
            <a:ext cx="2182009" cy="304250"/>
          </a:xfrm>
          <a:prstGeom prst="rect">
            <a:avLst/>
          </a:prstGeom>
        </p:spPr>
        <p:txBody>
          <a:bodyPr wrap="none" rtlCol="0">
            <a:spAutoFit/>
          </a:bodyPr>
          <a:lstStyle/>
          <a:p>
            <a:pPr defTabSz="932597" fontAlgn="auto">
              <a:defRPr/>
            </a:pPr>
            <a:r>
              <a:rPr lang="en-GB" sz="1377" kern="0" dirty="0">
                <a:solidFill>
                  <a:sysClr val="windowText" lastClr="000000"/>
                </a:solidFill>
              </a:rPr>
              <a:t>1.Requests token for User</a:t>
            </a:r>
          </a:p>
        </p:txBody>
      </p:sp>
      <p:sp>
        <p:nvSpPr>
          <p:cNvPr id="16" name="Folded Corner 13">
            <a:extLst>
              <a:ext uri="{FF2B5EF4-FFF2-40B4-BE49-F238E27FC236}">
                <a16:creationId xmlns:a16="http://schemas.microsoft.com/office/drawing/2014/main" id="{218DD4CB-2C0E-4B74-AFBA-F92D7CCC6527}"/>
              </a:ext>
            </a:extLst>
          </p:cNvPr>
          <p:cNvSpPr/>
          <p:nvPr/>
        </p:nvSpPr>
        <p:spPr>
          <a:xfrm flipV="1">
            <a:off x="6548832" y="3437935"/>
            <a:ext cx="597442" cy="520461"/>
          </a:xfrm>
          <a:prstGeom prst="foldedCorner">
            <a:avLst>
              <a:gd name="adj" fmla="val 32236"/>
            </a:avLst>
          </a:prstGeom>
          <a:gradFill rotWithShape="1">
            <a:gsLst>
              <a:gs pos="0">
                <a:srgbClr val="FFE269">
                  <a:tint val="50000"/>
                  <a:satMod val="300000"/>
                </a:srgbClr>
              </a:gs>
              <a:gs pos="35000">
                <a:srgbClr val="FFE269">
                  <a:tint val="37000"/>
                  <a:satMod val="300000"/>
                </a:srgbClr>
              </a:gs>
              <a:gs pos="100000">
                <a:srgbClr val="FFE269">
                  <a:tint val="15000"/>
                  <a:satMod val="350000"/>
                </a:srgbClr>
              </a:gs>
            </a:gsLst>
            <a:lin ang="16200000" scaled="1"/>
          </a:gradFill>
          <a:ln w="9525" cap="flat" cmpd="sng" algn="ctr">
            <a:solidFill>
              <a:srgbClr val="FFE269">
                <a:shade val="95000"/>
                <a:satMod val="105000"/>
              </a:srgbClr>
            </a:solidFill>
            <a:prstDash val="solid"/>
          </a:ln>
          <a:effectLst>
            <a:outerShdw blurRad="40000" dist="20000" dir="5400000" rotWithShape="0">
              <a:srgbClr val="000000">
                <a:alpha val="38000"/>
              </a:srgbClr>
            </a:outerShdw>
          </a:effectLst>
        </p:spPr>
        <p:txBody>
          <a:bodyPr rtlCol="0" anchor="ctr"/>
          <a:lstStyle/>
          <a:p>
            <a:pPr defTabSz="932597" fontAlgn="auto">
              <a:defRPr/>
            </a:pPr>
            <a:endParaRPr lang="en-GB" sz="1377" kern="0" dirty="0">
              <a:solidFill>
                <a:sysClr val="windowText" lastClr="000000"/>
              </a:solidFill>
              <a:latin typeface="Segoe UI"/>
            </a:endParaRPr>
          </a:p>
        </p:txBody>
      </p:sp>
      <p:sp>
        <p:nvSpPr>
          <p:cNvPr id="17" name="TextBox 16">
            <a:extLst>
              <a:ext uri="{FF2B5EF4-FFF2-40B4-BE49-F238E27FC236}">
                <a16:creationId xmlns:a16="http://schemas.microsoft.com/office/drawing/2014/main" id="{37EF452B-32C1-462F-9ABF-BD2716E50604}"/>
              </a:ext>
            </a:extLst>
          </p:cNvPr>
          <p:cNvSpPr txBox="1"/>
          <p:nvPr/>
        </p:nvSpPr>
        <p:spPr>
          <a:xfrm>
            <a:off x="8311284" y="3507125"/>
            <a:ext cx="2021708" cy="516167"/>
          </a:xfrm>
          <a:prstGeom prst="rect">
            <a:avLst/>
          </a:prstGeom>
        </p:spPr>
        <p:txBody>
          <a:bodyPr wrap="none" rtlCol="0">
            <a:spAutoFit/>
          </a:bodyPr>
          <a:lstStyle/>
          <a:p>
            <a:pPr defTabSz="932597" fontAlgn="auto">
              <a:defRPr/>
            </a:pPr>
            <a:r>
              <a:rPr lang="en-GB" sz="1377" kern="0" dirty="0">
                <a:solidFill>
                  <a:sysClr val="windowText" lastClr="000000"/>
                </a:solidFill>
              </a:rPr>
              <a:t>2. Issues Security Token</a:t>
            </a:r>
          </a:p>
          <a:p>
            <a:pPr defTabSz="932597" fontAlgn="auto">
              <a:defRPr/>
            </a:pPr>
            <a:r>
              <a:rPr lang="en-GB" sz="1377" kern="0" dirty="0">
                <a:solidFill>
                  <a:sysClr val="windowText" lastClr="000000"/>
                </a:solidFill>
              </a:rPr>
              <a:t>crafted for </a:t>
            </a:r>
            <a:r>
              <a:rPr lang="en-GB" sz="1377" kern="0" dirty="0" err="1">
                <a:solidFill>
                  <a:sysClr val="windowText" lastClr="000000"/>
                </a:solidFill>
              </a:rPr>
              <a:t>Appx</a:t>
            </a:r>
            <a:endParaRPr lang="en-GB" sz="1377" kern="0" dirty="0">
              <a:solidFill>
                <a:sysClr val="windowText" lastClr="000000"/>
              </a:solidFill>
            </a:endParaRPr>
          </a:p>
        </p:txBody>
      </p:sp>
      <p:sp>
        <p:nvSpPr>
          <p:cNvPr id="18" name="TextBox 17">
            <a:extLst>
              <a:ext uri="{FF2B5EF4-FFF2-40B4-BE49-F238E27FC236}">
                <a16:creationId xmlns:a16="http://schemas.microsoft.com/office/drawing/2014/main" id="{F315947E-0C8C-44E7-AAFC-693C15EBCABA}"/>
              </a:ext>
            </a:extLst>
          </p:cNvPr>
          <p:cNvSpPr txBox="1"/>
          <p:nvPr/>
        </p:nvSpPr>
        <p:spPr>
          <a:xfrm>
            <a:off x="8703094" y="5116732"/>
            <a:ext cx="1591099" cy="310307"/>
          </a:xfrm>
          <a:prstGeom prst="rect">
            <a:avLst/>
          </a:prstGeom>
        </p:spPr>
        <p:txBody>
          <a:bodyPr wrap="none" rtlCol="0">
            <a:spAutoFit/>
          </a:bodyPr>
          <a:lstStyle/>
          <a:p>
            <a:pPr defTabSz="932597" fontAlgn="auto">
              <a:defRPr/>
            </a:pPr>
            <a:r>
              <a:rPr lang="en-GB" sz="1377" kern="0" dirty="0">
                <a:solidFill>
                  <a:sysClr val="windowText" lastClr="000000"/>
                </a:solidFill>
              </a:rPr>
              <a:t>Relying Party (RP)</a:t>
            </a:r>
          </a:p>
        </p:txBody>
      </p:sp>
      <p:graphicFrame>
        <p:nvGraphicFramePr>
          <p:cNvPr id="19" name="Object 18">
            <a:extLst>
              <a:ext uri="{FF2B5EF4-FFF2-40B4-BE49-F238E27FC236}">
                <a16:creationId xmlns:a16="http://schemas.microsoft.com/office/drawing/2014/main" id="{106008B5-7EEE-4CCB-BA4B-485D89EF0DD1}"/>
              </a:ext>
            </a:extLst>
          </p:cNvPr>
          <p:cNvGraphicFramePr>
            <a:graphicFrameLocks noChangeAspect="1"/>
          </p:cNvGraphicFramePr>
          <p:nvPr>
            <p:extLst/>
          </p:nvPr>
        </p:nvGraphicFramePr>
        <p:xfrm>
          <a:off x="7938031" y="2489409"/>
          <a:ext cx="670309" cy="705708"/>
        </p:xfrm>
        <a:graphic>
          <a:graphicData uri="http://schemas.openxmlformats.org/presentationml/2006/ole">
            <mc:AlternateContent xmlns:mc="http://schemas.openxmlformats.org/markup-compatibility/2006">
              <mc:Choice xmlns:v="urn:schemas-microsoft-com:vml" Requires="v">
                <p:oleObj spid="_x0000_s1034" name="Visio" r:id="rId6" imgW="681228" imgH="955548" progId="Visio.Drawing.11">
                  <p:embed/>
                </p:oleObj>
              </mc:Choice>
              <mc:Fallback>
                <p:oleObj name="Visio" r:id="rId6" imgW="681228" imgH="955548" progId="Visio.Drawing.11">
                  <p:embed/>
                  <p:pic>
                    <p:nvPicPr>
                      <p:cNvPr id="19" name="Object 18">
                        <a:extLst>
                          <a:ext uri="{FF2B5EF4-FFF2-40B4-BE49-F238E27FC236}">
                            <a16:creationId xmlns:a16="http://schemas.microsoft.com/office/drawing/2014/main" id="{106008B5-7EEE-4CCB-BA4B-485D89EF0D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8031" y="2489409"/>
                        <a:ext cx="670309" cy="70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9">
            <a:extLst>
              <a:ext uri="{FF2B5EF4-FFF2-40B4-BE49-F238E27FC236}">
                <a16:creationId xmlns:a16="http://schemas.microsoft.com/office/drawing/2014/main" id="{74FE42F3-ED90-4131-87BD-BD2D3CB0187D}"/>
              </a:ext>
            </a:extLst>
          </p:cNvPr>
          <p:cNvGraphicFramePr>
            <a:graphicFrameLocks noChangeAspect="1"/>
          </p:cNvGraphicFramePr>
          <p:nvPr>
            <p:extLst/>
          </p:nvPr>
        </p:nvGraphicFramePr>
        <p:xfrm>
          <a:off x="7979122" y="5046709"/>
          <a:ext cx="670309" cy="705708"/>
        </p:xfrm>
        <a:graphic>
          <a:graphicData uri="http://schemas.openxmlformats.org/presentationml/2006/ole">
            <mc:AlternateContent xmlns:mc="http://schemas.openxmlformats.org/markup-compatibility/2006">
              <mc:Choice xmlns:v="urn:schemas-microsoft-com:vml" Requires="v">
                <p:oleObj spid="_x0000_s1035" name="Visio" r:id="rId8" imgW="681228" imgH="955548" progId="Visio.Drawing.11">
                  <p:embed/>
                </p:oleObj>
              </mc:Choice>
              <mc:Fallback>
                <p:oleObj name="Visio" r:id="rId8" imgW="681228" imgH="955548" progId="Visio.Drawing.11">
                  <p:embed/>
                  <p:pic>
                    <p:nvPicPr>
                      <p:cNvPr id="20" name="Object 19">
                        <a:extLst>
                          <a:ext uri="{FF2B5EF4-FFF2-40B4-BE49-F238E27FC236}">
                            <a16:creationId xmlns:a16="http://schemas.microsoft.com/office/drawing/2014/main" id="{74FE42F3-ED90-4131-87BD-BD2D3CB018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9122" y="5046709"/>
                        <a:ext cx="670309" cy="70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TextBox 20">
            <a:extLst>
              <a:ext uri="{FF2B5EF4-FFF2-40B4-BE49-F238E27FC236}">
                <a16:creationId xmlns:a16="http://schemas.microsoft.com/office/drawing/2014/main" id="{BFB570B2-B8F1-424A-8826-CA0914881A79}"/>
              </a:ext>
            </a:extLst>
          </p:cNvPr>
          <p:cNvSpPr txBox="1"/>
          <p:nvPr/>
        </p:nvSpPr>
        <p:spPr>
          <a:xfrm>
            <a:off x="7175048" y="5805433"/>
            <a:ext cx="2319866" cy="516167"/>
          </a:xfrm>
          <a:prstGeom prst="rect">
            <a:avLst/>
          </a:prstGeom>
        </p:spPr>
        <p:txBody>
          <a:bodyPr wrap="none" rtlCol="0">
            <a:spAutoFit/>
          </a:bodyPr>
          <a:lstStyle/>
          <a:p>
            <a:pPr defTabSz="932597" fontAlgn="auto">
              <a:defRPr/>
            </a:pPr>
            <a:r>
              <a:rPr lang="en-GB" sz="1377" kern="0" dirty="0">
                <a:solidFill>
                  <a:sysClr val="windowText" lastClr="000000"/>
                </a:solidFill>
              </a:rPr>
              <a:t>4. Trusts the Security Token</a:t>
            </a:r>
          </a:p>
          <a:p>
            <a:pPr defTabSz="932597" fontAlgn="auto">
              <a:defRPr/>
            </a:pPr>
            <a:r>
              <a:rPr lang="en-GB" sz="1377" kern="0" dirty="0">
                <a:solidFill>
                  <a:sysClr val="windowText" lastClr="000000"/>
                </a:solidFill>
              </a:rPr>
              <a:t>from the issuer</a:t>
            </a:r>
          </a:p>
        </p:txBody>
      </p:sp>
      <p:sp>
        <p:nvSpPr>
          <p:cNvPr id="22" name="TextBox 21">
            <a:extLst>
              <a:ext uri="{FF2B5EF4-FFF2-40B4-BE49-F238E27FC236}">
                <a16:creationId xmlns:a16="http://schemas.microsoft.com/office/drawing/2014/main" id="{D455431B-ACF2-4C1D-8B99-42DDE3C491A1}"/>
              </a:ext>
            </a:extLst>
          </p:cNvPr>
          <p:cNvSpPr txBox="1"/>
          <p:nvPr/>
        </p:nvSpPr>
        <p:spPr>
          <a:xfrm>
            <a:off x="2647783" y="3711139"/>
            <a:ext cx="2630904" cy="526443"/>
          </a:xfrm>
          <a:prstGeom prst="rect">
            <a:avLst/>
          </a:prstGeom>
        </p:spPr>
        <p:txBody>
          <a:bodyPr wrap="none" rtlCol="0">
            <a:spAutoFit/>
          </a:bodyPr>
          <a:lstStyle/>
          <a:p>
            <a:pPr algn="l" defTabSz="932597" fontAlgn="auto">
              <a:defRPr/>
            </a:pPr>
            <a:r>
              <a:rPr lang="en-GB" sz="1377" kern="0" dirty="0">
                <a:solidFill>
                  <a:sysClr val="windowText" lastClr="000000"/>
                </a:solidFill>
              </a:rPr>
              <a:t>The Security Token</a:t>
            </a:r>
          </a:p>
          <a:p>
            <a:pPr defTabSz="932597" fontAlgn="auto">
              <a:defRPr/>
            </a:pPr>
            <a:r>
              <a:rPr lang="en-GB" sz="1377" kern="0" dirty="0">
                <a:solidFill>
                  <a:sysClr val="windowText" lastClr="000000"/>
                </a:solidFill>
              </a:rPr>
              <a:t>Contains claims about the user</a:t>
            </a:r>
          </a:p>
        </p:txBody>
      </p:sp>
      <p:sp>
        <p:nvSpPr>
          <p:cNvPr id="23" name="TextBox 22">
            <a:extLst>
              <a:ext uri="{FF2B5EF4-FFF2-40B4-BE49-F238E27FC236}">
                <a16:creationId xmlns:a16="http://schemas.microsoft.com/office/drawing/2014/main" id="{F0E2F115-909D-4EEC-8C86-9554CAB1134F}"/>
              </a:ext>
            </a:extLst>
          </p:cNvPr>
          <p:cNvSpPr txBox="1"/>
          <p:nvPr/>
        </p:nvSpPr>
        <p:spPr>
          <a:xfrm>
            <a:off x="2267402" y="4178778"/>
            <a:ext cx="3035767" cy="1787669"/>
          </a:xfrm>
          <a:prstGeom prst="rect">
            <a:avLst/>
          </a:prstGeom>
        </p:spPr>
        <p:txBody>
          <a:bodyPr wrap="none" rtlCol="0">
            <a:spAutoFit/>
          </a:bodyPr>
          <a:lstStyle/>
          <a:p>
            <a:pPr algn="l" defTabSz="932597" fontAlgn="auto">
              <a:defRPr/>
            </a:pPr>
            <a:r>
              <a:rPr lang="en-GB" sz="1377" kern="0" dirty="0">
                <a:solidFill>
                  <a:sysClr val="windowText" lastClr="000000"/>
                </a:solidFill>
              </a:rPr>
              <a:t>For example:</a:t>
            </a:r>
          </a:p>
          <a:p>
            <a:pPr marL="758361" lvl="1" indent="-218636" algn="l" defTabSz="932597" fontAlgn="auto">
              <a:buFont typeface="Arial" pitchFamily="34" charset="0"/>
              <a:buChar char="•"/>
              <a:defRPr/>
            </a:pPr>
            <a:r>
              <a:rPr lang="en-GB" sz="1377" kern="0" dirty="0">
                <a:solidFill>
                  <a:sysClr val="windowText" lastClr="000000"/>
                </a:solidFill>
              </a:rPr>
              <a:t>Name</a:t>
            </a:r>
          </a:p>
          <a:p>
            <a:pPr marL="758361" lvl="1" indent="-218636" algn="l" defTabSz="932597" fontAlgn="auto">
              <a:buFont typeface="Arial" pitchFamily="34" charset="0"/>
              <a:buChar char="•"/>
              <a:defRPr/>
            </a:pPr>
            <a:r>
              <a:rPr lang="en-GB" sz="1377" kern="0" dirty="0">
                <a:solidFill>
                  <a:sysClr val="windowText" lastClr="000000"/>
                </a:solidFill>
              </a:rPr>
              <a:t>Group membership</a:t>
            </a:r>
          </a:p>
          <a:p>
            <a:pPr marL="758361" lvl="1" indent="-218636" algn="l" defTabSz="932597" fontAlgn="auto">
              <a:buFont typeface="Arial" pitchFamily="34" charset="0"/>
              <a:buChar char="•"/>
              <a:defRPr/>
            </a:pPr>
            <a:r>
              <a:rPr lang="en-GB" sz="1377" kern="0" dirty="0">
                <a:solidFill>
                  <a:sysClr val="windowText" lastClr="000000"/>
                </a:solidFill>
              </a:rPr>
              <a:t>User Principal Name (UPN)</a:t>
            </a:r>
          </a:p>
          <a:p>
            <a:pPr marL="758361" lvl="1" indent="-218636" algn="l" defTabSz="932597" fontAlgn="auto">
              <a:buFont typeface="Arial" pitchFamily="34" charset="0"/>
              <a:buChar char="•"/>
              <a:defRPr/>
            </a:pPr>
            <a:r>
              <a:rPr lang="en-GB" sz="1377" kern="0" dirty="0">
                <a:solidFill>
                  <a:sysClr val="windowText" lastClr="000000"/>
                </a:solidFill>
              </a:rPr>
              <a:t>Email address of user</a:t>
            </a:r>
          </a:p>
          <a:p>
            <a:pPr marL="758361" lvl="1" indent="-218636" algn="l" defTabSz="932597" fontAlgn="auto">
              <a:buFont typeface="Arial" pitchFamily="34" charset="0"/>
              <a:buChar char="•"/>
              <a:defRPr/>
            </a:pPr>
            <a:r>
              <a:rPr lang="en-GB" sz="1377" kern="0" dirty="0">
                <a:solidFill>
                  <a:sysClr val="windowText" lastClr="000000"/>
                </a:solidFill>
              </a:rPr>
              <a:t>Email address of manager</a:t>
            </a:r>
          </a:p>
          <a:p>
            <a:pPr marL="758361" lvl="1" indent="-218636" algn="l" defTabSz="932597" fontAlgn="auto">
              <a:buFont typeface="Arial" pitchFamily="34" charset="0"/>
              <a:buChar char="•"/>
              <a:defRPr/>
            </a:pPr>
            <a:r>
              <a:rPr lang="en-GB" sz="1377" kern="0" dirty="0">
                <a:solidFill>
                  <a:sysClr val="windowText" lastClr="000000"/>
                </a:solidFill>
              </a:rPr>
              <a:t>Phone number</a:t>
            </a:r>
          </a:p>
          <a:p>
            <a:pPr marL="758361" lvl="1" indent="-218636" algn="l" defTabSz="932597" fontAlgn="auto">
              <a:buFont typeface="Arial" pitchFamily="34" charset="0"/>
              <a:buChar char="•"/>
              <a:defRPr/>
            </a:pPr>
            <a:r>
              <a:rPr lang="en-GB" sz="1377" kern="0" dirty="0">
                <a:solidFill>
                  <a:sysClr val="windowText" lastClr="000000"/>
                </a:solidFill>
              </a:rPr>
              <a:t>Other attribute values</a:t>
            </a:r>
          </a:p>
        </p:txBody>
      </p:sp>
      <p:sp>
        <p:nvSpPr>
          <p:cNvPr id="24" name="Bent Arrow 23">
            <a:extLst>
              <a:ext uri="{FF2B5EF4-FFF2-40B4-BE49-F238E27FC236}">
                <a16:creationId xmlns:a16="http://schemas.microsoft.com/office/drawing/2014/main" id="{1E9F092D-EF8E-4E97-9712-F4C626135C6A}"/>
              </a:ext>
            </a:extLst>
          </p:cNvPr>
          <p:cNvSpPr/>
          <p:nvPr/>
        </p:nvSpPr>
        <p:spPr>
          <a:xfrm flipV="1">
            <a:off x="6778895" y="4054813"/>
            <a:ext cx="1175064" cy="1564889"/>
          </a:xfrm>
          <a:prstGeom prst="bentArrow">
            <a:avLst>
              <a:gd name="adj1" fmla="val 13700"/>
              <a:gd name="adj2" fmla="val 17937"/>
              <a:gd name="adj3" fmla="val 25000"/>
              <a:gd name="adj4" fmla="val 43750"/>
            </a:avLst>
          </a:prstGeom>
          <a:solidFill>
            <a:srgbClr val="E19004"/>
          </a:solidFill>
          <a:ln w="25400" cap="flat" cmpd="sng" algn="ctr">
            <a:solidFill>
              <a:srgbClr val="E19004">
                <a:shade val="50000"/>
              </a:srgbClr>
            </a:solidFill>
            <a:prstDash val="solid"/>
          </a:ln>
          <a:effectLst/>
        </p:spPr>
        <p:txBody>
          <a:bodyPr rtlCol="0" anchor="ctr"/>
          <a:lstStyle/>
          <a:p>
            <a:pPr defTabSz="932597" fontAlgn="auto">
              <a:defRPr/>
            </a:pPr>
            <a:endParaRPr lang="en-GB" sz="1377" kern="0">
              <a:solidFill>
                <a:sysClr val="windowText" lastClr="000000"/>
              </a:solidFill>
              <a:latin typeface="Segoe UI"/>
            </a:endParaRPr>
          </a:p>
        </p:txBody>
      </p:sp>
      <p:sp>
        <p:nvSpPr>
          <p:cNvPr id="25" name="Bent Arrow 24">
            <a:extLst>
              <a:ext uri="{FF2B5EF4-FFF2-40B4-BE49-F238E27FC236}">
                <a16:creationId xmlns:a16="http://schemas.microsoft.com/office/drawing/2014/main" id="{67A39A9A-9711-416A-9518-F3D6D4446CB7}"/>
              </a:ext>
            </a:extLst>
          </p:cNvPr>
          <p:cNvSpPr/>
          <p:nvPr/>
        </p:nvSpPr>
        <p:spPr>
          <a:xfrm flipH="1" flipV="1">
            <a:off x="7173143" y="3187725"/>
            <a:ext cx="1175064" cy="609576"/>
          </a:xfrm>
          <a:prstGeom prst="bentArrow">
            <a:avLst>
              <a:gd name="adj1" fmla="val 19636"/>
              <a:gd name="adj2" fmla="val 17937"/>
              <a:gd name="adj3" fmla="val 25000"/>
              <a:gd name="adj4" fmla="val 43750"/>
            </a:avLst>
          </a:prstGeom>
          <a:solidFill>
            <a:srgbClr val="E19004"/>
          </a:solidFill>
          <a:ln w="25400" cap="flat" cmpd="sng" algn="ctr">
            <a:solidFill>
              <a:srgbClr val="E19004">
                <a:shade val="50000"/>
              </a:srgbClr>
            </a:solidFill>
            <a:prstDash val="solid"/>
          </a:ln>
          <a:effectLst/>
        </p:spPr>
        <p:txBody>
          <a:bodyPr rtlCol="0" anchor="ctr"/>
          <a:lstStyle/>
          <a:p>
            <a:pPr defTabSz="932597" fontAlgn="auto">
              <a:defRPr/>
            </a:pPr>
            <a:endParaRPr lang="en-GB" sz="1377" kern="0">
              <a:solidFill>
                <a:sysClr val="windowText" lastClr="000000"/>
              </a:solidFill>
              <a:latin typeface="Segoe UI"/>
            </a:endParaRPr>
          </a:p>
        </p:txBody>
      </p:sp>
      <p:sp>
        <p:nvSpPr>
          <p:cNvPr id="26" name="TextBox 25">
            <a:extLst>
              <a:ext uri="{FF2B5EF4-FFF2-40B4-BE49-F238E27FC236}">
                <a16:creationId xmlns:a16="http://schemas.microsoft.com/office/drawing/2014/main" id="{0DEF8C05-B7CA-4C06-9B75-D665F5CF4D98}"/>
              </a:ext>
            </a:extLst>
          </p:cNvPr>
          <p:cNvSpPr txBox="1"/>
          <p:nvPr/>
        </p:nvSpPr>
        <p:spPr>
          <a:xfrm>
            <a:off x="6874093" y="4289661"/>
            <a:ext cx="2805576" cy="516167"/>
          </a:xfrm>
          <a:prstGeom prst="rect">
            <a:avLst/>
          </a:prstGeom>
        </p:spPr>
        <p:txBody>
          <a:bodyPr wrap="none" rtlCol="0">
            <a:spAutoFit/>
          </a:bodyPr>
          <a:lstStyle/>
          <a:p>
            <a:pPr defTabSz="932597" fontAlgn="auto">
              <a:defRPr/>
            </a:pPr>
            <a:r>
              <a:rPr lang="en-GB" sz="1377" kern="0" dirty="0">
                <a:solidFill>
                  <a:sysClr val="windowText" lastClr="000000"/>
                </a:solidFill>
              </a:rPr>
              <a:t>3. Security Token “Authenticates” </a:t>
            </a:r>
            <a:br>
              <a:rPr lang="en-GB" sz="1377" kern="0" dirty="0">
                <a:solidFill>
                  <a:sysClr val="windowText" lastClr="000000"/>
                </a:solidFill>
              </a:rPr>
            </a:br>
            <a:r>
              <a:rPr lang="en-GB" sz="1377" kern="0" dirty="0">
                <a:solidFill>
                  <a:sysClr val="windowText" lastClr="000000"/>
                </a:solidFill>
              </a:rPr>
              <a:t>user to the application</a:t>
            </a:r>
          </a:p>
        </p:txBody>
      </p:sp>
      <p:sp>
        <p:nvSpPr>
          <p:cNvPr id="27" name="TextBox 26">
            <a:extLst>
              <a:ext uri="{FF2B5EF4-FFF2-40B4-BE49-F238E27FC236}">
                <a16:creationId xmlns:a16="http://schemas.microsoft.com/office/drawing/2014/main" id="{D0D767B1-CACC-4A8D-A242-DC56F38E918A}"/>
              </a:ext>
            </a:extLst>
          </p:cNvPr>
          <p:cNvSpPr txBox="1"/>
          <p:nvPr/>
        </p:nvSpPr>
        <p:spPr>
          <a:xfrm>
            <a:off x="6632510" y="3556871"/>
            <a:ext cx="379628" cy="310307"/>
          </a:xfrm>
          <a:prstGeom prst="rect">
            <a:avLst/>
          </a:prstGeom>
        </p:spPr>
        <p:txBody>
          <a:bodyPr wrap="none" rtlCol="0">
            <a:spAutoFit/>
          </a:bodyPr>
          <a:lstStyle/>
          <a:p>
            <a:pPr defTabSz="932597" fontAlgn="auto">
              <a:defRPr/>
            </a:pPr>
            <a:r>
              <a:rPr lang="en-GB" sz="1377" kern="0" dirty="0">
                <a:solidFill>
                  <a:sysClr val="windowText" lastClr="000000"/>
                </a:solidFill>
              </a:rPr>
              <a:t>ST</a:t>
            </a:r>
          </a:p>
        </p:txBody>
      </p:sp>
      <p:sp>
        <p:nvSpPr>
          <p:cNvPr id="28" name="Rounded Rectangle 27">
            <a:extLst>
              <a:ext uri="{FF2B5EF4-FFF2-40B4-BE49-F238E27FC236}">
                <a16:creationId xmlns:a16="http://schemas.microsoft.com/office/drawing/2014/main" id="{8F1DD3B0-38C9-403A-B384-C191F89080E1}"/>
              </a:ext>
            </a:extLst>
          </p:cNvPr>
          <p:cNvSpPr/>
          <p:nvPr/>
        </p:nvSpPr>
        <p:spPr>
          <a:xfrm>
            <a:off x="6952761" y="3839465"/>
            <a:ext cx="183604" cy="118937"/>
          </a:xfrm>
          <a:prstGeom prst="round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defTabSz="932597" fontAlgn="auto">
              <a:defRPr/>
            </a:pPr>
            <a:endParaRPr lang="en-GB" sz="1377" kern="0">
              <a:solidFill>
                <a:sysClr val="windowText" lastClr="000000"/>
              </a:solidFill>
              <a:latin typeface="Segoe UI"/>
            </a:endParaRPr>
          </a:p>
        </p:txBody>
      </p:sp>
      <p:sp>
        <p:nvSpPr>
          <p:cNvPr id="29" name="Rounded Rectangle 28">
            <a:extLst>
              <a:ext uri="{FF2B5EF4-FFF2-40B4-BE49-F238E27FC236}">
                <a16:creationId xmlns:a16="http://schemas.microsoft.com/office/drawing/2014/main" id="{DC6C9EDC-1A53-4D71-BFA8-7AFA35E6D191}"/>
              </a:ext>
            </a:extLst>
          </p:cNvPr>
          <p:cNvSpPr/>
          <p:nvPr/>
        </p:nvSpPr>
        <p:spPr>
          <a:xfrm>
            <a:off x="5373768" y="5776668"/>
            <a:ext cx="403928" cy="165164"/>
          </a:xfrm>
          <a:prstGeom prst="round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defTabSz="932597" fontAlgn="auto">
              <a:defRPr/>
            </a:pPr>
            <a:endParaRPr lang="en-GB" sz="1377" kern="0">
              <a:solidFill>
                <a:sysClr val="windowText" lastClr="000000"/>
              </a:solidFill>
              <a:latin typeface="Segoe UI"/>
            </a:endParaRPr>
          </a:p>
        </p:txBody>
      </p:sp>
      <p:sp>
        <p:nvSpPr>
          <p:cNvPr id="30" name="Line Callout 1 29">
            <a:extLst>
              <a:ext uri="{FF2B5EF4-FFF2-40B4-BE49-F238E27FC236}">
                <a16:creationId xmlns:a16="http://schemas.microsoft.com/office/drawing/2014/main" id="{AEC2D6E5-621D-42DD-A213-5061AAEBC334}"/>
              </a:ext>
            </a:extLst>
          </p:cNvPr>
          <p:cNvSpPr/>
          <p:nvPr/>
        </p:nvSpPr>
        <p:spPr>
          <a:xfrm>
            <a:off x="3482648" y="6182770"/>
            <a:ext cx="2093083" cy="234378"/>
          </a:xfrm>
          <a:prstGeom prst="borderCallout1">
            <a:avLst>
              <a:gd name="adj1" fmla="val 3203"/>
              <a:gd name="adj2" fmla="val 62679"/>
              <a:gd name="adj3" fmla="val -98943"/>
              <a:gd name="adj4" fmla="val 98585"/>
            </a:avLst>
          </a:prstGeom>
          <a:solidFill>
            <a:srgbClr val="E19004"/>
          </a:solidFill>
          <a:ln w="25400" cap="flat" cmpd="sng" algn="ctr">
            <a:solidFill>
              <a:srgbClr val="E19004">
                <a:shade val="50000"/>
              </a:srgbClr>
            </a:solidFill>
            <a:prstDash val="solid"/>
          </a:ln>
          <a:effectLst/>
        </p:spPr>
        <p:txBody>
          <a:bodyPr rtlCol="0" anchor="ctr"/>
          <a:lstStyle/>
          <a:p>
            <a:pPr defTabSz="932597" fontAlgn="auto">
              <a:defRPr/>
            </a:pPr>
            <a:r>
              <a:rPr lang="en-GB" sz="1377" kern="0" dirty="0">
                <a:solidFill>
                  <a:sysClr val="windowText" lastClr="000000"/>
                </a:solidFill>
                <a:latin typeface="Segoe UI"/>
              </a:rPr>
              <a:t>Signed by issuer</a:t>
            </a:r>
          </a:p>
        </p:txBody>
      </p:sp>
      <p:sp>
        <p:nvSpPr>
          <p:cNvPr id="31" name="TextBox 30">
            <a:extLst>
              <a:ext uri="{FF2B5EF4-FFF2-40B4-BE49-F238E27FC236}">
                <a16:creationId xmlns:a16="http://schemas.microsoft.com/office/drawing/2014/main" id="{DA60109C-59E6-46E2-9E31-A40E30998EE6}"/>
              </a:ext>
            </a:extLst>
          </p:cNvPr>
          <p:cNvSpPr txBox="1"/>
          <p:nvPr/>
        </p:nvSpPr>
        <p:spPr>
          <a:xfrm>
            <a:off x="8474909" y="4837256"/>
            <a:ext cx="654293" cy="310307"/>
          </a:xfrm>
          <a:prstGeom prst="rect">
            <a:avLst/>
          </a:prstGeom>
        </p:spPr>
        <p:txBody>
          <a:bodyPr wrap="none" rtlCol="0">
            <a:spAutoFit/>
          </a:bodyPr>
          <a:lstStyle/>
          <a:p>
            <a:pPr defTabSz="932597" fontAlgn="auto">
              <a:defRPr/>
            </a:pPr>
            <a:r>
              <a:rPr lang="en-GB" sz="1377" b="1" kern="0" dirty="0" err="1">
                <a:solidFill>
                  <a:sysClr val="windowText" lastClr="000000"/>
                </a:solidFill>
              </a:rPr>
              <a:t>AppX</a:t>
            </a:r>
            <a:endParaRPr lang="en-GB" sz="1377" b="1" kern="0" dirty="0">
              <a:solidFill>
                <a:sysClr val="windowText" lastClr="000000"/>
              </a:solidFill>
            </a:endParaRPr>
          </a:p>
        </p:txBody>
      </p:sp>
      <p:sp>
        <p:nvSpPr>
          <p:cNvPr id="32" name="Rounded Rectangle 31">
            <a:extLst>
              <a:ext uri="{FF2B5EF4-FFF2-40B4-BE49-F238E27FC236}">
                <a16:creationId xmlns:a16="http://schemas.microsoft.com/office/drawing/2014/main" id="{4FE58255-D1EE-4C2A-A60D-29BBF4D300E2}"/>
              </a:ext>
            </a:extLst>
          </p:cNvPr>
          <p:cNvSpPr/>
          <p:nvPr/>
        </p:nvSpPr>
        <p:spPr bwMode="auto">
          <a:xfrm>
            <a:off x="7760678" y="2682536"/>
            <a:ext cx="213396" cy="435788"/>
          </a:xfrm>
          <a:prstGeom prst="round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69961" tIns="34980" rIns="69961" bIns="34980" numCol="1" rtlCol="0" anchor="ctr" anchorCtr="0" compatLnSpc="1">
            <a:prstTxWarp prst="textNoShape">
              <a:avLst/>
            </a:prstTxWarp>
          </a:bodyPr>
          <a:lstStyle/>
          <a:p>
            <a:pPr defTabSz="699404" fontAlgn="auto">
              <a:defRPr/>
            </a:pPr>
            <a:endParaRPr lang="en-GB" sz="1683" kern="0" dirty="0">
              <a:solidFill>
                <a:sysClr val="windowText" lastClr="000000"/>
              </a:solidFill>
              <a:latin typeface="Segoe UI"/>
            </a:endParaRPr>
          </a:p>
        </p:txBody>
      </p:sp>
      <p:sp>
        <p:nvSpPr>
          <p:cNvPr id="33" name="Line Callout 2 32">
            <a:extLst>
              <a:ext uri="{FF2B5EF4-FFF2-40B4-BE49-F238E27FC236}">
                <a16:creationId xmlns:a16="http://schemas.microsoft.com/office/drawing/2014/main" id="{42BA914E-7E32-4021-8B35-01B6E1556617}"/>
              </a:ext>
            </a:extLst>
          </p:cNvPr>
          <p:cNvSpPr/>
          <p:nvPr/>
        </p:nvSpPr>
        <p:spPr bwMode="auto">
          <a:xfrm>
            <a:off x="5479216" y="1865604"/>
            <a:ext cx="1631263" cy="477076"/>
          </a:xfrm>
          <a:prstGeom prst="borderCallout2">
            <a:avLst>
              <a:gd name="adj1" fmla="val 99953"/>
              <a:gd name="adj2" fmla="val 59723"/>
              <a:gd name="adj3" fmla="val 146009"/>
              <a:gd name="adj4" fmla="val 101367"/>
              <a:gd name="adj5" fmla="val 182795"/>
              <a:gd name="adj6" fmla="val 139777"/>
            </a:avLst>
          </a:prstGeom>
          <a:solidFill>
            <a:srgbClr val="9BBB59"/>
          </a:solidFill>
          <a:ln w="25400" cap="flat" cmpd="sng" algn="ctr">
            <a:solidFill>
              <a:srgbClr val="9BBB59">
                <a:shade val="50000"/>
              </a:srgbClr>
            </a:solidFill>
            <a:prstDash val="solid"/>
            <a:headEnd type="none" w="med" len="med"/>
            <a:tailEnd type="none" w="med" len="med"/>
          </a:ln>
          <a:effectLst/>
        </p:spPr>
        <p:txBody>
          <a:bodyPr vert="horz" wrap="square" lIns="69961" tIns="34980" rIns="69961" bIns="34980" numCol="1" rtlCol="0" anchor="ctr" anchorCtr="0" compatLnSpc="1">
            <a:prstTxWarp prst="textNoShape">
              <a:avLst/>
            </a:prstTxWarp>
          </a:bodyPr>
          <a:lstStyle/>
          <a:p>
            <a:pPr defTabSz="699404" fontAlgn="auto">
              <a:defRPr/>
            </a:pPr>
            <a:r>
              <a:rPr lang="en-GB" sz="1377" kern="0" dirty="0">
                <a:solidFill>
                  <a:sysClr val="windowText" lastClr="000000"/>
                </a:solidFill>
                <a:latin typeface="Segoe UI"/>
              </a:rPr>
              <a:t>2. Authenticates user</a:t>
            </a:r>
          </a:p>
        </p:txBody>
      </p:sp>
      <p:sp>
        <p:nvSpPr>
          <p:cNvPr id="34" name="TextBox 33">
            <a:extLst>
              <a:ext uri="{FF2B5EF4-FFF2-40B4-BE49-F238E27FC236}">
                <a16:creationId xmlns:a16="http://schemas.microsoft.com/office/drawing/2014/main" id="{7D19B0F3-C64B-409B-93CC-B6FA6BC5D70E}"/>
              </a:ext>
            </a:extLst>
          </p:cNvPr>
          <p:cNvSpPr txBox="1"/>
          <p:nvPr/>
        </p:nvSpPr>
        <p:spPr>
          <a:xfrm>
            <a:off x="9948757" y="3046439"/>
            <a:ext cx="914245" cy="526443"/>
          </a:xfrm>
          <a:prstGeom prst="rect">
            <a:avLst/>
          </a:prstGeom>
        </p:spPr>
        <p:txBody>
          <a:bodyPr wrap="none" rtlCol="0">
            <a:spAutoFit/>
          </a:bodyPr>
          <a:lstStyle/>
          <a:p>
            <a:pPr defTabSz="932597" fontAlgn="auto">
              <a:defRPr/>
            </a:pPr>
            <a:r>
              <a:rPr lang="en-GB" sz="1377" kern="0" dirty="0">
                <a:solidFill>
                  <a:sysClr val="windowText" lastClr="000000"/>
                </a:solidFill>
              </a:rPr>
              <a:t>Active</a:t>
            </a:r>
            <a:br>
              <a:rPr lang="en-GB" sz="1377" kern="0" dirty="0">
                <a:solidFill>
                  <a:sysClr val="windowText" lastClr="000000"/>
                </a:solidFill>
              </a:rPr>
            </a:br>
            <a:r>
              <a:rPr lang="en-GB" sz="1377" kern="0" dirty="0">
                <a:solidFill>
                  <a:sysClr val="windowText" lastClr="000000"/>
                </a:solidFill>
              </a:rPr>
              <a:t>Directory</a:t>
            </a:r>
          </a:p>
        </p:txBody>
      </p:sp>
      <p:sp>
        <p:nvSpPr>
          <p:cNvPr id="35" name="Isosceles Triangle 34">
            <a:extLst>
              <a:ext uri="{FF2B5EF4-FFF2-40B4-BE49-F238E27FC236}">
                <a16:creationId xmlns:a16="http://schemas.microsoft.com/office/drawing/2014/main" id="{5F16B09A-353B-464A-945B-F41E65BED0AB}"/>
              </a:ext>
            </a:extLst>
          </p:cNvPr>
          <p:cNvSpPr/>
          <p:nvPr/>
        </p:nvSpPr>
        <p:spPr>
          <a:xfrm>
            <a:off x="10036858" y="2487482"/>
            <a:ext cx="770955" cy="523407"/>
          </a:xfrm>
          <a:prstGeom prst="triangle">
            <a:avLst/>
          </a:prstGeom>
          <a:gradFill rotWithShape="1">
            <a:gsLst>
              <a:gs pos="0">
                <a:srgbClr val="FFE269">
                  <a:shade val="51000"/>
                  <a:satMod val="130000"/>
                </a:srgbClr>
              </a:gs>
              <a:gs pos="80000">
                <a:srgbClr val="FFE269">
                  <a:shade val="93000"/>
                  <a:satMod val="130000"/>
                </a:srgbClr>
              </a:gs>
              <a:gs pos="100000">
                <a:srgbClr val="FFE26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defTabSz="932597" fontAlgn="auto">
              <a:defRPr/>
            </a:pPr>
            <a:endParaRPr lang="en-GB" sz="1377" kern="0">
              <a:solidFill>
                <a:sysClr val="windowText" lastClr="000000"/>
              </a:solidFill>
              <a:latin typeface="Segoe UI"/>
            </a:endParaRPr>
          </a:p>
        </p:txBody>
      </p:sp>
      <p:sp>
        <p:nvSpPr>
          <p:cNvPr id="36" name="TextBox 35">
            <a:extLst>
              <a:ext uri="{FF2B5EF4-FFF2-40B4-BE49-F238E27FC236}">
                <a16:creationId xmlns:a16="http://schemas.microsoft.com/office/drawing/2014/main" id="{06552E42-7C11-4525-9ED2-EE20AB48479D}"/>
              </a:ext>
            </a:extLst>
          </p:cNvPr>
          <p:cNvSpPr txBox="1"/>
          <p:nvPr/>
        </p:nvSpPr>
        <p:spPr>
          <a:xfrm>
            <a:off x="9780137" y="2176074"/>
            <a:ext cx="1424337" cy="310307"/>
          </a:xfrm>
          <a:prstGeom prst="rect">
            <a:avLst/>
          </a:prstGeom>
        </p:spPr>
        <p:txBody>
          <a:bodyPr wrap="none" rtlCol="0">
            <a:spAutoFit/>
          </a:bodyPr>
          <a:lstStyle/>
          <a:p>
            <a:pPr defTabSz="932597" fontAlgn="auto">
              <a:defRPr/>
            </a:pPr>
            <a:r>
              <a:rPr lang="en-GB" sz="1377" kern="0" dirty="0">
                <a:solidFill>
                  <a:sysClr val="windowText" lastClr="000000"/>
                </a:solidFill>
              </a:rPr>
              <a:t>Claims Provider</a:t>
            </a:r>
          </a:p>
        </p:txBody>
      </p:sp>
      <p:sp>
        <p:nvSpPr>
          <p:cNvPr id="37" name="Slide Number Placeholder 1">
            <a:extLst>
              <a:ext uri="{FF2B5EF4-FFF2-40B4-BE49-F238E27FC236}">
                <a16:creationId xmlns:a16="http://schemas.microsoft.com/office/drawing/2014/main" id="{1B9702DA-D126-4289-B1FE-D69E3462BB77}"/>
              </a:ext>
            </a:extLst>
          </p:cNvPr>
          <p:cNvSpPr>
            <a:spLocks noGrp="1"/>
          </p:cNvSpPr>
          <p:nvPr>
            <p:ph type="sldNum" sz="quarter" idx="4"/>
          </p:nvPr>
        </p:nvSpPr>
        <p:spPr>
          <a:xfrm>
            <a:off x="11611866" y="6452475"/>
            <a:ext cx="370584" cy="110800"/>
          </a:xfrm>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13</a:t>
            </a:fld>
            <a:endParaRPr lang="en-US" dirty="0"/>
          </a:p>
        </p:txBody>
      </p:sp>
    </p:spTree>
    <p:extLst>
      <p:ext uri="{BB962C8B-B14F-4D97-AF65-F5344CB8AC3E}">
        <p14:creationId xmlns:p14="http://schemas.microsoft.com/office/powerpoint/2010/main" val="2541323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p:bldP spid="16" grpId="0" animBg="1"/>
      <p:bldP spid="17" grpId="0"/>
      <p:bldP spid="21" grpId="0"/>
      <p:bldP spid="22" grpId="0"/>
      <p:bldP spid="23" grpId="0"/>
      <p:bldP spid="24" grpId="0" animBg="1"/>
      <p:bldP spid="25" grpId="0" animBg="1"/>
      <p:bldP spid="26" grpId="0"/>
      <p:bldP spid="27" grpId="0"/>
      <p:bldP spid="28" grpId="0" animBg="1"/>
      <p:bldP spid="29" grpId="0" animBg="1"/>
      <p:bldP spid="30"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0F1ECB-B6F1-4E60-BF0C-AF42D806161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14</a:t>
            </a:fld>
            <a:endParaRPr lang="en-US" dirty="0"/>
          </a:p>
        </p:txBody>
      </p:sp>
      <p:sp>
        <p:nvSpPr>
          <p:cNvPr id="3" name="Text Placeholder 2">
            <a:extLst>
              <a:ext uri="{FF2B5EF4-FFF2-40B4-BE49-F238E27FC236}">
                <a16:creationId xmlns:a16="http://schemas.microsoft.com/office/drawing/2014/main" id="{0D157A7E-FB67-4C17-9A8B-61E881FECD6B}"/>
              </a:ext>
            </a:extLst>
          </p:cNvPr>
          <p:cNvSpPr>
            <a:spLocks noGrp="1"/>
          </p:cNvSpPr>
          <p:nvPr>
            <p:ph type="body" sz="quarter" idx="13"/>
          </p:nvPr>
        </p:nvSpPr>
        <p:spPr/>
        <p:txBody>
          <a:bodyPr/>
          <a:lstStyle/>
          <a:p>
            <a:r>
              <a:rPr lang="fr-FR" dirty="0"/>
              <a:t>AD FS : </a:t>
            </a:r>
            <a:r>
              <a:rPr lang="fr-FR" dirty="0" err="1"/>
              <a:t>roles</a:t>
            </a:r>
            <a:endParaRPr lang="fr-FR" dirty="0"/>
          </a:p>
        </p:txBody>
      </p:sp>
      <p:sp>
        <p:nvSpPr>
          <p:cNvPr id="4" name="Rectangle 3">
            <a:extLst>
              <a:ext uri="{FF2B5EF4-FFF2-40B4-BE49-F238E27FC236}">
                <a16:creationId xmlns:a16="http://schemas.microsoft.com/office/drawing/2014/main" id="{55568CA1-CE73-4BB0-8790-BBFE9E08FDE8}"/>
              </a:ext>
            </a:extLst>
          </p:cNvPr>
          <p:cNvSpPr/>
          <p:nvPr/>
        </p:nvSpPr>
        <p:spPr>
          <a:xfrm>
            <a:off x="274702" y="1668482"/>
            <a:ext cx="6249220" cy="2092881"/>
          </a:xfrm>
          <a:prstGeom prst="rect">
            <a:avLst/>
          </a:prstGeom>
        </p:spPr>
        <p:txBody>
          <a:bodyPr wrap="square">
            <a:spAutoFit/>
          </a:bodyPr>
          <a:lstStyle/>
          <a:p>
            <a:pPr marL="342900" indent="-342900" algn="l">
              <a:buFont typeface="Wingdings" panose="05000000000000000000" pitchFamily="2" charset="2"/>
              <a:buChar char="§"/>
            </a:pPr>
            <a:r>
              <a:rPr lang="en-AU" sz="1600" dirty="0"/>
              <a:t>AD FS Farm Roles – </a:t>
            </a:r>
            <a:r>
              <a:rPr lang="en-AU" sz="1600" b="1" dirty="0"/>
              <a:t>Federation Server</a:t>
            </a:r>
          </a:p>
          <a:p>
            <a:pPr marL="882625" lvl="1" indent="-342900" algn="l">
              <a:buFont typeface="Wingdings" panose="05000000000000000000" pitchFamily="2" charset="2"/>
              <a:buChar char="§"/>
            </a:pPr>
            <a:r>
              <a:rPr lang="en-AU" sz="1400" dirty="0">
                <a:latin typeface="Segoe UI" panose="020B0502040204020203" pitchFamily="34" charset="0"/>
              </a:rPr>
              <a:t>Holds configuration for trust relationships with applications and/or other </a:t>
            </a:r>
            <a:r>
              <a:rPr lang="en-US" sz="1400" dirty="0">
                <a:latin typeface="Segoe UI" panose="020B0502040204020203" pitchFamily="34" charset="0"/>
              </a:rPr>
              <a:t>Security Token Service</a:t>
            </a:r>
            <a:r>
              <a:rPr lang="en-AU" sz="1400" dirty="0">
                <a:latin typeface="Segoe UI" panose="020B0502040204020203" pitchFamily="34" charset="0"/>
              </a:rPr>
              <a:t>s (</a:t>
            </a:r>
            <a:r>
              <a:rPr lang="en-AU" sz="1400" b="1" dirty="0">
                <a:latin typeface="Segoe UI" panose="020B0502040204020203" pitchFamily="34" charset="0"/>
              </a:rPr>
              <a:t>STS</a:t>
            </a:r>
            <a:r>
              <a:rPr lang="en-AU" sz="1400" dirty="0">
                <a:latin typeface="Segoe UI" panose="020B0502040204020203" pitchFamily="34" charset="0"/>
              </a:rPr>
              <a:t>)</a:t>
            </a:r>
          </a:p>
          <a:p>
            <a:pPr marL="882625" lvl="1" indent="-342900" algn="l">
              <a:buFont typeface="Wingdings" panose="05000000000000000000" pitchFamily="2" charset="2"/>
              <a:buChar char="§"/>
            </a:pPr>
            <a:r>
              <a:rPr lang="en-AU" sz="1400" dirty="0">
                <a:latin typeface="Segoe UI" panose="020B0502040204020203" pitchFamily="34" charset="0"/>
              </a:rPr>
              <a:t>Issues authentication tokens for access to trusting applications and/or </a:t>
            </a:r>
            <a:r>
              <a:rPr lang="en-US" sz="1400" dirty="0">
                <a:latin typeface="Segoe UI" panose="020B0502040204020203" pitchFamily="34" charset="0"/>
              </a:rPr>
              <a:t>Security Token Service</a:t>
            </a:r>
            <a:r>
              <a:rPr lang="en-AU" sz="1400" dirty="0">
                <a:latin typeface="Segoe UI" panose="020B0502040204020203" pitchFamily="34" charset="0"/>
              </a:rPr>
              <a:t>s</a:t>
            </a:r>
          </a:p>
          <a:p>
            <a:pPr marL="882625" lvl="1" indent="-342900" algn="l">
              <a:buFont typeface="Wingdings" panose="05000000000000000000" pitchFamily="2" charset="2"/>
              <a:buChar char="§"/>
            </a:pPr>
            <a:r>
              <a:rPr lang="en-AU" sz="1400" dirty="0">
                <a:latin typeface="Segoe UI" panose="020B0502040204020203" pitchFamily="34" charset="0"/>
              </a:rPr>
              <a:t>Audits authentication attempts</a:t>
            </a:r>
          </a:p>
          <a:p>
            <a:pPr marL="882625" lvl="1" indent="-342900" algn="l">
              <a:buFont typeface="Wingdings" panose="05000000000000000000" pitchFamily="2" charset="2"/>
              <a:buChar char="§"/>
            </a:pPr>
            <a:r>
              <a:rPr lang="en-AU" sz="1400" dirty="0">
                <a:latin typeface="Segoe UI" panose="020B0502040204020203" pitchFamily="34" charset="0"/>
              </a:rPr>
              <a:t>Interfaces with other services (e.g. Device Registration Service) </a:t>
            </a:r>
          </a:p>
          <a:p>
            <a:pPr marL="882625" lvl="1" indent="-342900" algn="l">
              <a:buFont typeface="Wingdings" panose="05000000000000000000" pitchFamily="2" charset="2"/>
              <a:buChar char="§"/>
            </a:pPr>
            <a:r>
              <a:rPr lang="en-AU" sz="1400" dirty="0">
                <a:latin typeface="Segoe UI" panose="020B0502040204020203" pitchFamily="34" charset="0"/>
              </a:rPr>
              <a:t>Is AD Domain Joined</a:t>
            </a:r>
          </a:p>
          <a:p>
            <a:pPr lvl="1" algn="l"/>
            <a:endParaRPr lang="en-AU" sz="1600" dirty="0">
              <a:latin typeface="Segoe UI" panose="020B0502040204020203" pitchFamily="34" charset="0"/>
            </a:endParaRPr>
          </a:p>
        </p:txBody>
      </p:sp>
      <p:sp>
        <p:nvSpPr>
          <p:cNvPr id="6" name="Rectangle 5">
            <a:extLst>
              <a:ext uri="{FF2B5EF4-FFF2-40B4-BE49-F238E27FC236}">
                <a16:creationId xmlns:a16="http://schemas.microsoft.com/office/drawing/2014/main" id="{03AF3ABA-48B8-4C58-BD89-B4B5CE3EC887}"/>
              </a:ext>
            </a:extLst>
          </p:cNvPr>
          <p:cNvSpPr/>
          <p:nvPr/>
        </p:nvSpPr>
        <p:spPr>
          <a:xfrm>
            <a:off x="6523921" y="1668482"/>
            <a:ext cx="5647027" cy="1877437"/>
          </a:xfrm>
          <a:prstGeom prst="rect">
            <a:avLst/>
          </a:prstGeom>
        </p:spPr>
        <p:txBody>
          <a:bodyPr wrap="square">
            <a:spAutoFit/>
          </a:bodyPr>
          <a:lstStyle/>
          <a:p>
            <a:pPr marL="342900" indent="-342900" algn="l">
              <a:buFont typeface="Wingdings" panose="05000000000000000000" pitchFamily="2" charset="2"/>
              <a:buChar char="§"/>
            </a:pPr>
            <a:r>
              <a:rPr lang="en-AU" sz="1600" b="1" dirty="0"/>
              <a:t>AD FS Configuration Database</a:t>
            </a:r>
          </a:p>
          <a:p>
            <a:pPr marL="882625" lvl="1" indent="-342900" algn="l">
              <a:buFont typeface="Wingdings" panose="05000000000000000000" pitchFamily="2" charset="2"/>
              <a:buChar char="§"/>
            </a:pPr>
            <a:r>
              <a:rPr lang="en-AU" sz="1400" dirty="0">
                <a:latin typeface="Segoe UI" panose="020B0502040204020203" pitchFamily="34" charset="0"/>
              </a:rPr>
              <a:t>Stores AD FS Farm Configuration (trusts, certificates, logon page formatting etc.)</a:t>
            </a:r>
          </a:p>
          <a:p>
            <a:pPr marL="882625" lvl="1" indent="-342900" algn="l">
              <a:buFont typeface="Wingdings" panose="05000000000000000000" pitchFamily="2" charset="2"/>
              <a:buChar char="§"/>
            </a:pPr>
            <a:r>
              <a:rPr lang="en-AU" sz="1400" dirty="0">
                <a:latin typeface="Segoe UI" panose="020B0502040204020203" pitchFamily="34" charset="0"/>
              </a:rPr>
              <a:t>Stores the configuration for the Web Application Proxy (published web sites) </a:t>
            </a:r>
          </a:p>
          <a:p>
            <a:pPr marL="882625" lvl="1" indent="-342900" algn="l">
              <a:buFont typeface="Wingdings" panose="05000000000000000000" pitchFamily="2" charset="2"/>
              <a:buChar char="§"/>
            </a:pPr>
            <a:r>
              <a:rPr lang="en-AU" sz="1400" dirty="0">
                <a:latin typeface="Segoe UI" panose="020B0502040204020203" pitchFamily="34" charset="0"/>
              </a:rPr>
              <a:t>May utilize Windows Internal Database (WID) or SQL Server</a:t>
            </a:r>
          </a:p>
          <a:p>
            <a:pPr marL="882625" lvl="1" indent="-342900" algn="l">
              <a:buFont typeface="Wingdings" panose="05000000000000000000" pitchFamily="2" charset="2"/>
              <a:buChar char="§"/>
            </a:pPr>
            <a:endParaRPr lang="en-AU" sz="1600" dirty="0">
              <a:latin typeface="Segoe UI" panose="020B0502040204020203" pitchFamily="34" charset="0"/>
            </a:endParaRPr>
          </a:p>
        </p:txBody>
      </p:sp>
      <p:sp>
        <p:nvSpPr>
          <p:cNvPr id="7" name="Rectangle 6">
            <a:extLst>
              <a:ext uri="{FF2B5EF4-FFF2-40B4-BE49-F238E27FC236}">
                <a16:creationId xmlns:a16="http://schemas.microsoft.com/office/drawing/2014/main" id="{D791AD23-8D46-469E-9F47-DABE35D272AE}"/>
              </a:ext>
            </a:extLst>
          </p:cNvPr>
          <p:cNvSpPr/>
          <p:nvPr/>
        </p:nvSpPr>
        <p:spPr>
          <a:xfrm>
            <a:off x="274701" y="4247680"/>
            <a:ext cx="6249219" cy="1661993"/>
          </a:xfrm>
          <a:prstGeom prst="rect">
            <a:avLst/>
          </a:prstGeom>
        </p:spPr>
        <p:txBody>
          <a:bodyPr wrap="square">
            <a:spAutoFit/>
          </a:bodyPr>
          <a:lstStyle/>
          <a:p>
            <a:pPr marL="342900" indent="-342900" algn="l">
              <a:buFont typeface="Wingdings" panose="05000000000000000000" pitchFamily="2" charset="2"/>
              <a:buChar char="§"/>
            </a:pPr>
            <a:r>
              <a:rPr lang="en-AU" sz="1600" dirty="0"/>
              <a:t>AD FS Farm Roles –</a:t>
            </a:r>
            <a:r>
              <a:rPr lang="en-AU" sz="1600" b="1" dirty="0"/>
              <a:t> Web Application Proxy </a:t>
            </a:r>
            <a:r>
              <a:rPr lang="en-AU" sz="1600" dirty="0"/>
              <a:t>(WAP)</a:t>
            </a:r>
          </a:p>
          <a:p>
            <a:pPr marL="882625" lvl="1" indent="-342900" algn="l">
              <a:buFont typeface="Wingdings" panose="05000000000000000000" pitchFamily="2" charset="2"/>
              <a:buChar char="§"/>
            </a:pPr>
            <a:r>
              <a:rPr lang="en-US" sz="1400" dirty="0">
                <a:latin typeface="Segoe UI" panose="020B0502040204020203" pitchFamily="34" charset="0"/>
              </a:rPr>
              <a:t>Provide reverse proxy functionality for web applications</a:t>
            </a:r>
          </a:p>
          <a:p>
            <a:pPr marL="882625" lvl="1" indent="-342900" algn="l">
              <a:buFont typeface="Wingdings" panose="05000000000000000000" pitchFamily="2" charset="2"/>
              <a:buChar char="§"/>
            </a:pPr>
            <a:r>
              <a:rPr lang="en-US" sz="1400" dirty="0">
                <a:latin typeface="Segoe UI" panose="020B0502040204020203" pitchFamily="34" charset="0"/>
              </a:rPr>
              <a:t>Proxy authentication requests to AD FS farm servers (ADFS proxy)</a:t>
            </a:r>
          </a:p>
          <a:p>
            <a:pPr marL="882625" lvl="1" indent="-342900" algn="l">
              <a:buFont typeface="Wingdings" panose="05000000000000000000" pitchFamily="2" charset="2"/>
              <a:buChar char="§"/>
            </a:pPr>
            <a:r>
              <a:rPr lang="en-US" sz="1400" dirty="0">
                <a:latin typeface="Segoe UI" panose="020B0502040204020203" pitchFamily="34" charset="0"/>
              </a:rPr>
              <a:t>Usually reside in a workgroup (not domain-joined)</a:t>
            </a:r>
          </a:p>
          <a:p>
            <a:pPr marL="882625" lvl="1" indent="-342900" algn="l">
              <a:buFont typeface="Wingdings" panose="05000000000000000000" pitchFamily="2" charset="2"/>
              <a:buChar char="§"/>
            </a:pPr>
            <a:r>
              <a:rPr lang="en-US" sz="1400" dirty="0">
                <a:latin typeface="Segoe UI" panose="020B0502040204020203" pitchFamily="34" charset="0"/>
              </a:rPr>
              <a:t>Tag authentication requests as coming from outside the LAN</a:t>
            </a:r>
          </a:p>
          <a:p>
            <a:pPr marL="882625" lvl="1" indent="-342900" algn="l">
              <a:buFont typeface="Wingdings" panose="05000000000000000000" pitchFamily="2" charset="2"/>
              <a:buChar char="§"/>
            </a:pPr>
            <a:r>
              <a:rPr lang="en-US" sz="1400" dirty="0">
                <a:latin typeface="Segoe UI" panose="020B0502040204020203" pitchFamily="34" charset="0"/>
              </a:rPr>
              <a:t>Can be domain-joined for usage of Constrained delegation</a:t>
            </a:r>
            <a:endParaRPr lang="en-AU" sz="1400" dirty="0">
              <a:latin typeface="Segoe UI" panose="020B0502040204020203" pitchFamily="34" charset="0"/>
            </a:endParaRPr>
          </a:p>
          <a:p>
            <a:pPr lvl="1" algn="l"/>
            <a:endParaRPr lang="en-AU" sz="1600" dirty="0">
              <a:latin typeface="Segoe UI" panose="020B0502040204020203" pitchFamily="34" charset="0"/>
            </a:endParaRPr>
          </a:p>
        </p:txBody>
      </p:sp>
    </p:spTree>
    <p:extLst>
      <p:ext uri="{BB962C8B-B14F-4D97-AF65-F5344CB8AC3E}">
        <p14:creationId xmlns:p14="http://schemas.microsoft.com/office/powerpoint/2010/main" val="2866138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E36DD7-6ED5-44F3-8557-A37AF47B59FE}"/>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15</a:t>
            </a:fld>
            <a:endParaRPr lang="en-US" dirty="0"/>
          </a:p>
        </p:txBody>
      </p:sp>
      <p:sp>
        <p:nvSpPr>
          <p:cNvPr id="3" name="Text Placeholder 2">
            <a:extLst>
              <a:ext uri="{FF2B5EF4-FFF2-40B4-BE49-F238E27FC236}">
                <a16:creationId xmlns:a16="http://schemas.microsoft.com/office/drawing/2014/main" id="{0341D105-9F5D-4BED-8200-6E3192C2833F}"/>
              </a:ext>
            </a:extLst>
          </p:cNvPr>
          <p:cNvSpPr>
            <a:spLocks noGrp="1"/>
          </p:cNvSpPr>
          <p:nvPr>
            <p:ph type="body" sz="quarter" idx="13"/>
          </p:nvPr>
        </p:nvSpPr>
        <p:spPr/>
        <p:txBody>
          <a:bodyPr/>
          <a:lstStyle/>
          <a:p>
            <a:r>
              <a:rPr lang="fr-FR" dirty="0"/>
              <a:t>AD FS Architecture: </a:t>
            </a:r>
            <a:r>
              <a:rPr lang="en-US" dirty="0"/>
              <a:t>Web Application Proxy traffic flow overview</a:t>
            </a:r>
            <a:endParaRPr lang="fr-FR" dirty="0"/>
          </a:p>
        </p:txBody>
      </p:sp>
      <p:pic>
        <p:nvPicPr>
          <p:cNvPr id="6" name="Picture 5">
            <a:extLst>
              <a:ext uri="{FF2B5EF4-FFF2-40B4-BE49-F238E27FC236}">
                <a16:creationId xmlns:a16="http://schemas.microsoft.com/office/drawing/2014/main" id="{E774CB38-FE24-41D4-8BF4-CB3D265D82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759921"/>
            <a:ext cx="8534399" cy="4743450"/>
          </a:xfrm>
          <a:prstGeom prst="rect">
            <a:avLst/>
          </a:prstGeom>
          <a:noFill/>
          <a:ln w="3175">
            <a:noFill/>
          </a:ln>
        </p:spPr>
      </p:pic>
    </p:spTree>
    <p:extLst>
      <p:ext uri="{BB962C8B-B14F-4D97-AF65-F5344CB8AC3E}">
        <p14:creationId xmlns:p14="http://schemas.microsoft.com/office/powerpoint/2010/main" val="20771493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E3987A-A1C3-4C3F-BB22-7AFB8AC1C57D}"/>
              </a:ext>
            </a:extLst>
          </p:cNvPr>
          <p:cNvSpPr>
            <a:spLocks noGrp="1"/>
          </p:cNvSpPr>
          <p:nvPr>
            <p:ph type="sldNum" sz="quarter" idx="4"/>
          </p:nvPr>
        </p:nvSpPr>
        <p:spPr>
          <a:xfrm>
            <a:off x="11611866" y="6599615"/>
            <a:ext cx="370584" cy="110800"/>
          </a:xfrm>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16</a:t>
            </a:fld>
            <a:endParaRPr lang="en-US" dirty="0"/>
          </a:p>
        </p:txBody>
      </p:sp>
      <p:sp>
        <p:nvSpPr>
          <p:cNvPr id="3" name="Text Placeholder 2">
            <a:extLst>
              <a:ext uri="{FF2B5EF4-FFF2-40B4-BE49-F238E27FC236}">
                <a16:creationId xmlns:a16="http://schemas.microsoft.com/office/drawing/2014/main" id="{89FD06E0-BB0B-4486-A241-B84F6F27C3A5}"/>
              </a:ext>
            </a:extLst>
          </p:cNvPr>
          <p:cNvSpPr>
            <a:spLocks noGrp="1"/>
          </p:cNvSpPr>
          <p:nvPr>
            <p:ph type="body" sz="quarter" idx="13"/>
          </p:nvPr>
        </p:nvSpPr>
        <p:spPr/>
        <p:txBody>
          <a:bodyPr/>
          <a:lstStyle/>
          <a:p>
            <a:r>
              <a:rPr lang="fr-FR" dirty="0"/>
              <a:t>AD FS </a:t>
            </a:r>
            <a:r>
              <a:rPr lang="fr-FR" dirty="0" err="1"/>
              <a:t>Farm</a:t>
            </a:r>
            <a:r>
              <a:rPr lang="fr-FR" dirty="0"/>
              <a:t> Topologies</a:t>
            </a:r>
          </a:p>
        </p:txBody>
      </p:sp>
      <p:graphicFrame>
        <p:nvGraphicFramePr>
          <p:cNvPr id="4" name="Content Placeholder 4">
            <a:extLst>
              <a:ext uri="{FF2B5EF4-FFF2-40B4-BE49-F238E27FC236}">
                <a16:creationId xmlns:a16="http://schemas.microsoft.com/office/drawing/2014/main" id="{35D59B0A-BBB1-4D25-90E1-1DF798036964}"/>
              </a:ext>
            </a:extLst>
          </p:cNvPr>
          <p:cNvGraphicFramePr>
            <a:graphicFrameLocks/>
          </p:cNvGraphicFramePr>
          <p:nvPr>
            <p:extLst>
              <p:ext uri="{D42A27DB-BD31-4B8C-83A1-F6EECF244321}">
                <p14:modId xmlns:p14="http://schemas.microsoft.com/office/powerpoint/2010/main" val="944651302"/>
              </p:ext>
            </p:extLst>
          </p:nvPr>
        </p:nvGraphicFramePr>
        <p:xfrm>
          <a:off x="281114" y="1361508"/>
          <a:ext cx="11447585" cy="5506720"/>
        </p:xfrm>
        <a:graphic>
          <a:graphicData uri="http://schemas.openxmlformats.org/drawingml/2006/table">
            <a:tbl>
              <a:tblPr firstRow="1" bandRow="1">
                <a:tableStyleId>{5C22544A-7EE6-4342-B048-85BDC9FD1C3A}</a:tableStyleId>
              </a:tblPr>
              <a:tblGrid>
                <a:gridCol w="1237577">
                  <a:extLst>
                    <a:ext uri="{9D8B030D-6E8A-4147-A177-3AD203B41FA5}">
                      <a16:colId xmlns:a16="http://schemas.microsoft.com/office/drawing/2014/main" val="2489434431"/>
                    </a:ext>
                  </a:extLst>
                </a:gridCol>
                <a:gridCol w="5337050">
                  <a:extLst>
                    <a:ext uri="{9D8B030D-6E8A-4147-A177-3AD203B41FA5}">
                      <a16:colId xmlns:a16="http://schemas.microsoft.com/office/drawing/2014/main" val="2112919692"/>
                    </a:ext>
                  </a:extLst>
                </a:gridCol>
                <a:gridCol w="4872958">
                  <a:extLst>
                    <a:ext uri="{9D8B030D-6E8A-4147-A177-3AD203B41FA5}">
                      <a16:colId xmlns:a16="http://schemas.microsoft.com/office/drawing/2014/main" val="878078986"/>
                    </a:ext>
                  </a:extLst>
                </a:gridCol>
              </a:tblGrid>
              <a:tr h="990600">
                <a:tc>
                  <a:txBody>
                    <a:bodyPr/>
                    <a:lstStyle/>
                    <a:p>
                      <a:pPr algn="ctr"/>
                      <a:endParaRPr lang="en-US" sz="1100" dirty="0"/>
                    </a:p>
                  </a:txBody>
                  <a:tcPr/>
                </a:tc>
                <a:tc>
                  <a:txBody>
                    <a:bodyPr/>
                    <a:lstStyle/>
                    <a:p>
                      <a:pPr algn="l"/>
                      <a:r>
                        <a:rPr lang="en-AU" sz="1100" dirty="0"/>
                        <a:t>ADFS Farm </a:t>
                      </a:r>
                      <a:r>
                        <a:rPr lang="en-AU" sz="1100" dirty="0">
                          <a:solidFill>
                            <a:srgbClr val="FFFF00"/>
                          </a:solidFill>
                        </a:rPr>
                        <a:t>with WID</a:t>
                      </a:r>
                      <a:endParaRPr lang="en-US" sz="1100" dirty="0">
                        <a:solidFill>
                          <a:srgbClr val="FFFF00"/>
                        </a:solidFill>
                      </a:endParaRP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AU" sz="1100" dirty="0"/>
                        <a:t>ADFS Farm </a:t>
                      </a:r>
                      <a:r>
                        <a:rPr lang="en-AU" sz="1100" dirty="0">
                          <a:solidFill>
                            <a:srgbClr val="FFFF00"/>
                          </a:solidFill>
                        </a:rPr>
                        <a:t>with SQL</a:t>
                      </a:r>
                      <a:endParaRPr lang="en-US" sz="1100" dirty="0">
                        <a:solidFill>
                          <a:srgbClr val="FFFF00"/>
                        </a:solidFill>
                      </a:endParaRPr>
                    </a:p>
                    <a:p>
                      <a:pPr algn="l"/>
                      <a:endParaRPr lang="en-US" sz="1100" dirty="0"/>
                    </a:p>
                  </a:txBody>
                  <a:tcPr/>
                </a:tc>
                <a:extLst>
                  <a:ext uri="{0D108BD9-81ED-4DB2-BD59-A6C34878D82A}">
                    <a16:rowId xmlns:a16="http://schemas.microsoft.com/office/drawing/2014/main" val="1644843683"/>
                  </a:ext>
                </a:extLst>
              </a:tr>
              <a:tr h="2656840">
                <a:tc>
                  <a:txBody>
                    <a:bodyPr/>
                    <a:lstStyle/>
                    <a:p>
                      <a:endParaRPr lang="en-US" sz="1100" dirty="0"/>
                    </a:p>
                  </a:txBody>
                  <a:tcPr/>
                </a:tc>
                <a:tc>
                  <a:txBody>
                    <a:bodyPr/>
                    <a:lstStyle/>
                    <a:p>
                      <a:endParaRPr lang="fr-FR" sz="1100" dirty="0"/>
                    </a:p>
                    <a:p>
                      <a:endParaRPr lang="fr-FR" sz="1100" dirty="0"/>
                    </a:p>
                    <a:p>
                      <a:endParaRPr lang="fr-FR" sz="1100" dirty="0"/>
                    </a:p>
                    <a:p>
                      <a:endParaRPr lang="fr-FR" sz="1100" dirty="0"/>
                    </a:p>
                    <a:p>
                      <a:endParaRPr lang="fr-FR" sz="1100" dirty="0"/>
                    </a:p>
                    <a:p>
                      <a:endParaRPr lang="fr-FR" sz="1100" dirty="0"/>
                    </a:p>
                    <a:p>
                      <a:endParaRPr lang="fr-FR" sz="1100" dirty="0"/>
                    </a:p>
                    <a:p>
                      <a:endParaRPr lang="fr-FR" sz="1100" dirty="0"/>
                    </a:p>
                    <a:p>
                      <a:endParaRPr lang="fr-FR" sz="1100" dirty="0"/>
                    </a:p>
                    <a:p>
                      <a:endParaRPr lang="fr-FR" sz="1100" dirty="0"/>
                    </a:p>
                    <a:p>
                      <a:endParaRPr lang="fr-FR" sz="1100" dirty="0"/>
                    </a:p>
                    <a:p>
                      <a:endParaRPr lang="fr-FR" sz="1100" dirty="0"/>
                    </a:p>
                    <a:p>
                      <a:endParaRPr lang="fr-FR" sz="1100" dirty="0"/>
                    </a:p>
                    <a:p>
                      <a:endParaRPr lang="en-US" sz="1100" dirty="0"/>
                    </a:p>
                  </a:txBody>
                  <a:tcPr/>
                </a:tc>
                <a:tc>
                  <a:txBody>
                    <a:bodyPr/>
                    <a:lstStyle/>
                    <a:p>
                      <a:endParaRPr lang="en-US" sz="1100" dirty="0"/>
                    </a:p>
                  </a:txBody>
                  <a:tcPr/>
                </a:tc>
                <a:extLst>
                  <a:ext uri="{0D108BD9-81ED-4DB2-BD59-A6C34878D82A}">
                    <a16:rowId xmlns:a16="http://schemas.microsoft.com/office/drawing/2014/main" val="1316168382"/>
                  </a:ext>
                </a:extLst>
              </a:tr>
              <a:tr h="370840">
                <a:tc>
                  <a:txBody>
                    <a:bodyPr/>
                    <a:lstStyle/>
                    <a:p>
                      <a:r>
                        <a:rPr lang="fr-FR" sz="1100" dirty="0"/>
                        <a:t>Pros</a:t>
                      </a:r>
                      <a:endParaRPr lang="en-US" sz="1100" dirty="0"/>
                    </a:p>
                  </a:txBody>
                  <a:tcPr/>
                </a:tc>
                <a:tc>
                  <a:txBody>
                    <a:bodyPr/>
                    <a:lstStyle/>
                    <a:p>
                      <a:pPr marL="0" lvl="1" indent="-285750">
                        <a:buFont typeface="Wingdings" panose="05000000000000000000" pitchFamily="2" charset="2"/>
                        <a:buChar char="ü"/>
                      </a:pPr>
                      <a:r>
                        <a:rPr lang="en-AU" sz="1100" b="1" dirty="0"/>
                        <a:t>Easy to implement </a:t>
                      </a:r>
                      <a:r>
                        <a:rPr lang="en-AU" sz="1100" dirty="0"/>
                        <a:t>(Recommended deployment topology)</a:t>
                      </a:r>
                    </a:p>
                    <a:p>
                      <a:pPr marL="0" lvl="1" indent="-285750">
                        <a:buFont typeface="Wingdings" panose="05000000000000000000" pitchFamily="2" charset="2"/>
                        <a:buChar char="ü"/>
                      </a:pPr>
                      <a:r>
                        <a:rPr lang="en-AU" sz="1100" dirty="0"/>
                        <a:t>Load balancing and fault tolerance possible</a:t>
                      </a:r>
                    </a:p>
                    <a:p>
                      <a:pPr marL="0" lvl="1" indent="-285750">
                        <a:buFont typeface="Wingdings" panose="05000000000000000000" pitchFamily="2" charset="2"/>
                        <a:buChar char="ü"/>
                      </a:pPr>
                      <a:r>
                        <a:rPr lang="en-AU" sz="1100" dirty="0"/>
                        <a:t>Easily scalable</a:t>
                      </a:r>
                    </a:p>
                    <a:p>
                      <a:endParaRPr lang="en-US" sz="1100" dirty="0"/>
                    </a:p>
                  </a:txBody>
                  <a:tcPr/>
                </a:tc>
                <a:tc>
                  <a:txBody>
                    <a:bodyPr/>
                    <a:lstStyle/>
                    <a:p>
                      <a:pPr marL="0" lvl="1" indent="-285750">
                        <a:buFont typeface="Wingdings" panose="05000000000000000000" pitchFamily="2" charset="2"/>
                        <a:buChar char="ü"/>
                      </a:pPr>
                      <a:r>
                        <a:rPr lang="en-US" sz="1100" dirty="0"/>
                        <a:t>No limit to the number of AD FS servers</a:t>
                      </a:r>
                    </a:p>
                    <a:p>
                      <a:pPr marL="0" lvl="1" indent="-285750">
                        <a:buFont typeface="Wingdings" panose="05000000000000000000" pitchFamily="2" charset="2"/>
                        <a:buChar char="ü"/>
                      </a:pPr>
                      <a:r>
                        <a:rPr lang="en-US" sz="1100" dirty="0"/>
                        <a:t>Load balancing and fault tolerance possible</a:t>
                      </a:r>
                    </a:p>
                    <a:p>
                      <a:pPr marL="0" lvl="1" indent="-285750">
                        <a:buFont typeface="Wingdings" panose="05000000000000000000" pitchFamily="2" charset="2"/>
                        <a:buChar char="ü"/>
                      </a:pPr>
                      <a:r>
                        <a:rPr lang="en-US" sz="1100" dirty="0"/>
                        <a:t>Easily scalable</a:t>
                      </a:r>
                    </a:p>
                    <a:p>
                      <a:pPr marL="0" lvl="1" indent="-285750">
                        <a:buFont typeface="Wingdings" panose="05000000000000000000" pitchFamily="2" charset="2"/>
                        <a:buChar char="ü"/>
                      </a:pPr>
                      <a:r>
                        <a:rPr lang="en-US" sz="1100" b="1" dirty="0"/>
                        <a:t>Supports SAML artefact resolution and token replay detection</a:t>
                      </a:r>
                    </a:p>
                    <a:p>
                      <a:pPr marL="0" lvl="1" indent="-285750">
                        <a:buFont typeface="Wingdings" panose="05000000000000000000" pitchFamily="2" charset="2"/>
                        <a:buChar char="ü"/>
                      </a:pPr>
                      <a:r>
                        <a:rPr lang="en-US" sz="1100" dirty="0"/>
                        <a:t>Configuration changes on any AD FS server</a:t>
                      </a:r>
                    </a:p>
                  </a:txBody>
                  <a:tcPr/>
                </a:tc>
                <a:extLst>
                  <a:ext uri="{0D108BD9-81ED-4DB2-BD59-A6C34878D82A}">
                    <a16:rowId xmlns:a16="http://schemas.microsoft.com/office/drawing/2014/main" val="1429056988"/>
                  </a:ext>
                </a:extLst>
              </a:tr>
              <a:tr h="370840">
                <a:tc>
                  <a:txBody>
                    <a:bodyPr/>
                    <a:lstStyle/>
                    <a:p>
                      <a:r>
                        <a:rPr lang="fr-FR" sz="1100" dirty="0"/>
                        <a:t>Cons</a:t>
                      </a:r>
                      <a:endParaRPr lang="en-US" sz="1100" dirty="0"/>
                    </a:p>
                  </a:txBody>
                  <a:tcPr/>
                </a:tc>
                <a:tc>
                  <a:txBody>
                    <a:bodyPr/>
                    <a:lstStyle/>
                    <a:p>
                      <a:pPr marL="285750" indent="-285750">
                        <a:buFont typeface="Wingdings" panose="05000000000000000000" pitchFamily="2" charset="2"/>
                        <a:buChar char="ü"/>
                      </a:pPr>
                      <a:r>
                        <a:rPr lang="en-US" sz="1100" dirty="0"/>
                        <a:t>Supports limit of 30 AD FS servers</a:t>
                      </a:r>
                    </a:p>
                    <a:p>
                      <a:pPr marL="285750" indent="-285750">
                        <a:buFont typeface="Wingdings" panose="05000000000000000000" pitchFamily="2" charset="2"/>
                        <a:buChar char="ü"/>
                      </a:pPr>
                      <a:r>
                        <a:rPr lang="en-US" sz="1100" dirty="0"/>
                        <a:t>Support limit of 100 trust entries</a:t>
                      </a:r>
                    </a:p>
                    <a:p>
                      <a:pPr marL="285750" indent="-285750">
                        <a:buFont typeface="Wingdings" panose="05000000000000000000" pitchFamily="2" charset="2"/>
                        <a:buChar char="ü"/>
                      </a:pPr>
                      <a:r>
                        <a:rPr lang="en-US" sz="1100" b="1" dirty="0"/>
                        <a:t>No support for SAML artefact resolution</a:t>
                      </a:r>
                    </a:p>
                    <a:p>
                      <a:pPr marL="285750" indent="-285750">
                        <a:buFont typeface="Wingdings" panose="05000000000000000000" pitchFamily="2" charset="2"/>
                        <a:buChar char="ü"/>
                      </a:pPr>
                      <a:r>
                        <a:rPr lang="en-US" sz="1100" b="1" dirty="0"/>
                        <a:t>No support for token replay detection</a:t>
                      </a:r>
                    </a:p>
                    <a:p>
                      <a:pPr marL="285750" indent="-285750">
                        <a:buFont typeface="Wingdings" panose="05000000000000000000" pitchFamily="2" charset="2"/>
                        <a:buChar char="ü"/>
                      </a:pPr>
                      <a:r>
                        <a:rPr lang="en-US" sz="1100" dirty="0"/>
                        <a:t>Configuration changes only on primary federation server</a:t>
                      </a:r>
                    </a:p>
                  </a:txBody>
                  <a:tcPr/>
                </a:tc>
                <a:tc>
                  <a:txBody>
                    <a:bodyPr/>
                    <a:lstStyle/>
                    <a:p>
                      <a:pPr marL="285750" indent="-285750">
                        <a:buFont typeface="Wingdings" panose="05000000000000000000" pitchFamily="2" charset="2"/>
                        <a:buChar char="ü"/>
                      </a:pPr>
                      <a:r>
                        <a:rPr lang="en-US" sz="1100" b="1" dirty="0"/>
                        <a:t>More complex setup</a:t>
                      </a:r>
                    </a:p>
                    <a:p>
                      <a:pPr marL="285750" indent="-285750">
                        <a:buFont typeface="Wingdings" panose="05000000000000000000" pitchFamily="2" charset="2"/>
                        <a:buChar char="ü"/>
                      </a:pPr>
                      <a:r>
                        <a:rPr lang="en-US" sz="1100" dirty="0"/>
                        <a:t>Dependent on SQL Server</a:t>
                      </a:r>
                    </a:p>
                    <a:p>
                      <a:pPr marL="285750" indent="-285750">
                        <a:buFont typeface="Wingdings" panose="05000000000000000000" pitchFamily="2" charset="2"/>
                        <a:buChar char="ü"/>
                      </a:pPr>
                      <a:r>
                        <a:rPr lang="en-US" sz="1100" b="1" dirty="0"/>
                        <a:t>Makes high availability (HA) more difficult</a:t>
                      </a:r>
                    </a:p>
                    <a:p>
                      <a:pPr marL="0" indent="0">
                        <a:buFont typeface="Wingdings" panose="05000000000000000000" pitchFamily="2" charset="2"/>
                        <a:buNone/>
                      </a:pPr>
                      <a:endParaRPr lang="en-US" sz="1100" dirty="0"/>
                    </a:p>
                  </a:txBody>
                  <a:tcPr/>
                </a:tc>
                <a:extLst>
                  <a:ext uri="{0D108BD9-81ED-4DB2-BD59-A6C34878D82A}">
                    <a16:rowId xmlns:a16="http://schemas.microsoft.com/office/drawing/2014/main" val="1736354349"/>
                  </a:ext>
                </a:extLst>
              </a:tr>
            </a:tbl>
          </a:graphicData>
        </a:graphic>
      </p:graphicFrame>
      <p:pic>
        <p:nvPicPr>
          <p:cNvPr id="6" name="Picture 5">
            <a:extLst>
              <a:ext uri="{FF2B5EF4-FFF2-40B4-BE49-F238E27FC236}">
                <a16:creationId xmlns:a16="http://schemas.microsoft.com/office/drawing/2014/main" id="{F662C9C5-376A-4AE6-A96C-9CDB7C632FEC}"/>
              </a:ext>
            </a:extLst>
          </p:cNvPr>
          <p:cNvPicPr>
            <a:picLocks noChangeAspect="1"/>
          </p:cNvPicPr>
          <p:nvPr/>
        </p:nvPicPr>
        <p:blipFill>
          <a:blip r:embed="rId2"/>
          <a:stretch>
            <a:fillRect/>
          </a:stretch>
        </p:blipFill>
        <p:spPr>
          <a:xfrm>
            <a:off x="7537700" y="2580708"/>
            <a:ext cx="3650819" cy="2286000"/>
          </a:xfrm>
          <a:prstGeom prst="rect">
            <a:avLst/>
          </a:prstGeom>
        </p:spPr>
      </p:pic>
      <p:pic>
        <p:nvPicPr>
          <p:cNvPr id="7" name="Picture 6">
            <a:extLst>
              <a:ext uri="{FF2B5EF4-FFF2-40B4-BE49-F238E27FC236}">
                <a16:creationId xmlns:a16="http://schemas.microsoft.com/office/drawing/2014/main" id="{70F9E3CF-C3F7-448E-A0D1-99F811737633}"/>
              </a:ext>
            </a:extLst>
          </p:cNvPr>
          <p:cNvPicPr>
            <a:picLocks noChangeAspect="1"/>
          </p:cNvPicPr>
          <p:nvPr/>
        </p:nvPicPr>
        <p:blipFill>
          <a:blip r:embed="rId3"/>
          <a:stretch>
            <a:fillRect/>
          </a:stretch>
        </p:blipFill>
        <p:spPr>
          <a:xfrm>
            <a:off x="2051300" y="2451745"/>
            <a:ext cx="4272753" cy="2338763"/>
          </a:xfrm>
          <a:prstGeom prst="rect">
            <a:avLst/>
          </a:prstGeom>
        </p:spPr>
      </p:pic>
      <p:pic>
        <p:nvPicPr>
          <p:cNvPr id="8" name="Picture 7" descr="Windows Internal Database">
            <a:extLst>
              <a:ext uri="{FF2B5EF4-FFF2-40B4-BE49-F238E27FC236}">
                <a16:creationId xmlns:a16="http://schemas.microsoft.com/office/drawing/2014/main" id="{8BB29952-A126-459B-93B6-49D879599A9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803900" y="1400607"/>
            <a:ext cx="2438400" cy="808037"/>
          </a:xfrm>
          <a:prstGeom prst="rect">
            <a:avLst/>
          </a:prstGeom>
          <a:noFill/>
          <a:ln>
            <a:noFill/>
          </a:ln>
        </p:spPr>
      </p:pic>
      <p:pic>
        <p:nvPicPr>
          <p:cNvPr id="9" name="Picture 8" descr="SQL Database">
            <a:extLst>
              <a:ext uri="{FF2B5EF4-FFF2-40B4-BE49-F238E27FC236}">
                <a16:creationId xmlns:a16="http://schemas.microsoft.com/office/drawing/2014/main" id="{6658843D-C234-42C7-9073-67665FB08E5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561095" y="1400607"/>
            <a:ext cx="2405606" cy="759552"/>
          </a:xfrm>
          <a:prstGeom prst="rect">
            <a:avLst/>
          </a:prstGeom>
          <a:noFill/>
          <a:ln>
            <a:noFill/>
          </a:ln>
        </p:spPr>
      </p:pic>
    </p:spTree>
    <p:extLst>
      <p:ext uri="{BB962C8B-B14F-4D97-AF65-F5344CB8AC3E}">
        <p14:creationId xmlns:p14="http://schemas.microsoft.com/office/powerpoint/2010/main" val="21486989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E883B-D0B3-4889-92AE-FCE426514240}"/>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17</a:t>
            </a:fld>
            <a:endParaRPr lang="en-US" dirty="0"/>
          </a:p>
        </p:txBody>
      </p:sp>
      <p:sp>
        <p:nvSpPr>
          <p:cNvPr id="3" name="Text Placeholder 2">
            <a:extLst>
              <a:ext uri="{FF2B5EF4-FFF2-40B4-BE49-F238E27FC236}">
                <a16:creationId xmlns:a16="http://schemas.microsoft.com/office/drawing/2014/main" id="{0E5DA408-F171-4BE1-A14E-3F555C7054BC}"/>
              </a:ext>
            </a:extLst>
          </p:cNvPr>
          <p:cNvSpPr>
            <a:spLocks noGrp="1"/>
          </p:cNvSpPr>
          <p:nvPr>
            <p:ph type="body" sz="quarter" idx="13"/>
          </p:nvPr>
        </p:nvSpPr>
        <p:spPr/>
        <p:txBody>
          <a:bodyPr/>
          <a:lstStyle/>
          <a:p>
            <a:r>
              <a:rPr lang="fr-FR" dirty="0"/>
              <a:t>AD FS Configuration </a:t>
            </a:r>
            <a:r>
              <a:rPr lang="fr-FR" dirty="0" err="1"/>
              <a:t>Database</a:t>
            </a:r>
            <a:r>
              <a:rPr lang="fr-FR" dirty="0"/>
              <a:t> </a:t>
            </a:r>
            <a:r>
              <a:rPr lang="fr-FR" dirty="0" err="1"/>
              <a:t>requirements</a:t>
            </a:r>
            <a:endParaRPr lang="fr-FR" dirty="0"/>
          </a:p>
        </p:txBody>
      </p:sp>
      <p:sp>
        <p:nvSpPr>
          <p:cNvPr id="4" name="Rectangle 3">
            <a:extLst>
              <a:ext uri="{FF2B5EF4-FFF2-40B4-BE49-F238E27FC236}">
                <a16:creationId xmlns:a16="http://schemas.microsoft.com/office/drawing/2014/main" id="{43972789-CDD3-43B6-8BE3-0CD23C876AC7}"/>
              </a:ext>
            </a:extLst>
          </p:cNvPr>
          <p:cNvSpPr/>
          <p:nvPr/>
        </p:nvSpPr>
        <p:spPr>
          <a:xfrm>
            <a:off x="387419" y="1633735"/>
            <a:ext cx="5099307" cy="3248005"/>
          </a:xfrm>
          <a:prstGeom prst="rect">
            <a:avLst/>
          </a:prstGeom>
        </p:spPr>
        <p:txBody>
          <a:bodyPr wrap="square">
            <a:spAutoFit/>
          </a:bodyPr>
          <a:lstStyle/>
          <a:p>
            <a:pPr marL="285750" indent="-285750" algn="l">
              <a:lnSpc>
                <a:spcPct val="120000"/>
              </a:lnSpc>
              <a:buFont typeface="Wingdings" panose="05000000000000000000" pitchFamily="2" charset="2"/>
              <a:buChar char="§"/>
            </a:pPr>
            <a:r>
              <a:rPr lang="fr-FR" sz="1400" b="1" dirty="0"/>
              <a:t>Configuration </a:t>
            </a:r>
            <a:r>
              <a:rPr lang="fr-FR" sz="1400" b="1" dirty="0" err="1"/>
              <a:t>Database</a:t>
            </a:r>
            <a:r>
              <a:rPr lang="fr-FR" sz="1400" b="1" dirty="0"/>
              <a:t> (WID) </a:t>
            </a:r>
          </a:p>
          <a:p>
            <a:pPr marL="825475" lvl="1" indent="-285750" algn="l">
              <a:lnSpc>
                <a:spcPct val="120000"/>
              </a:lnSpc>
              <a:buFont typeface="Wingdings" panose="05000000000000000000" pitchFamily="2" charset="2"/>
              <a:buChar char="§"/>
            </a:pPr>
            <a:r>
              <a:rPr lang="en-US" sz="1200" dirty="0"/>
              <a:t>Is present on each AD FS server: no need for fault tolerance at the database level</a:t>
            </a:r>
          </a:p>
          <a:p>
            <a:pPr marL="825475" lvl="1" indent="-285750" algn="l">
              <a:lnSpc>
                <a:spcPct val="120000"/>
              </a:lnSpc>
              <a:buFont typeface="Wingdings" panose="05000000000000000000" pitchFamily="2" charset="2"/>
              <a:buChar char="§"/>
            </a:pPr>
            <a:r>
              <a:rPr lang="en-US" sz="1200" dirty="0"/>
              <a:t>Replicates using an HTTP endpoint (not SQL Server replication)</a:t>
            </a:r>
          </a:p>
          <a:p>
            <a:pPr marL="825475" lvl="1" indent="-285750" algn="l">
              <a:lnSpc>
                <a:spcPct val="120000"/>
              </a:lnSpc>
              <a:buFont typeface="Wingdings" panose="05000000000000000000" pitchFamily="2" charset="2"/>
              <a:buChar char="§"/>
            </a:pPr>
            <a:r>
              <a:rPr lang="en-US" sz="1200" dirty="0"/>
              <a:t>If primary AD FS server is down:</a:t>
            </a:r>
          </a:p>
          <a:p>
            <a:pPr marL="1365199" lvl="2" indent="-285750" algn="l">
              <a:lnSpc>
                <a:spcPct val="120000"/>
              </a:lnSpc>
              <a:buFont typeface="Wingdings" panose="05000000000000000000" pitchFamily="2" charset="2"/>
              <a:buChar char="§"/>
            </a:pPr>
            <a:r>
              <a:rPr lang="en-US" sz="1200" dirty="0"/>
              <a:t>Users can still authenticate to other AD FS servers</a:t>
            </a:r>
          </a:p>
          <a:p>
            <a:pPr marL="1365199" lvl="2" indent="-285750" algn="l">
              <a:lnSpc>
                <a:spcPct val="120000"/>
              </a:lnSpc>
              <a:buFont typeface="Wingdings" panose="05000000000000000000" pitchFamily="2" charset="2"/>
              <a:buChar char="§"/>
            </a:pPr>
            <a:r>
              <a:rPr lang="en-US" sz="1200" dirty="0"/>
              <a:t>Changes cannot be made by administrators</a:t>
            </a:r>
          </a:p>
          <a:p>
            <a:pPr marL="1365199" lvl="2" indent="-285750" algn="l">
              <a:lnSpc>
                <a:spcPct val="120000"/>
              </a:lnSpc>
              <a:buFont typeface="Wingdings" panose="05000000000000000000" pitchFamily="2" charset="2"/>
              <a:buChar char="§"/>
            </a:pPr>
            <a:r>
              <a:rPr lang="en-US" sz="1200" dirty="0"/>
              <a:t>Primary Server Role can be moved to another server (PowerShell)</a:t>
            </a:r>
          </a:p>
          <a:p>
            <a:pPr marL="825475" lvl="1" indent="-285750" algn="l">
              <a:lnSpc>
                <a:spcPct val="120000"/>
              </a:lnSpc>
              <a:buFont typeface="Wingdings" panose="05000000000000000000" pitchFamily="2" charset="2"/>
              <a:buChar char="§"/>
            </a:pPr>
            <a:r>
              <a:rPr lang="fr-FR" sz="1200" dirty="0"/>
              <a:t>Limited to 30 Federation Servers</a:t>
            </a:r>
          </a:p>
          <a:p>
            <a:pPr marL="825475" lvl="1" indent="-285750" algn="l">
              <a:lnSpc>
                <a:spcPct val="120000"/>
              </a:lnSpc>
              <a:buFont typeface="Wingdings" panose="05000000000000000000" pitchFamily="2" charset="2"/>
              <a:buChar char="§"/>
            </a:pPr>
            <a:r>
              <a:rPr lang="fr-FR" sz="1200" dirty="0"/>
              <a:t>Limited to 100 </a:t>
            </a:r>
            <a:r>
              <a:rPr lang="fr-FR" sz="1200" dirty="0" err="1"/>
              <a:t>Relying</a:t>
            </a:r>
            <a:r>
              <a:rPr lang="fr-FR" sz="1200" dirty="0"/>
              <a:t> Parties</a:t>
            </a:r>
          </a:p>
          <a:p>
            <a:pPr marL="825475" lvl="1" indent="-285750" algn="l">
              <a:lnSpc>
                <a:spcPct val="120000"/>
              </a:lnSpc>
              <a:buFont typeface="Wingdings" panose="05000000000000000000" pitchFamily="2" charset="2"/>
              <a:buChar char="§"/>
            </a:pPr>
            <a:r>
              <a:rPr lang="fr-FR" sz="1200" dirty="0"/>
              <a:t>No SAML </a:t>
            </a:r>
            <a:r>
              <a:rPr lang="fr-FR" sz="1200" dirty="0" err="1"/>
              <a:t>Artifact</a:t>
            </a:r>
            <a:r>
              <a:rPr lang="fr-FR" sz="1200" dirty="0"/>
              <a:t> </a:t>
            </a:r>
            <a:r>
              <a:rPr lang="fr-FR" sz="1200" dirty="0" err="1"/>
              <a:t>Resolution</a:t>
            </a:r>
            <a:r>
              <a:rPr lang="fr-FR" sz="1200" dirty="0"/>
              <a:t> (Not </a:t>
            </a:r>
            <a:r>
              <a:rPr lang="fr-FR" sz="1200" dirty="0" err="1"/>
              <a:t>used</a:t>
            </a:r>
            <a:r>
              <a:rPr lang="fr-FR" sz="1200" dirty="0"/>
              <a:t> by Office 365)</a:t>
            </a:r>
          </a:p>
          <a:p>
            <a:pPr marL="825475" lvl="1" indent="-285750" algn="l">
              <a:lnSpc>
                <a:spcPct val="120000"/>
              </a:lnSpc>
              <a:buFont typeface="Wingdings" panose="05000000000000000000" pitchFamily="2" charset="2"/>
              <a:buChar char="§"/>
            </a:pPr>
            <a:r>
              <a:rPr lang="fr-FR" sz="1200" b="1" dirty="0" err="1"/>
              <a:t>Recommended</a:t>
            </a:r>
            <a:r>
              <a:rPr lang="fr-FR" sz="1200" b="1" dirty="0"/>
              <a:t> for </a:t>
            </a:r>
            <a:r>
              <a:rPr lang="fr-FR" sz="1200" b="1" dirty="0" err="1"/>
              <a:t>most</a:t>
            </a:r>
            <a:r>
              <a:rPr lang="fr-FR" sz="1200" b="1" dirty="0"/>
              <a:t> </a:t>
            </a:r>
            <a:r>
              <a:rPr lang="fr-FR" sz="1200" b="1" dirty="0" err="1"/>
              <a:t>environments</a:t>
            </a:r>
            <a:endParaRPr lang="en-US" sz="1200" b="1" dirty="0"/>
          </a:p>
        </p:txBody>
      </p:sp>
      <p:sp>
        <p:nvSpPr>
          <p:cNvPr id="5" name="Rectangle 4">
            <a:extLst>
              <a:ext uri="{FF2B5EF4-FFF2-40B4-BE49-F238E27FC236}">
                <a16:creationId xmlns:a16="http://schemas.microsoft.com/office/drawing/2014/main" id="{CD4297EE-ADDE-42E6-BF0D-E3B9207A9053}"/>
              </a:ext>
            </a:extLst>
          </p:cNvPr>
          <p:cNvSpPr/>
          <p:nvPr/>
        </p:nvSpPr>
        <p:spPr>
          <a:xfrm>
            <a:off x="6135282" y="1633735"/>
            <a:ext cx="6012495" cy="2546274"/>
          </a:xfrm>
          <a:prstGeom prst="rect">
            <a:avLst/>
          </a:prstGeom>
        </p:spPr>
        <p:txBody>
          <a:bodyPr wrap="square">
            <a:spAutoFit/>
          </a:bodyPr>
          <a:lstStyle/>
          <a:p>
            <a:pPr marL="285750" indent="-285750" algn="l">
              <a:lnSpc>
                <a:spcPct val="120000"/>
              </a:lnSpc>
              <a:buFont typeface="Wingdings" panose="05000000000000000000" pitchFamily="2" charset="2"/>
              <a:buChar char="§"/>
            </a:pPr>
            <a:r>
              <a:rPr lang="fr-FR" sz="1400" b="1" dirty="0"/>
              <a:t>Configuration </a:t>
            </a:r>
            <a:r>
              <a:rPr lang="fr-FR" sz="1400" b="1" dirty="0" err="1"/>
              <a:t>Database</a:t>
            </a:r>
            <a:r>
              <a:rPr lang="fr-FR" sz="1400" b="1" dirty="0"/>
              <a:t> (SQL) </a:t>
            </a:r>
          </a:p>
          <a:p>
            <a:pPr marL="825475" lvl="1" indent="-285750" algn="l">
              <a:lnSpc>
                <a:spcPct val="120000"/>
              </a:lnSpc>
              <a:buFont typeface="Wingdings" panose="05000000000000000000" pitchFamily="2" charset="2"/>
              <a:buChar char="§"/>
            </a:pPr>
            <a:r>
              <a:rPr lang="en-US" sz="1200" dirty="0"/>
              <a:t>SQL Server does not run on AD FS servers</a:t>
            </a:r>
          </a:p>
          <a:p>
            <a:pPr marL="825475" lvl="1" indent="-285750" algn="l">
              <a:lnSpc>
                <a:spcPct val="120000"/>
              </a:lnSpc>
              <a:buFont typeface="Wingdings" panose="05000000000000000000" pitchFamily="2" charset="2"/>
              <a:buChar char="§"/>
            </a:pPr>
            <a:r>
              <a:rPr lang="en-US" sz="1200" dirty="0"/>
              <a:t>If SQL Server is unreachable by AD FS, users cannot authenticate</a:t>
            </a:r>
          </a:p>
          <a:p>
            <a:pPr marL="825475" lvl="1" indent="-285750" algn="l">
              <a:lnSpc>
                <a:spcPct val="120000"/>
              </a:lnSpc>
              <a:buFont typeface="Wingdings" panose="05000000000000000000" pitchFamily="2" charset="2"/>
              <a:buChar char="§"/>
            </a:pPr>
            <a:r>
              <a:rPr lang="en-US" sz="1200" dirty="0"/>
              <a:t>Fault tolerance must be implemented in SQL Server</a:t>
            </a:r>
          </a:p>
          <a:p>
            <a:pPr marL="1365199" lvl="2" indent="-285750" algn="l">
              <a:lnSpc>
                <a:spcPct val="120000"/>
              </a:lnSpc>
              <a:buFont typeface="Wingdings" panose="05000000000000000000" pitchFamily="2" charset="2"/>
              <a:buChar char="§"/>
            </a:pPr>
            <a:r>
              <a:rPr lang="en-US" sz="1200" dirty="0"/>
              <a:t>Introduces a lot of complexity!</a:t>
            </a:r>
          </a:p>
          <a:p>
            <a:pPr marL="825475" lvl="1" indent="-285750" algn="l">
              <a:lnSpc>
                <a:spcPct val="120000"/>
              </a:lnSpc>
              <a:buFont typeface="Wingdings" panose="05000000000000000000" pitchFamily="2" charset="2"/>
              <a:buChar char="§"/>
            </a:pPr>
            <a:r>
              <a:rPr lang="en-US" sz="1200" dirty="0"/>
              <a:t>AD FS in Windows Server 2012 R2 and up consider using SQL Server </a:t>
            </a:r>
            <a:r>
              <a:rPr lang="en-US" sz="1200" dirty="0" err="1"/>
              <a:t>AlwaysOn</a:t>
            </a:r>
            <a:endParaRPr lang="en-US" sz="1200" dirty="0"/>
          </a:p>
          <a:p>
            <a:pPr marL="825475" lvl="1" indent="-285750" algn="l">
              <a:lnSpc>
                <a:spcPct val="120000"/>
              </a:lnSpc>
              <a:buFont typeface="Wingdings" panose="05000000000000000000" pitchFamily="2" charset="2"/>
              <a:buChar char="§"/>
            </a:pPr>
            <a:r>
              <a:rPr lang="en-US" sz="1200" dirty="0"/>
              <a:t>No scalability limits</a:t>
            </a:r>
          </a:p>
          <a:p>
            <a:pPr marL="825475" lvl="1" indent="-285750" algn="l">
              <a:lnSpc>
                <a:spcPct val="120000"/>
              </a:lnSpc>
              <a:buFont typeface="Wingdings" panose="05000000000000000000" pitchFamily="2" charset="2"/>
              <a:buChar char="§"/>
            </a:pPr>
            <a:r>
              <a:rPr lang="en-US" sz="1200" dirty="0"/>
              <a:t>Supports SAML Artifact Resolution</a:t>
            </a:r>
          </a:p>
          <a:p>
            <a:pPr marL="825475" lvl="1" indent="-285750" algn="l">
              <a:lnSpc>
                <a:spcPct val="120000"/>
              </a:lnSpc>
              <a:buFont typeface="Wingdings" panose="05000000000000000000" pitchFamily="2" charset="2"/>
              <a:buChar char="§"/>
            </a:pPr>
            <a:r>
              <a:rPr lang="en-US" sz="1200" dirty="0"/>
              <a:t>It is possible to migrate from the WID database to the SQL Server database</a:t>
            </a:r>
          </a:p>
        </p:txBody>
      </p:sp>
      <p:pic>
        <p:nvPicPr>
          <p:cNvPr id="6" name="Picture 5" descr="SQL Database">
            <a:extLst>
              <a:ext uri="{FF2B5EF4-FFF2-40B4-BE49-F238E27FC236}">
                <a16:creationId xmlns:a16="http://schemas.microsoft.com/office/drawing/2014/main" id="{896366A2-2D6A-4F43-9904-79921BB703C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55579" y="5385454"/>
            <a:ext cx="3017487" cy="811012"/>
          </a:xfrm>
          <a:prstGeom prst="rect">
            <a:avLst/>
          </a:prstGeom>
          <a:noFill/>
          <a:ln>
            <a:noFill/>
          </a:ln>
        </p:spPr>
      </p:pic>
      <p:pic>
        <p:nvPicPr>
          <p:cNvPr id="7" name="Picture 6" descr="Windows Internal Database">
            <a:extLst>
              <a:ext uri="{FF2B5EF4-FFF2-40B4-BE49-F238E27FC236}">
                <a16:creationId xmlns:a16="http://schemas.microsoft.com/office/drawing/2014/main" id="{AAAFB461-D40C-474E-A3F1-255C981EEF9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463409" y="5328762"/>
            <a:ext cx="3217006" cy="924396"/>
          </a:xfrm>
          <a:prstGeom prst="rect">
            <a:avLst/>
          </a:prstGeom>
          <a:noFill/>
          <a:ln>
            <a:noFill/>
          </a:ln>
        </p:spPr>
      </p:pic>
    </p:spTree>
    <p:extLst>
      <p:ext uri="{BB962C8B-B14F-4D97-AF65-F5344CB8AC3E}">
        <p14:creationId xmlns:p14="http://schemas.microsoft.com/office/powerpoint/2010/main" val="866327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F3CFC-5EF0-4E85-A783-0DBF903A41D6}"/>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18</a:t>
            </a:fld>
            <a:endParaRPr lang="en-US" dirty="0"/>
          </a:p>
        </p:txBody>
      </p:sp>
      <p:sp>
        <p:nvSpPr>
          <p:cNvPr id="3" name="Text Placeholder 2">
            <a:extLst>
              <a:ext uri="{FF2B5EF4-FFF2-40B4-BE49-F238E27FC236}">
                <a16:creationId xmlns:a16="http://schemas.microsoft.com/office/drawing/2014/main" id="{AA9E2909-5264-49CF-9E7E-86F7E7853B1E}"/>
              </a:ext>
            </a:extLst>
          </p:cNvPr>
          <p:cNvSpPr>
            <a:spLocks noGrp="1"/>
          </p:cNvSpPr>
          <p:nvPr>
            <p:ph type="body" sz="quarter" idx="13"/>
          </p:nvPr>
        </p:nvSpPr>
        <p:spPr/>
        <p:txBody>
          <a:bodyPr/>
          <a:lstStyle/>
          <a:p>
            <a:r>
              <a:rPr lang="fr-FR" dirty="0"/>
              <a:t>AD FS </a:t>
            </a:r>
            <a:r>
              <a:rPr lang="fr-FR" dirty="0" err="1"/>
              <a:t>Certificate</a:t>
            </a:r>
            <a:r>
              <a:rPr lang="fr-FR" dirty="0"/>
              <a:t> </a:t>
            </a:r>
            <a:r>
              <a:rPr lang="fr-FR" dirty="0" err="1"/>
              <a:t>requirements</a:t>
            </a:r>
            <a:endParaRPr lang="fr-FR" dirty="0"/>
          </a:p>
        </p:txBody>
      </p:sp>
      <p:sp>
        <p:nvSpPr>
          <p:cNvPr id="5" name="Rectangle 4">
            <a:extLst>
              <a:ext uri="{FF2B5EF4-FFF2-40B4-BE49-F238E27FC236}">
                <a16:creationId xmlns:a16="http://schemas.microsoft.com/office/drawing/2014/main" id="{020E75F0-A5CB-493E-A66C-93B37ACE23F7}"/>
              </a:ext>
            </a:extLst>
          </p:cNvPr>
          <p:cNvSpPr/>
          <p:nvPr/>
        </p:nvSpPr>
        <p:spPr>
          <a:xfrm>
            <a:off x="447040" y="3479814"/>
            <a:ext cx="7680875" cy="2769989"/>
          </a:xfrm>
          <a:prstGeom prst="rect">
            <a:avLst/>
          </a:prstGeom>
        </p:spPr>
        <p:txBody>
          <a:bodyPr wrap="square">
            <a:spAutoFit/>
          </a:bodyPr>
          <a:lstStyle/>
          <a:p>
            <a:pPr marL="285750" indent="-285750" algn="l">
              <a:buFont typeface="Wingdings" panose="05000000000000000000" pitchFamily="2" charset="2"/>
              <a:buChar char="§"/>
            </a:pPr>
            <a:r>
              <a:rPr lang="en-US" sz="1400" b="1" dirty="0"/>
              <a:t>Service communication Secure Sockets Layer (SSL) </a:t>
            </a:r>
            <a:r>
              <a:rPr lang="en-US" sz="1400" dirty="0"/>
              <a:t>certificate:</a:t>
            </a:r>
          </a:p>
          <a:p>
            <a:pPr marL="825475" lvl="1" indent="-285750" algn="l">
              <a:buFont typeface="Wingdings" panose="05000000000000000000" pitchFamily="2" charset="2"/>
              <a:buChar char="§"/>
            </a:pPr>
            <a:r>
              <a:rPr lang="en-US" sz="1200" dirty="0">
                <a:solidFill>
                  <a:srgbClr val="0070C0"/>
                </a:solidFill>
              </a:rPr>
              <a:t>Is used to establish SSL connections</a:t>
            </a:r>
          </a:p>
          <a:p>
            <a:pPr marL="825475" lvl="1" indent="-285750" algn="l">
              <a:buFont typeface="Wingdings" panose="05000000000000000000" pitchFamily="2" charset="2"/>
              <a:buChar char="§"/>
            </a:pPr>
            <a:r>
              <a:rPr lang="en-US" sz="1200" dirty="0"/>
              <a:t>Should be a third-party certificate</a:t>
            </a:r>
          </a:p>
          <a:p>
            <a:pPr marL="825475" lvl="1" indent="-285750" algn="l">
              <a:buFont typeface="Wingdings" panose="05000000000000000000" pitchFamily="2" charset="2"/>
              <a:buChar char="§"/>
            </a:pPr>
            <a:r>
              <a:rPr lang="en-US" sz="1200" dirty="0">
                <a:solidFill>
                  <a:srgbClr val="0070C0"/>
                </a:solidFill>
              </a:rPr>
              <a:t>The subject name should match the AD FS service name</a:t>
            </a:r>
          </a:p>
          <a:p>
            <a:pPr marL="285750" indent="-285750" algn="l">
              <a:buFont typeface="Wingdings" panose="05000000000000000000" pitchFamily="2" charset="2"/>
              <a:buChar char="§"/>
            </a:pPr>
            <a:r>
              <a:rPr lang="en-US" sz="1400" b="1" dirty="0"/>
              <a:t>Token signing certificate:</a:t>
            </a:r>
          </a:p>
          <a:p>
            <a:pPr marL="825475" lvl="1" indent="-285750" algn="l">
              <a:buFont typeface="Wingdings" panose="05000000000000000000" pitchFamily="2" charset="2"/>
              <a:buChar char="§"/>
            </a:pPr>
            <a:r>
              <a:rPr lang="en-US" sz="1200" dirty="0">
                <a:solidFill>
                  <a:srgbClr val="0070C0"/>
                </a:solidFill>
              </a:rPr>
              <a:t>Is used to sign SAML tokens sent to the applications</a:t>
            </a:r>
          </a:p>
          <a:p>
            <a:pPr marL="825475" lvl="1" indent="-285750" algn="l">
              <a:buFont typeface="Wingdings" panose="05000000000000000000" pitchFamily="2" charset="2"/>
              <a:buChar char="§"/>
            </a:pPr>
            <a:r>
              <a:rPr lang="en-US" sz="1200" dirty="0"/>
              <a:t>Is created as a self-signed certificate by default</a:t>
            </a:r>
          </a:p>
          <a:p>
            <a:pPr marL="825475" lvl="1" indent="-285750" algn="l">
              <a:buFont typeface="Wingdings" panose="05000000000000000000" pitchFamily="2" charset="2"/>
              <a:buChar char="§"/>
            </a:pPr>
            <a:r>
              <a:rPr lang="en-US" sz="1200" dirty="0"/>
              <a:t>It can be difficult to change/update, as all relying party trusts must be updated to trust a new certificate</a:t>
            </a:r>
          </a:p>
          <a:p>
            <a:pPr marL="285750" indent="-285750" algn="l">
              <a:buFont typeface="Wingdings" panose="05000000000000000000" pitchFamily="2" charset="2"/>
              <a:buChar char="§"/>
            </a:pPr>
            <a:r>
              <a:rPr lang="en-US" sz="1400" b="1" dirty="0"/>
              <a:t>Token encrypting/decrypting certificate:</a:t>
            </a:r>
          </a:p>
          <a:p>
            <a:pPr marL="825475" lvl="1" indent="-285750" algn="l">
              <a:buFont typeface="Wingdings" panose="05000000000000000000" pitchFamily="2" charset="2"/>
              <a:buChar char="§"/>
            </a:pPr>
            <a:r>
              <a:rPr lang="en-US" sz="1200" dirty="0">
                <a:solidFill>
                  <a:srgbClr val="0070C0"/>
                </a:solidFill>
              </a:rPr>
              <a:t>Is used to encrypt SAML tokens sent from claims providers to AD FS</a:t>
            </a:r>
          </a:p>
          <a:p>
            <a:pPr marL="825475" lvl="1" indent="-285750" algn="l">
              <a:buFont typeface="Wingdings" panose="05000000000000000000" pitchFamily="2" charset="2"/>
              <a:buChar char="§"/>
            </a:pPr>
            <a:r>
              <a:rPr lang="en-US" sz="1200" dirty="0"/>
              <a:t>Is created as a self-signed certificate by default</a:t>
            </a:r>
          </a:p>
          <a:p>
            <a:pPr marL="825475" lvl="1" indent="-285750" algn="l">
              <a:buFont typeface="Wingdings" panose="05000000000000000000" pitchFamily="2" charset="2"/>
              <a:buChar char="§"/>
            </a:pPr>
            <a:r>
              <a:rPr lang="en-US" sz="1200" dirty="0"/>
              <a:t>Can be difficult to change/update, as all claim provider trusts using token encryption must be updated to use new certificate</a:t>
            </a:r>
          </a:p>
        </p:txBody>
      </p:sp>
      <p:pic>
        <p:nvPicPr>
          <p:cNvPr id="7" name="Picture 2" descr="Recommended CA issuers for a given certificate">
            <a:extLst>
              <a:ext uri="{FF2B5EF4-FFF2-40B4-BE49-F238E27FC236}">
                <a16:creationId xmlns:a16="http://schemas.microsoft.com/office/drawing/2014/main" id="{FF02C780-410A-48F0-B0A8-6C41DE450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456" y="1738908"/>
            <a:ext cx="4038600" cy="37075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46A856D-758E-4E2E-8724-CAF4942D2AE5}"/>
              </a:ext>
            </a:extLst>
          </p:cNvPr>
          <p:cNvSpPr/>
          <p:nvPr/>
        </p:nvSpPr>
        <p:spPr>
          <a:xfrm>
            <a:off x="-94119" y="1763662"/>
            <a:ext cx="9604159" cy="1323439"/>
          </a:xfrm>
          <a:prstGeom prst="rect">
            <a:avLst/>
          </a:prstGeom>
        </p:spPr>
        <p:txBody>
          <a:bodyPr wrap="square">
            <a:spAutoFit/>
          </a:bodyPr>
          <a:lstStyle/>
          <a:p>
            <a:pPr marL="825475" lvl="1" indent="-285750" algn="l">
              <a:buFont typeface="Wingdings" panose="05000000000000000000" pitchFamily="2" charset="2"/>
              <a:buChar char="§"/>
            </a:pPr>
            <a:r>
              <a:rPr lang="en-US" sz="1600" dirty="0"/>
              <a:t>AD FS uses certificates for :</a:t>
            </a:r>
          </a:p>
          <a:p>
            <a:pPr marL="1454125" lvl="3" indent="-342900" algn="l">
              <a:buFont typeface="Wingdings" panose="05000000000000000000" pitchFamily="2" charset="2"/>
              <a:buChar char="§"/>
            </a:pPr>
            <a:r>
              <a:rPr lang="en-US" sz="1600" dirty="0"/>
              <a:t>issuing and receiving tokens (token-signing / token-encryption), </a:t>
            </a:r>
          </a:p>
          <a:p>
            <a:pPr marL="1454125" lvl="3" indent="-342900" algn="l">
              <a:buFont typeface="Wingdings" panose="05000000000000000000" pitchFamily="2" charset="2"/>
              <a:buChar char="§"/>
            </a:pPr>
            <a:r>
              <a:rPr lang="en-US" sz="1600" dirty="0"/>
              <a:t>publishing federation metadata (signing / encryption),</a:t>
            </a:r>
          </a:p>
          <a:p>
            <a:pPr marL="1454125" lvl="3" indent="-342900" algn="l">
              <a:buFont typeface="Wingdings" panose="05000000000000000000" pitchFamily="2" charset="2"/>
              <a:buChar char="§"/>
            </a:pPr>
            <a:r>
              <a:rPr lang="en-US" sz="1600" dirty="0"/>
              <a:t>communicating through SSL (https)</a:t>
            </a:r>
            <a:br>
              <a:rPr lang="en-US" sz="1600" dirty="0"/>
            </a:br>
            <a:endParaRPr lang="en-US" sz="1600" dirty="0"/>
          </a:p>
        </p:txBody>
      </p:sp>
    </p:spTree>
    <p:extLst>
      <p:ext uri="{BB962C8B-B14F-4D97-AF65-F5344CB8AC3E}">
        <p14:creationId xmlns:p14="http://schemas.microsoft.com/office/powerpoint/2010/main" val="9442846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503078" y="6586827"/>
            <a:ext cx="370584" cy="110800"/>
          </a:xfrm>
        </p:spPr>
        <p:txBody>
          <a:bodyPr/>
          <a:lstStyle/>
          <a:p>
            <a:fld id="{ED077441-DF17-4513-BACB-525ED94CFAE4}" type="slidenum">
              <a:rPr lang="en-US" smtClean="0"/>
              <a:pPr/>
              <a:t>1</a:t>
            </a:fld>
            <a:endParaRPr lang="en-US"/>
          </a:p>
        </p:txBody>
      </p:sp>
      <p:sp>
        <p:nvSpPr>
          <p:cNvPr id="2" name="Espace réservé du texte 1">
            <a:extLst>
              <a:ext uri="{FF2B5EF4-FFF2-40B4-BE49-F238E27FC236}">
                <a16:creationId xmlns:a16="http://schemas.microsoft.com/office/drawing/2014/main" id="{4FA2594E-E01A-4B8D-8922-182DF38D5D39}"/>
              </a:ext>
            </a:extLst>
          </p:cNvPr>
          <p:cNvSpPr>
            <a:spLocks noGrp="1"/>
          </p:cNvSpPr>
          <p:nvPr>
            <p:ph type="body" sz="quarter" idx="13"/>
          </p:nvPr>
        </p:nvSpPr>
        <p:spPr/>
        <p:txBody>
          <a:bodyPr/>
          <a:lstStyle/>
          <a:p>
            <a:r>
              <a:rPr lang="fr-FR" dirty="0"/>
              <a:t>Agenda : Module 4 – Section 4 : Azure AD </a:t>
            </a:r>
            <a:r>
              <a:rPr lang="en-US" dirty="0"/>
              <a:t>federated with </a:t>
            </a:r>
            <a:r>
              <a:rPr lang="fr-FR" dirty="0"/>
              <a:t>AD FS </a:t>
            </a:r>
          </a:p>
        </p:txBody>
      </p:sp>
      <p:sp>
        <p:nvSpPr>
          <p:cNvPr id="17" name="TextBox 16"/>
          <p:cNvSpPr txBox="1"/>
          <p:nvPr/>
        </p:nvSpPr>
        <p:spPr>
          <a:xfrm>
            <a:off x="637372" y="1974908"/>
            <a:ext cx="5562906"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Federation concepts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Introduction to the Federation concepts and the related terminology</a:t>
            </a:r>
          </a:p>
        </p:txBody>
      </p:sp>
      <p:sp>
        <p:nvSpPr>
          <p:cNvPr id="23" name="TextBox 22"/>
          <p:cNvSpPr txBox="1"/>
          <p:nvPr/>
        </p:nvSpPr>
        <p:spPr>
          <a:xfrm>
            <a:off x="274702" y="1913353"/>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01</a:t>
            </a:r>
            <a:endParaRPr lang="en-US" sz="11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 name="TextBox 25"/>
          <p:cNvSpPr txBox="1"/>
          <p:nvPr/>
        </p:nvSpPr>
        <p:spPr>
          <a:xfrm>
            <a:off x="274702" y="2727850"/>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02</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08150708-5FAC-4950-AB76-35F27A7763B0}"/>
              </a:ext>
            </a:extLst>
          </p:cNvPr>
          <p:cNvSpPr txBox="1"/>
          <p:nvPr/>
        </p:nvSpPr>
        <p:spPr>
          <a:xfrm>
            <a:off x="681348" y="3497262"/>
            <a:ext cx="4531060"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AD FS Roles,  Topologies  and main requirements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Review of the different AD FS components, configuration topologies and requirements. </a:t>
            </a:r>
          </a:p>
        </p:txBody>
      </p:sp>
      <p:sp>
        <p:nvSpPr>
          <p:cNvPr id="11" name="TextBox 10">
            <a:extLst>
              <a:ext uri="{FF2B5EF4-FFF2-40B4-BE49-F238E27FC236}">
                <a16:creationId xmlns:a16="http://schemas.microsoft.com/office/drawing/2014/main" id="{EF51852C-94F1-4462-959C-D621C273F5B3}"/>
              </a:ext>
            </a:extLst>
          </p:cNvPr>
          <p:cNvSpPr txBox="1"/>
          <p:nvPr/>
        </p:nvSpPr>
        <p:spPr>
          <a:xfrm>
            <a:off x="274702" y="3468953"/>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03</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F55B65B2-C2A5-4833-BA4A-77FE63B3FA15}"/>
              </a:ext>
            </a:extLst>
          </p:cNvPr>
          <p:cNvSpPr txBox="1"/>
          <p:nvPr/>
        </p:nvSpPr>
        <p:spPr>
          <a:xfrm>
            <a:off x="274702" y="4210056"/>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04</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0A673C60-1692-40A1-BA9F-B903719B0F7E}"/>
              </a:ext>
            </a:extLst>
          </p:cNvPr>
          <p:cNvSpPr txBox="1"/>
          <p:nvPr/>
        </p:nvSpPr>
        <p:spPr>
          <a:xfrm>
            <a:off x="241864" y="5210629"/>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05</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D219DD57-DDF6-45F5-8745-A65AA94A634B}"/>
              </a:ext>
            </a:extLst>
          </p:cNvPr>
          <p:cNvSpPr txBox="1"/>
          <p:nvPr/>
        </p:nvSpPr>
        <p:spPr>
          <a:xfrm>
            <a:off x="6095928" y="1851360"/>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06</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A47CBED1-518A-4451-98F0-12B29144105F}"/>
              </a:ext>
            </a:extLst>
          </p:cNvPr>
          <p:cNvSpPr txBox="1"/>
          <p:nvPr/>
        </p:nvSpPr>
        <p:spPr>
          <a:xfrm>
            <a:off x="6095928" y="3418799"/>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08</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8FE6EEB7-0C4A-4700-A64B-B1C0880B51B9}"/>
              </a:ext>
            </a:extLst>
          </p:cNvPr>
          <p:cNvSpPr txBox="1"/>
          <p:nvPr/>
        </p:nvSpPr>
        <p:spPr>
          <a:xfrm>
            <a:off x="6095928" y="4205825"/>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09</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0" name="TextBox 29">
            <a:extLst>
              <a:ext uri="{FF2B5EF4-FFF2-40B4-BE49-F238E27FC236}">
                <a16:creationId xmlns:a16="http://schemas.microsoft.com/office/drawing/2014/main" id="{0939B01B-B798-401F-9BA9-EE375DBBDA88}"/>
              </a:ext>
            </a:extLst>
          </p:cNvPr>
          <p:cNvSpPr txBox="1"/>
          <p:nvPr/>
        </p:nvSpPr>
        <p:spPr>
          <a:xfrm>
            <a:off x="6095928" y="2665857"/>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07</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ECDF5EDA-A0F9-4274-B0D0-336507D129C4}"/>
              </a:ext>
            </a:extLst>
          </p:cNvPr>
          <p:cNvSpPr txBox="1"/>
          <p:nvPr/>
        </p:nvSpPr>
        <p:spPr>
          <a:xfrm>
            <a:off x="655330" y="2745276"/>
            <a:ext cx="5562906"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Active Directory Federation Services (AD FS) overview</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Description of Active Directory Federation Services main purposes (such the  Security Token Services function).</a:t>
            </a:r>
          </a:p>
        </p:txBody>
      </p:sp>
      <p:sp>
        <p:nvSpPr>
          <p:cNvPr id="21" name="TextBox 20">
            <a:extLst>
              <a:ext uri="{FF2B5EF4-FFF2-40B4-BE49-F238E27FC236}">
                <a16:creationId xmlns:a16="http://schemas.microsoft.com/office/drawing/2014/main" id="{54C262BB-8D1B-4434-BB9D-BB5A2D403409}"/>
              </a:ext>
            </a:extLst>
          </p:cNvPr>
          <p:cNvSpPr txBox="1"/>
          <p:nvPr/>
        </p:nvSpPr>
        <p:spPr>
          <a:xfrm>
            <a:off x="645829" y="4264391"/>
            <a:ext cx="5572407" cy="1034129"/>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AD FS federation trusts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Introduction to claims provider trust and relying party trust.</a:t>
            </a:r>
            <a:br>
              <a:rPr lang="en-US"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Quick overview about the related claims rules transformation engine allowing to control which Claim is issued or accepted by AD FS.</a:t>
            </a:r>
          </a:p>
        </p:txBody>
      </p:sp>
      <p:sp>
        <p:nvSpPr>
          <p:cNvPr id="24" name="TextBox 23">
            <a:extLst>
              <a:ext uri="{FF2B5EF4-FFF2-40B4-BE49-F238E27FC236}">
                <a16:creationId xmlns:a16="http://schemas.microsoft.com/office/drawing/2014/main" id="{A5DF5CA8-6336-4CE0-A447-28E7B960CE17}"/>
              </a:ext>
            </a:extLst>
          </p:cNvPr>
          <p:cNvSpPr txBox="1"/>
          <p:nvPr/>
        </p:nvSpPr>
        <p:spPr>
          <a:xfrm>
            <a:off x="645830" y="5179852"/>
            <a:ext cx="5572407"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How Federated Authentication works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Review of some federated authentication flows </a:t>
            </a:r>
          </a:p>
        </p:txBody>
      </p:sp>
      <p:sp>
        <p:nvSpPr>
          <p:cNvPr id="27" name="TextBox 26">
            <a:extLst>
              <a:ext uri="{FF2B5EF4-FFF2-40B4-BE49-F238E27FC236}">
                <a16:creationId xmlns:a16="http://schemas.microsoft.com/office/drawing/2014/main" id="{BD2FDA34-6B0E-4F23-AF7F-2AA3D223F24C}"/>
              </a:ext>
            </a:extLst>
          </p:cNvPr>
          <p:cNvSpPr txBox="1"/>
          <p:nvPr/>
        </p:nvSpPr>
        <p:spPr>
          <a:xfrm>
            <a:off x="6596809" y="1913353"/>
            <a:ext cx="5572407"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Azure AD tenant federated with AD FS </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Overview how to federate Azure AD with </a:t>
            </a:r>
            <a:r>
              <a:rPr lang="en-US" b="1" dirty="0">
                <a:gradFill>
                  <a:gsLst>
                    <a:gs pos="2917">
                      <a:schemeClr val="tx1"/>
                    </a:gs>
                    <a:gs pos="30000">
                      <a:schemeClr val="tx1"/>
                    </a:gs>
                  </a:gsLst>
                  <a:lin ang="5400000" scaled="0"/>
                </a:gradFill>
                <a:cs typeface="Segoe UI Semilight" panose="020B0402040204020203" pitchFamily="34" charset="0"/>
              </a:rPr>
              <a:t>AD FS.</a:t>
            </a:r>
            <a:endParaRPr lang="en-US" sz="1600"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29" name="TextBox 28">
            <a:extLst>
              <a:ext uri="{FF2B5EF4-FFF2-40B4-BE49-F238E27FC236}">
                <a16:creationId xmlns:a16="http://schemas.microsoft.com/office/drawing/2014/main" id="{FB3AC1D7-D68C-4C15-8785-6FFFA6C7BF9B}"/>
              </a:ext>
            </a:extLst>
          </p:cNvPr>
          <p:cNvSpPr txBox="1"/>
          <p:nvPr/>
        </p:nvSpPr>
        <p:spPr>
          <a:xfrm>
            <a:off x="6581802" y="2692447"/>
            <a:ext cx="5572407"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Azure AD authentication flow when federated with AD FS </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Review of some Azure AD federated authentication flows </a:t>
            </a:r>
            <a:endParaRPr lang="en-US" sz="1600"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31" name="TextBox 30">
            <a:extLst>
              <a:ext uri="{FF2B5EF4-FFF2-40B4-BE49-F238E27FC236}">
                <a16:creationId xmlns:a16="http://schemas.microsoft.com/office/drawing/2014/main" id="{D5D7A38B-4BC4-42FF-BA46-BC3DE2F1B2A2}"/>
              </a:ext>
            </a:extLst>
          </p:cNvPr>
          <p:cNvSpPr txBox="1"/>
          <p:nvPr/>
        </p:nvSpPr>
        <p:spPr>
          <a:xfrm>
            <a:off x="6581802" y="3418799"/>
            <a:ext cx="5572407"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Friendly AD FS features for AAD</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A quick list about some  Azure AD </a:t>
            </a:r>
            <a:r>
              <a:rPr lang="en-US">
                <a:gradFill>
                  <a:gsLst>
                    <a:gs pos="2917">
                      <a:schemeClr val="tx1"/>
                    </a:gs>
                    <a:gs pos="30000">
                      <a:schemeClr val="tx1"/>
                    </a:gs>
                  </a:gsLst>
                  <a:lin ang="5400000" scaled="0"/>
                </a:gradFill>
                <a:latin typeface="+mn-lt"/>
                <a:cs typeface="Segoe UI Semilight" panose="020B0402040204020203" pitchFamily="34" charset="0"/>
              </a:rPr>
              <a:t>oriented AD </a:t>
            </a:r>
            <a:r>
              <a:rPr lang="en-US" dirty="0">
                <a:gradFill>
                  <a:gsLst>
                    <a:gs pos="2917">
                      <a:schemeClr val="tx1"/>
                    </a:gs>
                    <a:gs pos="30000">
                      <a:schemeClr val="tx1"/>
                    </a:gs>
                  </a:gsLst>
                  <a:lin ang="5400000" scaled="0"/>
                </a:gradFill>
                <a:latin typeface="+mn-lt"/>
                <a:cs typeface="Segoe UI Semilight" panose="020B0402040204020203" pitchFamily="34" charset="0"/>
              </a:rPr>
              <a:t>FS features.</a:t>
            </a:r>
            <a:br>
              <a:rPr lang="en-US"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Including an overview about the new Extranet SMART Lockout. </a:t>
            </a:r>
            <a:endParaRPr lang="en-US" sz="1600"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33" name="TextBox 32">
            <a:extLst>
              <a:ext uri="{FF2B5EF4-FFF2-40B4-BE49-F238E27FC236}">
                <a16:creationId xmlns:a16="http://schemas.microsoft.com/office/drawing/2014/main" id="{3363008C-DBEF-43D0-8D19-F0F3DE10743D}"/>
              </a:ext>
            </a:extLst>
          </p:cNvPr>
          <p:cNvSpPr txBox="1"/>
          <p:nvPr/>
        </p:nvSpPr>
        <p:spPr>
          <a:xfrm>
            <a:off x="6624882" y="4210056"/>
            <a:ext cx="5572407"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AD FS links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AD FS links to know</a:t>
            </a:r>
            <a:endParaRPr lang="en-US" sz="1600" dirty="0">
              <a:gradFill>
                <a:gsLst>
                  <a:gs pos="2917">
                    <a:schemeClr val="tx1"/>
                  </a:gs>
                  <a:gs pos="30000">
                    <a:schemeClr val="tx1"/>
                  </a:gs>
                </a:gsLst>
                <a:lin ang="5400000" scaled="0"/>
              </a:gradFill>
              <a:latin typeface="+mn-lt"/>
              <a:cs typeface="Segoe UI Semilight" panose="020B0402040204020203" pitchFamily="34" charset="0"/>
            </a:endParaRPr>
          </a:p>
        </p:txBody>
      </p:sp>
    </p:spTree>
    <p:extLst>
      <p:ext uri="{BB962C8B-B14F-4D97-AF65-F5344CB8AC3E}">
        <p14:creationId xmlns:p14="http://schemas.microsoft.com/office/powerpoint/2010/main" val="42009843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1AEBB-E26A-4850-924C-C447B3977F0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19</a:t>
            </a:fld>
            <a:endParaRPr lang="en-US" dirty="0"/>
          </a:p>
        </p:txBody>
      </p:sp>
      <p:sp>
        <p:nvSpPr>
          <p:cNvPr id="3" name="Text Placeholder 2">
            <a:extLst>
              <a:ext uri="{FF2B5EF4-FFF2-40B4-BE49-F238E27FC236}">
                <a16:creationId xmlns:a16="http://schemas.microsoft.com/office/drawing/2014/main" id="{F478F2A8-A37C-454E-B359-EE7625E4D4B2}"/>
              </a:ext>
            </a:extLst>
          </p:cNvPr>
          <p:cNvSpPr>
            <a:spLocks noGrp="1"/>
          </p:cNvSpPr>
          <p:nvPr>
            <p:ph type="body" sz="quarter" idx="13"/>
          </p:nvPr>
        </p:nvSpPr>
        <p:spPr/>
        <p:txBody>
          <a:bodyPr/>
          <a:lstStyle/>
          <a:p>
            <a:r>
              <a:rPr lang="fr-FR" dirty="0"/>
              <a:t>AD FS  &amp; DNS </a:t>
            </a:r>
            <a:r>
              <a:rPr lang="fr-FR" dirty="0" err="1"/>
              <a:t>Requirement</a:t>
            </a:r>
            <a:r>
              <a:rPr lang="fr-FR" dirty="0"/>
              <a:t> (split-</a:t>
            </a:r>
            <a:r>
              <a:rPr lang="fr-FR" dirty="0" err="1"/>
              <a:t>brain</a:t>
            </a:r>
            <a:r>
              <a:rPr lang="fr-FR" dirty="0"/>
              <a:t> DNS)</a:t>
            </a:r>
          </a:p>
        </p:txBody>
      </p:sp>
      <p:sp>
        <p:nvSpPr>
          <p:cNvPr id="4" name="Rectangle 3">
            <a:extLst>
              <a:ext uri="{FF2B5EF4-FFF2-40B4-BE49-F238E27FC236}">
                <a16:creationId xmlns:a16="http://schemas.microsoft.com/office/drawing/2014/main" id="{753E811D-BD91-4150-B2DC-57CFB13D151B}"/>
              </a:ext>
            </a:extLst>
          </p:cNvPr>
          <p:cNvSpPr/>
          <p:nvPr/>
        </p:nvSpPr>
        <p:spPr>
          <a:xfrm>
            <a:off x="307688" y="1668482"/>
            <a:ext cx="11774286" cy="2885598"/>
          </a:xfrm>
          <a:prstGeom prst="rect">
            <a:avLst/>
          </a:prstGeom>
        </p:spPr>
        <p:txBody>
          <a:bodyPr wrap="square">
            <a:spAutoFit/>
          </a:bodyPr>
          <a:lstStyle/>
          <a:p>
            <a:pPr marL="285750" indent="-285750" algn="l">
              <a:lnSpc>
                <a:spcPct val="150000"/>
              </a:lnSpc>
              <a:buFont typeface="Wingdings" panose="05000000000000000000" pitchFamily="2" charset="2"/>
              <a:buChar char="§"/>
            </a:pPr>
            <a:r>
              <a:rPr lang="en-US" sz="1400" b="1" dirty="0"/>
              <a:t>Federation service name:</a:t>
            </a:r>
          </a:p>
          <a:p>
            <a:pPr marL="825475" lvl="1" indent="-285750" algn="l">
              <a:lnSpc>
                <a:spcPct val="150000"/>
              </a:lnSpc>
              <a:buFont typeface="Wingdings" panose="05000000000000000000" pitchFamily="2" charset="2"/>
              <a:buChar char="§"/>
            </a:pPr>
            <a:r>
              <a:rPr lang="en-US" sz="1200" dirty="0"/>
              <a:t>A fully qualified domain name (FQDN) for the AD FS deployment  (</a:t>
            </a:r>
            <a:r>
              <a:rPr lang="en-US" sz="1050" i="1" dirty="0"/>
              <a:t>The same federation service name is used internally and externally, which will require split-brain domain name system (DNS) )</a:t>
            </a:r>
            <a:endParaRPr lang="en-US" sz="1200" i="1" dirty="0"/>
          </a:p>
          <a:p>
            <a:pPr marL="1365199" lvl="2" indent="-285750" algn="l">
              <a:lnSpc>
                <a:spcPct val="150000"/>
              </a:lnSpc>
              <a:buFont typeface="Wingdings" panose="05000000000000000000" pitchFamily="2" charset="2"/>
              <a:buChar char="§"/>
            </a:pPr>
            <a:r>
              <a:rPr lang="en-US" sz="1200" dirty="0"/>
              <a:t>Specified during the initial AD FS configuration :  Example: sts.contoso.com</a:t>
            </a:r>
          </a:p>
          <a:p>
            <a:pPr marL="825475" lvl="1" indent="-285750" algn="l">
              <a:lnSpc>
                <a:spcPct val="150000"/>
              </a:lnSpc>
              <a:buFont typeface="Wingdings" panose="05000000000000000000" pitchFamily="2" charset="2"/>
              <a:buChar char="§"/>
            </a:pPr>
            <a:r>
              <a:rPr lang="en-US" sz="1200" dirty="0"/>
              <a:t>Split-brain DNS is required when users reside inside and outside the network</a:t>
            </a:r>
          </a:p>
          <a:p>
            <a:pPr marL="1365199" lvl="2" indent="-285750" algn="l">
              <a:lnSpc>
                <a:spcPct val="150000"/>
              </a:lnSpc>
              <a:buFont typeface="Wingdings" panose="05000000000000000000" pitchFamily="2" charset="2"/>
              <a:buChar char="§"/>
            </a:pPr>
            <a:r>
              <a:rPr lang="en-US" sz="1200" dirty="0"/>
              <a:t>Internal users must resolve to internal VIP for AD FS servers</a:t>
            </a:r>
          </a:p>
          <a:p>
            <a:pPr marL="1365199" lvl="2" indent="-285750" algn="l">
              <a:lnSpc>
                <a:spcPct val="150000"/>
              </a:lnSpc>
              <a:buFont typeface="Wingdings" panose="05000000000000000000" pitchFamily="2" charset="2"/>
              <a:buChar char="§"/>
            </a:pPr>
            <a:r>
              <a:rPr lang="en-US" sz="1200" dirty="0"/>
              <a:t>External users resolve to external VIP for WAP servers</a:t>
            </a:r>
          </a:p>
          <a:p>
            <a:pPr marL="1365199" lvl="2" indent="-285750" algn="l">
              <a:lnSpc>
                <a:spcPct val="150000"/>
              </a:lnSpc>
              <a:buFont typeface="Wingdings" panose="05000000000000000000" pitchFamily="2" charset="2"/>
              <a:buChar char="§"/>
            </a:pPr>
            <a:r>
              <a:rPr lang="en-US" sz="1200" dirty="0"/>
              <a:t>WAP servers must resolve to internal VIP for ADFS servers</a:t>
            </a:r>
            <a:endParaRPr lang="en-US" sz="1400" dirty="0"/>
          </a:p>
          <a:p>
            <a:pPr marL="825475" lvl="1" indent="-285750" algn="l">
              <a:lnSpc>
                <a:spcPct val="150000"/>
              </a:lnSpc>
              <a:buFont typeface="Wingdings" panose="05000000000000000000" pitchFamily="2" charset="2"/>
              <a:buChar char="§"/>
            </a:pPr>
            <a:r>
              <a:rPr lang="en-US" sz="1400" dirty="0"/>
              <a:t>Use an A (host) record for the federation service name:</a:t>
            </a:r>
          </a:p>
          <a:p>
            <a:pPr marL="1365199" lvl="2" indent="-285750" algn="l">
              <a:lnSpc>
                <a:spcPct val="150000"/>
              </a:lnSpc>
              <a:buFont typeface="Wingdings" panose="05000000000000000000" pitchFamily="2" charset="2"/>
              <a:buChar char="§"/>
            </a:pPr>
            <a:r>
              <a:rPr lang="en-US" sz="1200" dirty="0"/>
              <a:t>Do not use a CNAME (alias), if you do Kerberos won’t work</a:t>
            </a:r>
          </a:p>
        </p:txBody>
      </p:sp>
      <p:pic>
        <p:nvPicPr>
          <p:cNvPr id="24" name="Picture 23">
            <a:extLst>
              <a:ext uri="{FF2B5EF4-FFF2-40B4-BE49-F238E27FC236}">
                <a16:creationId xmlns:a16="http://schemas.microsoft.com/office/drawing/2014/main" id="{9D98544A-A45A-44D0-BA53-BCBE0D3568C7}"/>
              </a:ext>
            </a:extLst>
          </p:cNvPr>
          <p:cNvPicPr>
            <a:picLocks noChangeAspect="1"/>
          </p:cNvPicPr>
          <p:nvPr/>
        </p:nvPicPr>
        <p:blipFill>
          <a:blip r:embed="rId3"/>
          <a:stretch>
            <a:fillRect/>
          </a:stretch>
        </p:blipFill>
        <p:spPr>
          <a:xfrm>
            <a:off x="3017872" y="4615305"/>
            <a:ext cx="6284935" cy="2379220"/>
          </a:xfrm>
          <a:prstGeom prst="rect">
            <a:avLst/>
          </a:prstGeom>
        </p:spPr>
      </p:pic>
    </p:spTree>
    <p:extLst>
      <p:ext uri="{BB962C8B-B14F-4D97-AF65-F5344CB8AC3E}">
        <p14:creationId xmlns:p14="http://schemas.microsoft.com/office/powerpoint/2010/main" val="36999071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69244-C84F-43A6-B0AC-C149E6FA62F9}"/>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20</a:t>
            </a:fld>
            <a:endParaRPr lang="en-US" dirty="0"/>
          </a:p>
        </p:txBody>
      </p:sp>
      <p:sp>
        <p:nvSpPr>
          <p:cNvPr id="3" name="Text Placeholder 2">
            <a:extLst>
              <a:ext uri="{FF2B5EF4-FFF2-40B4-BE49-F238E27FC236}">
                <a16:creationId xmlns:a16="http://schemas.microsoft.com/office/drawing/2014/main" id="{E1FD662C-E2D6-48BE-BF83-D628E09C0B62}"/>
              </a:ext>
            </a:extLst>
          </p:cNvPr>
          <p:cNvSpPr>
            <a:spLocks noGrp="1"/>
          </p:cNvSpPr>
          <p:nvPr>
            <p:ph type="body" sz="quarter" idx="13"/>
          </p:nvPr>
        </p:nvSpPr>
        <p:spPr/>
        <p:txBody>
          <a:bodyPr/>
          <a:lstStyle/>
          <a:p>
            <a:r>
              <a:rPr lang="fr-FR" dirty="0"/>
              <a:t>AD FS: Trust </a:t>
            </a:r>
            <a:r>
              <a:rPr lang="fr-FR" dirty="0" err="1"/>
              <a:t>relationships</a:t>
            </a:r>
            <a:r>
              <a:rPr lang="fr-FR" dirty="0"/>
              <a:t> </a:t>
            </a:r>
          </a:p>
        </p:txBody>
      </p:sp>
      <p:sp>
        <p:nvSpPr>
          <p:cNvPr id="4" name="Text Placeholder 3">
            <a:extLst>
              <a:ext uri="{FF2B5EF4-FFF2-40B4-BE49-F238E27FC236}">
                <a16:creationId xmlns:a16="http://schemas.microsoft.com/office/drawing/2014/main" id="{536EFE4C-7AC2-420B-BD6E-9A6F418714CC}"/>
              </a:ext>
            </a:extLst>
          </p:cNvPr>
          <p:cNvSpPr txBox="1">
            <a:spLocks/>
          </p:cNvSpPr>
          <p:nvPr/>
        </p:nvSpPr>
        <p:spPr>
          <a:xfrm>
            <a:off x="473285" y="1710263"/>
            <a:ext cx="6751646" cy="4956048"/>
          </a:xfrm>
          <a:prstGeom prst="rect">
            <a:avLst/>
          </a:prstGeom>
          <a:noFill/>
          <a:ln>
            <a:solidFill>
              <a:schemeClr val="tx1"/>
            </a:solidFill>
          </a:ln>
        </p:spPr>
        <p:txBody>
          <a:bodyPr vert="horz" wrap="square" lIns="146304" tIns="109728" rIns="146304" bIns="109728" rtlCol="0">
            <a:normAutofit fontScale="70000" lnSpcReduction="20000"/>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solidFill>
                  <a:srgbClr val="0179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1500" b="1" dirty="0">
                <a:solidFill>
                  <a:schemeClr val="tx1"/>
                </a:solidFill>
                <a:latin typeface="+mn-lt"/>
              </a:rPr>
              <a:t>A federation Trust Relationships involves the exchange of identifying certificates that make it possible for the relying party to trust the contents of claims (Tokens) that the claims provider issues…</a:t>
            </a:r>
            <a:br>
              <a:rPr lang="en-US" sz="1600" dirty="0">
                <a:solidFill>
                  <a:srgbClr val="FF0000"/>
                </a:solidFill>
              </a:rPr>
            </a:br>
            <a:endParaRPr lang="fr-FR" sz="1600" dirty="0"/>
          </a:p>
          <a:p>
            <a:pPr>
              <a:lnSpc>
                <a:spcPct val="150000"/>
              </a:lnSpc>
            </a:pPr>
            <a:r>
              <a:rPr lang="fr-FR" sz="1600" b="1" dirty="0"/>
              <a:t>Claim provider trust</a:t>
            </a:r>
          </a:p>
          <a:p>
            <a:pPr lvl="1">
              <a:lnSpc>
                <a:spcPct val="150000"/>
              </a:lnSpc>
            </a:pPr>
            <a:r>
              <a:rPr lang="fr-FR" sz="1600" b="1" dirty="0"/>
              <a:t>Local AD (</a:t>
            </a:r>
            <a:r>
              <a:rPr lang="fr-FR" sz="1600" b="1" dirty="0" err="1"/>
              <a:t>exist</a:t>
            </a:r>
            <a:r>
              <a:rPr lang="fr-FR" sz="1600" b="1" dirty="0"/>
              <a:t> by default)</a:t>
            </a:r>
          </a:p>
          <a:p>
            <a:pPr lvl="1">
              <a:lnSpc>
                <a:spcPct val="150000"/>
              </a:lnSpc>
            </a:pPr>
            <a:r>
              <a:rPr lang="fr-FR" sz="1600" b="1" dirty="0"/>
              <a:t>New in 2016: LDAP </a:t>
            </a:r>
            <a:r>
              <a:rPr lang="fr-FR" sz="1600" b="1" dirty="0" err="1"/>
              <a:t>Authentication</a:t>
            </a:r>
            <a:r>
              <a:rPr lang="fr-FR" sz="1600" b="1" dirty="0"/>
              <a:t> Store</a:t>
            </a:r>
          </a:p>
          <a:p>
            <a:pPr lvl="1">
              <a:lnSpc>
                <a:spcPct val="150000"/>
              </a:lnSpc>
            </a:pPr>
            <a:r>
              <a:rPr lang="fr-FR" sz="1600" b="1" dirty="0" err="1"/>
              <a:t>Other</a:t>
            </a:r>
            <a:r>
              <a:rPr lang="fr-FR" sz="1600" b="1" dirty="0"/>
              <a:t> Identity providers</a:t>
            </a:r>
          </a:p>
          <a:p>
            <a:pPr>
              <a:lnSpc>
                <a:spcPct val="150000"/>
              </a:lnSpc>
            </a:pPr>
            <a:r>
              <a:rPr lang="en-US" sz="1600" b="1" dirty="0"/>
              <a:t>Relying party trusts</a:t>
            </a:r>
          </a:p>
          <a:p>
            <a:pPr lvl="1">
              <a:lnSpc>
                <a:spcPct val="150000"/>
              </a:lnSpc>
              <a:spcBef>
                <a:spcPts val="0"/>
              </a:spcBef>
            </a:pPr>
            <a:r>
              <a:rPr lang="fr-FR" sz="1500" dirty="0"/>
              <a:t>2 types :</a:t>
            </a:r>
          </a:p>
          <a:p>
            <a:pPr lvl="2">
              <a:lnSpc>
                <a:spcPct val="150000"/>
              </a:lnSpc>
            </a:pPr>
            <a:r>
              <a:rPr lang="fr-FR" sz="1500" b="1" dirty="0"/>
              <a:t>Claims </a:t>
            </a:r>
            <a:r>
              <a:rPr lang="fr-FR" sz="1500" b="1" dirty="0" err="1"/>
              <a:t>aware</a:t>
            </a:r>
            <a:r>
              <a:rPr lang="fr-FR" sz="1500" b="1" dirty="0"/>
              <a:t> </a:t>
            </a:r>
          </a:p>
          <a:p>
            <a:pPr lvl="3">
              <a:lnSpc>
                <a:spcPct val="150000"/>
              </a:lnSpc>
            </a:pPr>
            <a:r>
              <a:rPr lang="fr-FR" sz="1500" b="1" dirty="0"/>
              <a:t>(on </a:t>
            </a:r>
            <a:r>
              <a:rPr lang="fr-FR" sz="1500" b="1" dirty="0" err="1"/>
              <a:t>premises</a:t>
            </a:r>
            <a:r>
              <a:rPr lang="fr-FR" sz="1500" b="1" dirty="0"/>
              <a:t> Web Apps or cloud web apps, </a:t>
            </a:r>
            <a:r>
              <a:rPr lang="fr-FR" sz="1500" b="1" dirty="0" err="1"/>
              <a:t>such</a:t>
            </a:r>
            <a:r>
              <a:rPr lang="fr-FR" sz="1500" b="1" dirty="0"/>
              <a:t> Office 365)</a:t>
            </a:r>
          </a:p>
          <a:p>
            <a:pPr lvl="2">
              <a:lnSpc>
                <a:spcPct val="150000"/>
              </a:lnSpc>
            </a:pPr>
            <a:r>
              <a:rPr lang="en-US" sz="1500" b="1" dirty="0"/>
              <a:t>Non-claims aware:</a:t>
            </a:r>
          </a:p>
          <a:p>
            <a:pPr lvl="3">
              <a:lnSpc>
                <a:spcPct val="150000"/>
              </a:lnSpc>
            </a:pPr>
            <a:r>
              <a:rPr lang="fr-FR" sz="1500" dirty="0"/>
              <a:t>AD FS 2012 R2 and up</a:t>
            </a:r>
          </a:p>
          <a:p>
            <a:pPr lvl="3">
              <a:lnSpc>
                <a:spcPct val="150000"/>
              </a:lnSpc>
            </a:pPr>
            <a:r>
              <a:rPr lang="fr-FR" sz="1500" dirty="0"/>
              <a:t>Application </a:t>
            </a:r>
            <a:r>
              <a:rPr lang="fr-FR" sz="1500" dirty="0" err="1"/>
              <a:t>is</a:t>
            </a:r>
            <a:r>
              <a:rPr lang="fr-FR" sz="1500" dirty="0"/>
              <a:t> </a:t>
            </a:r>
            <a:r>
              <a:rPr lang="fr-FR" sz="1500" dirty="0" err="1"/>
              <a:t>accessed</a:t>
            </a:r>
            <a:r>
              <a:rPr lang="fr-FR" sz="1500" dirty="0"/>
              <a:t> </a:t>
            </a:r>
            <a:r>
              <a:rPr lang="fr-FR" sz="1500" dirty="0" err="1"/>
              <a:t>through</a:t>
            </a:r>
            <a:r>
              <a:rPr lang="fr-FR" sz="1500" dirty="0"/>
              <a:t> WAP</a:t>
            </a:r>
          </a:p>
          <a:p>
            <a:pPr lvl="3">
              <a:lnSpc>
                <a:spcPct val="150000"/>
              </a:lnSpc>
            </a:pPr>
            <a:r>
              <a:rPr lang="fr-FR" sz="1500" dirty="0"/>
              <a:t>WAP </a:t>
            </a:r>
            <a:r>
              <a:rPr lang="fr-FR" sz="1500" dirty="0" err="1"/>
              <a:t>is</a:t>
            </a:r>
            <a:r>
              <a:rPr lang="fr-FR" sz="1500" dirty="0"/>
              <a:t> </a:t>
            </a:r>
            <a:r>
              <a:rPr lang="fr-FR" sz="1500" dirty="0" err="1"/>
              <a:t>required</a:t>
            </a:r>
            <a:r>
              <a:rPr lang="fr-FR" sz="1500" dirty="0"/>
              <a:t> to </a:t>
            </a:r>
            <a:r>
              <a:rPr lang="fr-FR" sz="1500" dirty="0" err="1"/>
              <a:t>be</a:t>
            </a:r>
            <a:r>
              <a:rPr lang="fr-FR" sz="1500" dirty="0"/>
              <a:t> </a:t>
            </a:r>
            <a:r>
              <a:rPr lang="fr-FR" sz="1500" dirty="0" err="1"/>
              <a:t>domain</a:t>
            </a:r>
            <a:r>
              <a:rPr lang="fr-FR" sz="1500" dirty="0"/>
              <a:t> </a:t>
            </a:r>
            <a:r>
              <a:rPr lang="fr-FR" sz="1500" dirty="0" err="1"/>
              <a:t>joined</a:t>
            </a:r>
            <a:r>
              <a:rPr lang="fr-FR" sz="1500" dirty="0"/>
              <a:t> (for IWA/KCD)</a:t>
            </a:r>
          </a:p>
          <a:p>
            <a:pPr>
              <a:lnSpc>
                <a:spcPct val="150000"/>
              </a:lnSpc>
            </a:pPr>
            <a:r>
              <a:rPr lang="en-US" sz="1600" b="1" dirty="0"/>
              <a:t>Relying party trusts</a:t>
            </a:r>
          </a:p>
          <a:p>
            <a:pPr lvl="1">
              <a:lnSpc>
                <a:spcPct val="150000"/>
              </a:lnSpc>
              <a:spcBef>
                <a:spcPts val="0"/>
              </a:spcBef>
            </a:pPr>
            <a:r>
              <a:rPr lang="fr-FR" sz="1500" b="1" dirty="0" err="1"/>
              <a:t>Attribute</a:t>
            </a:r>
            <a:r>
              <a:rPr lang="fr-FR" sz="1500" b="1" dirty="0"/>
              <a:t> store</a:t>
            </a:r>
          </a:p>
          <a:p>
            <a:pPr lvl="2">
              <a:lnSpc>
                <a:spcPct val="150000"/>
              </a:lnSpc>
              <a:spcBef>
                <a:spcPts val="0"/>
              </a:spcBef>
            </a:pPr>
            <a:r>
              <a:rPr lang="en-US" sz="1700" dirty="0">
                <a:latin typeface="Segoe UI" panose="020B0502040204020203" pitchFamily="34" charset="0"/>
              </a:rPr>
              <a:t>AD FS may retrieve attribute values from various stores for populating claims value: AD/LDAP/SQL/Custom</a:t>
            </a:r>
            <a:endParaRPr lang="en-AU" sz="1700" dirty="0">
              <a:latin typeface="Segoe UI" panose="020B0502040204020203" pitchFamily="34" charset="0"/>
            </a:endParaRPr>
          </a:p>
          <a:p>
            <a:pPr lvl="2">
              <a:lnSpc>
                <a:spcPct val="150000"/>
              </a:lnSpc>
              <a:spcBef>
                <a:spcPts val="0"/>
              </a:spcBef>
            </a:pPr>
            <a:endParaRPr lang="fr-FR" sz="1100" dirty="0"/>
          </a:p>
          <a:p>
            <a:pPr lvl="3">
              <a:lnSpc>
                <a:spcPct val="150000"/>
              </a:lnSpc>
            </a:pPr>
            <a:endParaRPr lang="fr-FR" sz="1500" dirty="0"/>
          </a:p>
          <a:p>
            <a:pPr lvl="1"/>
            <a:endParaRPr lang="en-US" sz="1400" dirty="0"/>
          </a:p>
          <a:p>
            <a:endParaRPr lang="fr-FR" sz="1600" dirty="0"/>
          </a:p>
          <a:p>
            <a:endParaRPr lang="en-US" sz="1600" dirty="0"/>
          </a:p>
        </p:txBody>
      </p:sp>
      <p:pic>
        <p:nvPicPr>
          <p:cNvPr id="5" name="Picture 4">
            <a:extLst>
              <a:ext uri="{FF2B5EF4-FFF2-40B4-BE49-F238E27FC236}">
                <a16:creationId xmlns:a16="http://schemas.microsoft.com/office/drawing/2014/main" id="{C6832F28-9F3A-40F7-B5A7-FEB46FFF167E}"/>
              </a:ext>
            </a:extLst>
          </p:cNvPr>
          <p:cNvPicPr>
            <a:picLocks noChangeAspect="1"/>
          </p:cNvPicPr>
          <p:nvPr/>
        </p:nvPicPr>
        <p:blipFill>
          <a:blip r:embed="rId3"/>
          <a:stretch>
            <a:fillRect/>
          </a:stretch>
        </p:blipFill>
        <p:spPr>
          <a:xfrm>
            <a:off x="7073688" y="2857824"/>
            <a:ext cx="4638675" cy="1466850"/>
          </a:xfrm>
          <a:prstGeom prst="rect">
            <a:avLst/>
          </a:prstGeom>
        </p:spPr>
      </p:pic>
      <p:pic>
        <p:nvPicPr>
          <p:cNvPr id="6" name="Picture 5">
            <a:extLst>
              <a:ext uri="{FF2B5EF4-FFF2-40B4-BE49-F238E27FC236}">
                <a16:creationId xmlns:a16="http://schemas.microsoft.com/office/drawing/2014/main" id="{0B4055CD-CF2F-4D03-8CD6-560BFA5CEFF3}"/>
              </a:ext>
            </a:extLst>
          </p:cNvPr>
          <p:cNvPicPr>
            <a:picLocks noChangeAspect="1"/>
          </p:cNvPicPr>
          <p:nvPr/>
        </p:nvPicPr>
        <p:blipFill>
          <a:blip r:embed="rId4"/>
          <a:stretch>
            <a:fillRect/>
          </a:stretch>
        </p:blipFill>
        <p:spPr>
          <a:xfrm>
            <a:off x="7224931" y="4501581"/>
            <a:ext cx="4391025" cy="2343150"/>
          </a:xfrm>
          <a:prstGeom prst="rect">
            <a:avLst/>
          </a:prstGeom>
        </p:spPr>
      </p:pic>
      <p:pic>
        <p:nvPicPr>
          <p:cNvPr id="7" name="Picture 6">
            <a:extLst>
              <a:ext uri="{FF2B5EF4-FFF2-40B4-BE49-F238E27FC236}">
                <a16:creationId xmlns:a16="http://schemas.microsoft.com/office/drawing/2014/main" id="{4704BE4F-62CA-4A84-AC03-99D02C1B33E5}"/>
              </a:ext>
            </a:extLst>
          </p:cNvPr>
          <p:cNvPicPr>
            <a:picLocks noChangeAspect="1"/>
          </p:cNvPicPr>
          <p:nvPr/>
        </p:nvPicPr>
        <p:blipFill>
          <a:blip r:embed="rId5"/>
          <a:stretch>
            <a:fillRect/>
          </a:stretch>
        </p:blipFill>
        <p:spPr>
          <a:xfrm>
            <a:off x="7864139" y="1985592"/>
            <a:ext cx="3267075" cy="695325"/>
          </a:xfrm>
          <a:prstGeom prst="rect">
            <a:avLst/>
          </a:prstGeom>
        </p:spPr>
      </p:pic>
      <p:pic>
        <p:nvPicPr>
          <p:cNvPr id="9" name="Picture 8">
            <a:extLst>
              <a:ext uri="{FF2B5EF4-FFF2-40B4-BE49-F238E27FC236}">
                <a16:creationId xmlns:a16="http://schemas.microsoft.com/office/drawing/2014/main" id="{3D5510A9-D218-434D-AF2F-520640D3882E}"/>
              </a:ext>
            </a:extLst>
          </p:cNvPr>
          <p:cNvPicPr>
            <a:picLocks noChangeAspect="1"/>
          </p:cNvPicPr>
          <p:nvPr/>
        </p:nvPicPr>
        <p:blipFill>
          <a:blip r:embed="rId6"/>
          <a:stretch>
            <a:fillRect/>
          </a:stretch>
        </p:blipFill>
        <p:spPr>
          <a:xfrm>
            <a:off x="7459450" y="227718"/>
            <a:ext cx="1933575" cy="1562100"/>
          </a:xfrm>
          <a:prstGeom prst="rect">
            <a:avLst/>
          </a:prstGeom>
        </p:spPr>
      </p:pic>
    </p:spTree>
    <p:extLst>
      <p:ext uri="{BB962C8B-B14F-4D97-AF65-F5344CB8AC3E}">
        <p14:creationId xmlns:p14="http://schemas.microsoft.com/office/powerpoint/2010/main" val="21303392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DAFA18-B447-4883-B9C3-F42D8817299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21</a:t>
            </a:fld>
            <a:endParaRPr lang="en-US" dirty="0"/>
          </a:p>
        </p:txBody>
      </p:sp>
      <p:sp>
        <p:nvSpPr>
          <p:cNvPr id="3" name="Text Placeholder 2">
            <a:extLst>
              <a:ext uri="{FF2B5EF4-FFF2-40B4-BE49-F238E27FC236}">
                <a16:creationId xmlns:a16="http://schemas.microsoft.com/office/drawing/2014/main" id="{8AC44B7C-FD4C-4F93-AD0E-BD193F7136BD}"/>
              </a:ext>
            </a:extLst>
          </p:cNvPr>
          <p:cNvSpPr>
            <a:spLocks noGrp="1"/>
          </p:cNvSpPr>
          <p:nvPr>
            <p:ph type="body" sz="quarter" idx="13"/>
          </p:nvPr>
        </p:nvSpPr>
        <p:spPr/>
        <p:txBody>
          <a:bodyPr/>
          <a:lstStyle/>
          <a:p>
            <a:r>
              <a:rPr lang="fr-FR" dirty="0"/>
              <a:t>AD FS: Federation Trust illustration </a:t>
            </a:r>
          </a:p>
        </p:txBody>
      </p:sp>
      <p:sp>
        <p:nvSpPr>
          <p:cNvPr id="27" name="Rectangle 2">
            <a:extLst>
              <a:ext uri="{FF2B5EF4-FFF2-40B4-BE49-F238E27FC236}">
                <a16:creationId xmlns:a16="http://schemas.microsoft.com/office/drawing/2014/main" id="{C165D2F7-C249-4086-8210-9AE3613CA873}"/>
              </a:ext>
            </a:extLst>
          </p:cNvPr>
          <p:cNvSpPr>
            <a:spLocks noChangeArrowheads="1"/>
          </p:cNvSpPr>
          <p:nvPr/>
        </p:nvSpPr>
        <p:spPr bwMode="auto">
          <a:xfrm>
            <a:off x="1585500" y="2292850"/>
            <a:ext cx="2439035" cy="3460858"/>
          </a:xfrm>
          <a:prstGeom prst="rect">
            <a:avLst/>
          </a:prstGeom>
          <a:gradFill rotWithShape="0">
            <a:gsLst>
              <a:gs pos="0">
                <a:sysClr val="window" lastClr="FFFFFF">
                  <a:gamma/>
                  <a:shade val="77255"/>
                  <a:invGamma/>
                  <a:alpha val="80000"/>
                </a:sysClr>
              </a:gs>
              <a:gs pos="50000">
                <a:sysClr val="window" lastClr="FFFFFF">
                  <a:alpha val="80000"/>
                </a:sysClr>
              </a:gs>
              <a:gs pos="100000">
                <a:sysClr val="window" lastClr="FFFFFF">
                  <a:gamma/>
                  <a:shade val="77255"/>
                  <a:invGamma/>
                  <a:alpha val="80000"/>
                </a:sysClr>
              </a:gs>
            </a:gsLst>
            <a:lin ang="5400000" scaled="1"/>
          </a:gradFill>
          <a:ln w="12700" algn="ctr">
            <a:solidFill>
              <a:sysClr val="windowText" lastClr="000000"/>
            </a:solidFill>
            <a:miter lim="800000"/>
            <a:headEnd/>
            <a:tailEnd/>
          </a:ln>
          <a:effectLst/>
        </p:spPr>
        <p:txBody>
          <a:bodyPr wrap="none" anchor="ctr"/>
          <a:lstStyle/>
          <a:p>
            <a:pPr algn="l" eaLnBrk="0" fontAlgn="auto" hangingPunct="0">
              <a:lnSpc>
                <a:spcPct val="80000"/>
              </a:lnSpc>
              <a:spcBef>
                <a:spcPct val="0"/>
              </a:spcBef>
              <a:defRPr/>
            </a:pPr>
            <a:endParaRPr lang="en-US" sz="1350" b="1" kern="0">
              <a:solidFill>
                <a:srgbClr val="FFFFFF"/>
              </a:solidFill>
              <a:effectLst>
                <a:outerShdw blurRad="38100" dist="38100" dir="2700000" algn="tl">
                  <a:srgbClr val="000000"/>
                </a:outerShdw>
              </a:effectLst>
              <a:latin typeface="Arial" charset="0"/>
            </a:endParaRPr>
          </a:p>
        </p:txBody>
      </p:sp>
      <p:sp>
        <p:nvSpPr>
          <p:cNvPr id="28" name="Rectangle 3">
            <a:extLst>
              <a:ext uri="{FF2B5EF4-FFF2-40B4-BE49-F238E27FC236}">
                <a16:creationId xmlns:a16="http://schemas.microsoft.com/office/drawing/2014/main" id="{B770922A-2741-4629-8500-96C5A841982C}"/>
              </a:ext>
            </a:extLst>
          </p:cNvPr>
          <p:cNvSpPr>
            <a:spLocks noChangeArrowheads="1"/>
          </p:cNvSpPr>
          <p:nvPr/>
        </p:nvSpPr>
        <p:spPr bwMode="auto">
          <a:xfrm>
            <a:off x="4830725" y="2292850"/>
            <a:ext cx="2439035" cy="3460858"/>
          </a:xfrm>
          <a:prstGeom prst="rect">
            <a:avLst/>
          </a:prstGeom>
          <a:gradFill rotWithShape="0">
            <a:gsLst>
              <a:gs pos="0">
                <a:sysClr val="window" lastClr="FFFFFF">
                  <a:gamma/>
                  <a:shade val="77255"/>
                  <a:invGamma/>
                  <a:alpha val="80000"/>
                </a:sysClr>
              </a:gs>
              <a:gs pos="50000">
                <a:sysClr val="window" lastClr="FFFFFF">
                  <a:alpha val="80000"/>
                </a:sysClr>
              </a:gs>
              <a:gs pos="100000">
                <a:sysClr val="window" lastClr="FFFFFF">
                  <a:gamma/>
                  <a:shade val="77255"/>
                  <a:invGamma/>
                  <a:alpha val="80000"/>
                </a:sysClr>
              </a:gs>
            </a:gsLst>
            <a:lin ang="5400000" scaled="1"/>
          </a:gradFill>
          <a:ln w="12700" algn="ctr">
            <a:solidFill>
              <a:sysClr val="windowText" lastClr="000000"/>
            </a:solidFill>
            <a:miter lim="800000"/>
            <a:headEnd/>
            <a:tailEnd/>
          </a:ln>
          <a:effectLst/>
        </p:spPr>
        <p:txBody>
          <a:bodyPr wrap="none" anchor="ctr"/>
          <a:lstStyle/>
          <a:p>
            <a:pPr algn="l" eaLnBrk="0" fontAlgn="auto" hangingPunct="0">
              <a:lnSpc>
                <a:spcPct val="80000"/>
              </a:lnSpc>
              <a:spcBef>
                <a:spcPct val="0"/>
              </a:spcBef>
              <a:defRPr/>
            </a:pPr>
            <a:endParaRPr lang="en-US" sz="1350" b="1" kern="0">
              <a:solidFill>
                <a:srgbClr val="FFFFFF"/>
              </a:solidFill>
              <a:effectLst>
                <a:outerShdw blurRad="38100" dist="38100" dir="2700000" algn="tl">
                  <a:srgbClr val="000000"/>
                </a:outerShdw>
              </a:effectLst>
              <a:latin typeface="Arial" charset="0"/>
            </a:endParaRPr>
          </a:p>
        </p:txBody>
      </p:sp>
      <p:pic>
        <p:nvPicPr>
          <p:cNvPr id="29" name="Picture 4" descr="internet cloud 75 opac">
            <a:extLst>
              <a:ext uri="{FF2B5EF4-FFF2-40B4-BE49-F238E27FC236}">
                <a16:creationId xmlns:a16="http://schemas.microsoft.com/office/drawing/2014/main" id="{9E463812-C5E7-4C51-9F8F-603824EB7490}"/>
              </a:ext>
            </a:extLst>
          </p:cNvPr>
          <p:cNvPicPr>
            <a:picLocks noChangeAspect="1" noChangeArrowheads="1"/>
          </p:cNvPicPr>
          <p:nvPr/>
        </p:nvPicPr>
        <p:blipFill>
          <a:blip r:embed="rId4"/>
          <a:srcRect/>
          <a:stretch>
            <a:fillRect/>
          </a:stretch>
        </p:blipFill>
        <p:spPr bwMode="auto">
          <a:xfrm>
            <a:off x="3246782" y="3112211"/>
            <a:ext cx="2945183" cy="1662545"/>
          </a:xfrm>
          <a:prstGeom prst="rect">
            <a:avLst/>
          </a:prstGeom>
          <a:noFill/>
        </p:spPr>
      </p:pic>
      <p:graphicFrame>
        <p:nvGraphicFramePr>
          <p:cNvPr id="30" name="Object 5">
            <a:extLst>
              <a:ext uri="{FF2B5EF4-FFF2-40B4-BE49-F238E27FC236}">
                <a16:creationId xmlns:a16="http://schemas.microsoft.com/office/drawing/2014/main" id="{AEEF5DD1-BE1B-4816-AAB3-5525ACF706E3}"/>
              </a:ext>
            </a:extLst>
          </p:cNvPr>
          <p:cNvGraphicFramePr>
            <a:graphicFrameLocks noChangeAspect="1"/>
          </p:cNvGraphicFramePr>
          <p:nvPr>
            <p:extLst/>
          </p:nvPr>
        </p:nvGraphicFramePr>
        <p:xfrm>
          <a:off x="1067641" y="1952552"/>
          <a:ext cx="6230973" cy="3899122"/>
        </p:xfrm>
        <a:graphic>
          <a:graphicData uri="http://schemas.openxmlformats.org/presentationml/2006/ole">
            <mc:AlternateContent xmlns:mc="http://schemas.openxmlformats.org/markup-compatibility/2006">
              <mc:Choice xmlns:v="urn:schemas-microsoft-com:vml" Requires="v">
                <p:oleObj spid="_x0000_s2054" name="Visio" r:id="rId5" imgW="7544813" imgH="5096753" progId="Visio.Drawing.11">
                  <p:embed/>
                </p:oleObj>
              </mc:Choice>
              <mc:Fallback>
                <p:oleObj name="Visio" r:id="rId5" imgW="7544813" imgH="5096753" progId="Visio.Drawing.11">
                  <p:embed/>
                  <p:pic>
                    <p:nvPicPr>
                      <p:cNvPr id="30" name="Object 5">
                        <a:extLst>
                          <a:ext uri="{FF2B5EF4-FFF2-40B4-BE49-F238E27FC236}">
                            <a16:creationId xmlns:a16="http://schemas.microsoft.com/office/drawing/2014/main" id="{AEEF5DD1-BE1B-4816-AAB3-5525ACF706E3}"/>
                          </a:ext>
                        </a:extLst>
                      </p:cNvPr>
                      <p:cNvPicPr>
                        <a:picLocks noChangeAspect="1" noChangeArrowheads="1"/>
                      </p:cNvPicPr>
                      <p:nvPr/>
                    </p:nvPicPr>
                    <p:blipFill>
                      <a:blip r:embed="rId6"/>
                      <a:srcRect/>
                      <a:stretch>
                        <a:fillRect/>
                      </a:stretch>
                    </p:blipFill>
                    <p:spPr bwMode="auto">
                      <a:xfrm>
                        <a:off x="1067641" y="1952552"/>
                        <a:ext cx="6230973" cy="3899122"/>
                      </a:xfrm>
                      <a:prstGeom prst="rect">
                        <a:avLst/>
                      </a:prstGeom>
                      <a:noFill/>
                      <a:ln>
                        <a:noFill/>
                      </a:ln>
                      <a:effectLst/>
                    </p:spPr>
                  </p:pic>
                </p:oleObj>
              </mc:Fallback>
            </mc:AlternateContent>
          </a:graphicData>
        </a:graphic>
      </p:graphicFrame>
      <p:sp>
        <p:nvSpPr>
          <p:cNvPr id="31" name="Rectangle 7">
            <a:extLst>
              <a:ext uri="{FF2B5EF4-FFF2-40B4-BE49-F238E27FC236}">
                <a16:creationId xmlns:a16="http://schemas.microsoft.com/office/drawing/2014/main" id="{0E5B05A9-3A49-4CEF-A0C3-FB4A9A550A5A}"/>
              </a:ext>
            </a:extLst>
          </p:cNvPr>
          <p:cNvSpPr>
            <a:spLocks noChangeArrowheads="1"/>
          </p:cNvSpPr>
          <p:nvPr/>
        </p:nvSpPr>
        <p:spPr bwMode="auto">
          <a:xfrm>
            <a:off x="1585500" y="1902223"/>
            <a:ext cx="2439035" cy="394200"/>
          </a:xfrm>
          <a:prstGeom prst="rect">
            <a:avLst/>
          </a:prstGeom>
          <a:gradFill rotWithShape="0">
            <a:gsLst>
              <a:gs pos="0">
                <a:srgbClr val="883884">
                  <a:gamma/>
                  <a:shade val="57255"/>
                  <a:invGamma/>
                  <a:alpha val="80000"/>
                </a:srgbClr>
              </a:gs>
              <a:gs pos="50000">
                <a:srgbClr val="883884">
                  <a:alpha val="80000"/>
                </a:srgbClr>
              </a:gs>
              <a:gs pos="100000">
                <a:srgbClr val="883884">
                  <a:gamma/>
                  <a:shade val="57255"/>
                  <a:invGamma/>
                  <a:alpha val="80000"/>
                </a:srgbClr>
              </a:gs>
            </a:gsLst>
            <a:lin ang="5400000" scaled="1"/>
          </a:gradFill>
          <a:ln w="12700" algn="ctr">
            <a:solidFill>
              <a:sysClr val="window" lastClr="FFFFFF"/>
            </a:solidFill>
            <a:miter lim="800000"/>
            <a:headEnd/>
            <a:tailEnd/>
          </a:ln>
          <a:effectLst/>
        </p:spPr>
        <p:txBody>
          <a:bodyPr wrap="none" anchor="ctr"/>
          <a:lstStyle/>
          <a:p>
            <a:pPr marL="0" marR="0" lvl="0" indent="0" algn="l" defTabSz="685955" eaLnBrk="0" fontAlgn="auto" latinLnBrk="0" hangingPunct="0">
              <a:lnSpc>
                <a:spcPct val="80000"/>
              </a:lnSpc>
              <a:spcBef>
                <a:spcPct val="0"/>
              </a:spcBef>
              <a:spcAft>
                <a:spcPts val="0"/>
              </a:spcAft>
              <a:buClrTx/>
              <a:buSzTx/>
              <a:buFontTx/>
              <a:buNone/>
              <a:tabLst/>
              <a:defRPr/>
            </a:pPr>
            <a:r>
              <a:rPr kumimoji="0" lang="en-US" sz="1350" b="1" i="0" u="none" strike="noStrike" kern="0" cap="none" spc="0" normalizeH="0" baseline="0" noProof="0">
                <a:ln>
                  <a:noFill/>
                </a:ln>
                <a:solidFill>
                  <a:srgbClr val="FFFFFF"/>
                </a:solidFill>
                <a:effectLst>
                  <a:outerShdw blurRad="38100" dist="38100" dir="2700000" algn="tl">
                    <a:srgbClr val="000000"/>
                  </a:outerShdw>
                </a:effectLst>
                <a:uLnTx/>
                <a:uFillTx/>
                <a:latin typeface="Arial" charset="0"/>
              </a:rPr>
              <a:t>A. Datum</a:t>
            </a:r>
          </a:p>
          <a:p>
            <a:pPr marL="0" marR="0" lvl="0" indent="0" algn="l" defTabSz="685955" eaLnBrk="0" fontAlgn="auto" latinLnBrk="0" hangingPunct="0">
              <a:lnSpc>
                <a:spcPct val="80000"/>
              </a:lnSpc>
              <a:spcBef>
                <a:spcPct val="0"/>
              </a:spcBef>
              <a:spcAft>
                <a:spcPts val="0"/>
              </a:spcAft>
              <a:buClrTx/>
              <a:buSzTx/>
              <a:buFontTx/>
              <a:buNone/>
              <a:tabLst/>
              <a:defRPr/>
            </a:pPr>
            <a:r>
              <a:rPr kumimoji="0" lang="en-US" sz="1350" b="1" i="0" u="none" strike="noStrike" kern="0" cap="none" spc="0" normalizeH="0" baseline="0" noProof="0">
                <a:ln>
                  <a:noFill/>
                </a:ln>
                <a:solidFill>
                  <a:srgbClr val="FFFFFF"/>
                </a:solidFill>
                <a:effectLst>
                  <a:outerShdw blurRad="38100" dist="38100" dir="2700000" algn="tl">
                    <a:srgbClr val="000000"/>
                  </a:outerShdw>
                </a:effectLst>
                <a:uLnTx/>
                <a:uFillTx/>
                <a:latin typeface="Arial" charset="0"/>
              </a:rPr>
              <a:t>Account Forest</a:t>
            </a:r>
          </a:p>
        </p:txBody>
      </p:sp>
      <p:sp>
        <p:nvSpPr>
          <p:cNvPr id="32" name="Rectangle 8">
            <a:extLst>
              <a:ext uri="{FF2B5EF4-FFF2-40B4-BE49-F238E27FC236}">
                <a16:creationId xmlns:a16="http://schemas.microsoft.com/office/drawing/2014/main" id="{F2A6615A-28F7-43B5-894D-4B9B672D25E7}"/>
              </a:ext>
            </a:extLst>
          </p:cNvPr>
          <p:cNvSpPr>
            <a:spLocks noChangeArrowheads="1"/>
          </p:cNvSpPr>
          <p:nvPr/>
        </p:nvSpPr>
        <p:spPr bwMode="auto">
          <a:xfrm>
            <a:off x="4830725" y="1902223"/>
            <a:ext cx="2439035" cy="394200"/>
          </a:xfrm>
          <a:prstGeom prst="rect">
            <a:avLst/>
          </a:prstGeom>
          <a:gradFill rotWithShape="0">
            <a:gsLst>
              <a:gs pos="0">
                <a:srgbClr val="883884">
                  <a:gamma/>
                  <a:shade val="57255"/>
                  <a:invGamma/>
                  <a:alpha val="80000"/>
                </a:srgbClr>
              </a:gs>
              <a:gs pos="50000">
                <a:srgbClr val="883884">
                  <a:alpha val="80000"/>
                </a:srgbClr>
              </a:gs>
              <a:gs pos="100000">
                <a:srgbClr val="883884">
                  <a:gamma/>
                  <a:shade val="57255"/>
                  <a:invGamma/>
                  <a:alpha val="80000"/>
                </a:srgbClr>
              </a:gs>
            </a:gsLst>
            <a:lin ang="5400000" scaled="1"/>
          </a:gradFill>
          <a:ln w="12700" algn="ctr">
            <a:solidFill>
              <a:sysClr val="window" lastClr="FFFFFF"/>
            </a:solidFill>
            <a:miter lim="800000"/>
            <a:headEnd/>
            <a:tailEnd/>
          </a:ln>
          <a:effectLst/>
        </p:spPr>
        <p:txBody>
          <a:bodyPr wrap="none" anchor="ctr"/>
          <a:lstStyle/>
          <a:p>
            <a:pPr marL="0" marR="0" lvl="0" indent="0" algn="l" defTabSz="685955" eaLnBrk="0" fontAlgn="auto" latinLnBrk="0" hangingPunct="0">
              <a:lnSpc>
                <a:spcPct val="80000"/>
              </a:lnSpc>
              <a:spcBef>
                <a:spcPct val="0"/>
              </a:spcBef>
              <a:spcAft>
                <a:spcPts val="0"/>
              </a:spcAft>
              <a:buClrTx/>
              <a:buSzTx/>
              <a:buFontTx/>
              <a:buNone/>
              <a:tabLst/>
              <a:defRPr/>
            </a:pPr>
            <a:r>
              <a:rPr kumimoji="0" lang="en-US" sz="1350" b="1" i="0" u="none" strike="noStrike" kern="0" cap="none" spc="0" normalizeH="0" baseline="0" noProof="0">
                <a:ln>
                  <a:noFill/>
                </a:ln>
                <a:solidFill>
                  <a:srgbClr val="FFFFFF"/>
                </a:solidFill>
                <a:effectLst>
                  <a:outerShdw blurRad="38100" dist="38100" dir="2700000" algn="tl">
                    <a:srgbClr val="000000"/>
                  </a:outerShdw>
                </a:effectLst>
                <a:uLnTx/>
                <a:uFillTx/>
                <a:latin typeface="Arial" charset="0"/>
              </a:rPr>
              <a:t>Trey Research</a:t>
            </a:r>
          </a:p>
          <a:p>
            <a:pPr marL="0" marR="0" lvl="0" indent="0" algn="l" defTabSz="685955" eaLnBrk="0" fontAlgn="auto" latinLnBrk="0" hangingPunct="0">
              <a:lnSpc>
                <a:spcPct val="80000"/>
              </a:lnSpc>
              <a:spcBef>
                <a:spcPct val="0"/>
              </a:spcBef>
              <a:spcAft>
                <a:spcPts val="0"/>
              </a:spcAft>
              <a:buClrTx/>
              <a:buSzTx/>
              <a:buFontTx/>
              <a:buNone/>
              <a:tabLst/>
              <a:defRPr/>
            </a:pPr>
            <a:r>
              <a:rPr kumimoji="0" lang="en-US" sz="1350" b="1" i="0" u="none" strike="noStrike" kern="0" cap="none" spc="0" normalizeH="0" baseline="0" noProof="0">
                <a:ln>
                  <a:noFill/>
                </a:ln>
                <a:solidFill>
                  <a:srgbClr val="FFFFFF"/>
                </a:solidFill>
                <a:effectLst>
                  <a:outerShdw blurRad="38100" dist="38100" dir="2700000" algn="tl">
                    <a:srgbClr val="000000"/>
                  </a:outerShdw>
                </a:effectLst>
                <a:uLnTx/>
                <a:uFillTx/>
                <a:latin typeface="Arial" charset="0"/>
              </a:rPr>
              <a:t>Resource Forest</a:t>
            </a:r>
          </a:p>
        </p:txBody>
      </p:sp>
      <p:sp>
        <p:nvSpPr>
          <p:cNvPr id="33" name="Text Box 9">
            <a:extLst>
              <a:ext uri="{FF2B5EF4-FFF2-40B4-BE49-F238E27FC236}">
                <a16:creationId xmlns:a16="http://schemas.microsoft.com/office/drawing/2014/main" id="{E6E2E477-4C0D-4CF5-B1F3-A06F35CA9A62}"/>
              </a:ext>
            </a:extLst>
          </p:cNvPr>
          <p:cNvSpPr txBox="1">
            <a:spLocks noChangeArrowheads="1"/>
          </p:cNvSpPr>
          <p:nvPr/>
        </p:nvSpPr>
        <p:spPr bwMode="auto">
          <a:xfrm>
            <a:off x="3987385" y="2531276"/>
            <a:ext cx="1444691" cy="279307"/>
          </a:xfrm>
          <a:prstGeom prst="rect">
            <a:avLst/>
          </a:prstGeom>
          <a:noFill/>
          <a:ln w="9525" algn="ctr">
            <a:solidFill>
              <a:srgbClr val="FF0000"/>
            </a:solidFill>
            <a:miter lim="800000"/>
            <a:headEnd/>
            <a:tailEnd/>
          </a:ln>
          <a:effectLst>
            <a:outerShdw dist="17961" dir="2700000" algn="ctr" rotWithShape="0">
              <a:srgbClr val="002050">
                <a:alpha val="74001"/>
              </a:srgbClr>
            </a:outerShdw>
          </a:effectLst>
        </p:spPr>
        <p:txBody>
          <a:bodyPr wrap="none">
            <a:spAutoFit/>
          </a:bodyPr>
          <a:lstStyle/>
          <a:p>
            <a:pPr marL="0" marR="0" lvl="0" indent="0" algn="l" defTabSz="685955" eaLnBrk="1" fontAlgn="auto" latinLnBrk="0" hangingPunct="1">
              <a:lnSpc>
                <a:spcPct val="90000"/>
              </a:lnSpc>
              <a:spcBef>
                <a:spcPct val="0"/>
              </a:spcBef>
              <a:spcAft>
                <a:spcPts val="0"/>
              </a:spcAft>
              <a:buClrTx/>
              <a:buSzTx/>
              <a:buFontTx/>
              <a:buNone/>
              <a:tabLst/>
              <a:defRPr/>
            </a:pPr>
            <a:r>
              <a:rPr kumimoji="0" lang="en-US" sz="1350" b="0" i="0" u="none" strike="noStrike" kern="0" cap="none" spc="0" normalizeH="0" baseline="0" noProof="0" dirty="0">
                <a:ln>
                  <a:noFill/>
                </a:ln>
                <a:solidFill>
                  <a:srgbClr val="FF0000"/>
                </a:solidFill>
                <a:effectLst/>
                <a:uLnTx/>
                <a:uFillTx/>
                <a:latin typeface="Segoe Semibold" pitchFamily="34" charset="0"/>
              </a:rPr>
              <a:t>Federation Trust</a:t>
            </a:r>
          </a:p>
        </p:txBody>
      </p:sp>
      <p:sp>
        <p:nvSpPr>
          <p:cNvPr id="34" name="Rectangle 23">
            <a:extLst>
              <a:ext uri="{FF2B5EF4-FFF2-40B4-BE49-F238E27FC236}">
                <a16:creationId xmlns:a16="http://schemas.microsoft.com/office/drawing/2014/main" id="{152CFD84-AFE4-4E22-82A9-012DADB6A5A8}"/>
              </a:ext>
            </a:extLst>
          </p:cNvPr>
          <p:cNvSpPr>
            <a:spLocks noChangeArrowheads="1"/>
          </p:cNvSpPr>
          <p:nvPr/>
        </p:nvSpPr>
        <p:spPr bwMode="auto">
          <a:xfrm>
            <a:off x="1586691" y="1902932"/>
            <a:ext cx="2431890" cy="400154"/>
          </a:xfrm>
          <a:prstGeom prst="rect">
            <a:avLst/>
          </a:prstGeom>
          <a:gradFill rotWithShape="1">
            <a:gsLst>
              <a:gs pos="0">
                <a:srgbClr val="808080"/>
              </a:gs>
              <a:gs pos="100000">
                <a:srgbClr val="C0C0C0"/>
              </a:gs>
            </a:gsLst>
            <a:lin ang="5400000" scaled="1"/>
          </a:gradFill>
          <a:ln w="6350">
            <a:solidFill>
              <a:sysClr val="window" lastClr="FFFFFF"/>
            </a:solidFill>
            <a:miter lim="800000"/>
            <a:headEnd/>
            <a:tailEnd/>
          </a:ln>
          <a:effectLst/>
        </p:spPr>
        <p:txBody>
          <a:bodyPr wrap="none" anchor="ctr"/>
          <a:lstStyle/>
          <a:p>
            <a:pPr marL="0" marR="0" lvl="0" indent="0" defTabSz="685955" eaLnBrk="0" fontAlgn="auto" latinLnBrk="0" hangingPunct="0">
              <a:lnSpc>
                <a:spcPct val="100000"/>
              </a:lnSpc>
              <a:spcBef>
                <a:spcPct val="0"/>
              </a:spcBef>
              <a:spcAft>
                <a:spcPts val="0"/>
              </a:spcAft>
              <a:buClrTx/>
              <a:buSzTx/>
              <a:buFontTx/>
              <a:buNone/>
              <a:tabLst/>
              <a:defRPr/>
            </a:pPr>
            <a:r>
              <a:rPr kumimoji="0" lang="en-US" sz="1350" b="1" i="0" u="none" strike="noStrike" kern="0" cap="none" spc="0" normalizeH="0" baseline="0" noProof="0" dirty="0">
                <a:ln>
                  <a:noFill/>
                </a:ln>
                <a:solidFill>
                  <a:srgbClr val="000000"/>
                </a:solidFill>
                <a:effectLst/>
                <a:uLnTx/>
                <a:uFillTx/>
                <a:latin typeface="Arial" charset="0"/>
              </a:rPr>
              <a:t>Microsoft</a:t>
            </a:r>
          </a:p>
          <a:p>
            <a:pPr marL="0" marR="0" lvl="0" indent="0" defTabSz="685955" eaLnBrk="0" fontAlgn="auto" latinLnBrk="0" hangingPunct="0">
              <a:lnSpc>
                <a:spcPct val="100000"/>
              </a:lnSpc>
              <a:spcBef>
                <a:spcPct val="0"/>
              </a:spcBef>
              <a:spcAft>
                <a:spcPts val="0"/>
              </a:spcAft>
              <a:buClrTx/>
              <a:buSzTx/>
              <a:buFontTx/>
              <a:buNone/>
              <a:tabLst/>
              <a:defRPr/>
            </a:pPr>
            <a:r>
              <a:rPr kumimoji="0" lang="en-US" sz="1350" b="1" i="0" u="none" strike="noStrike" kern="0" cap="none" spc="0" normalizeH="0" baseline="0" noProof="0" dirty="0">
                <a:ln>
                  <a:noFill/>
                </a:ln>
                <a:solidFill>
                  <a:srgbClr val="000000"/>
                </a:solidFill>
                <a:effectLst/>
                <a:uLnTx/>
                <a:uFillTx/>
                <a:latin typeface="Arial" charset="0"/>
              </a:rPr>
              <a:t>(Users)</a:t>
            </a:r>
          </a:p>
        </p:txBody>
      </p:sp>
      <p:sp>
        <p:nvSpPr>
          <p:cNvPr id="35" name="Rectangle 24">
            <a:extLst>
              <a:ext uri="{FF2B5EF4-FFF2-40B4-BE49-F238E27FC236}">
                <a16:creationId xmlns:a16="http://schemas.microsoft.com/office/drawing/2014/main" id="{2F6D183F-3142-4354-A38A-050C8C7995F0}"/>
              </a:ext>
            </a:extLst>
          </p:cNvPr>
          <p:cNvSpPr>
            <a:spLocks noChangeArrowheads="1"/>
          </p:cNvSpPr>
          <p:nvPr/>
        </p:nvSpPr>
        <p:spPr bwMode="auto">
          <a:xfrm>
            <a:off x="4830726" y="1892694"/>
            <a:ext cx="2431890" cy="400154"/>
          </a:xfrm>
          <a:prstGeom prst="rect">
            <a:avLst/>
          </a:prstGeom>
          <a:gradFill rotWithShape="1">
            <a:gsLst>
              <a:gs pos="0">
                <a:srgbClr val="777777"/>
              </a:gs>
              <a:gs pos="100000">
                <a:srgbClr val="C0C0C0"/>
              </a:gs>
            </a:gsLst>
            <a:lin ang="5400000" scaled="1"/>
          </a:gradFill>
          <a:ln w="6350">
            <a:solidFill>
              <a:sysClr val="window" lastClr="FFFFFF"/>
            </a:solidFill>
            <a:miter lim="800000"/>
            <a:headEnd/>
            <a:tailEnd/>
          </a:ln>
          <a:effectLst/>
        </p:spPr>
        <p:txBody>
          <a:bodyPr wrap="none" anchor="ctr"/>
          <a:lstStyle/>
          <a:p>
            <a:pPr marL="0" marR="0" lvl="0" indent="0" defTabSz="685955" eaLnBrk="0" fontAlgn="auto" latinLnBrk="0" hangingPunct="0">
              <a:lnSpc>
                <a:spcPct val="100000"/>
              </a:lnSpc>
              <a:spcBef>
                <a:spcPct val="0"/>
              </a:spcBef>
              <a:spcAft>
                <a:spcPts val="0"/>
              </a:spcAft>
              <a:buClrTx/>
              <a:buSzTx/>
              <a:buFontTx/>
              <a:buNone/>
              <a:tabLst/>
              <a:defRPr/>
            </a:pPr>
            <a:r>
              <a:rPr kumimoji="0" lang="en-US" sz="1350" b="1" i="0" u="none" strike="noStrike" kern="0" cap="none" spc="0" normalizeH="0" baseline="0" noProof="0" dirty="0">
                <a:ln>
                  <a:noFill/>
                </a:ln>
                <a:solidFill>
                  <a:srgbClr val="000000"/>
                </a:solidFill>
                <a:effectLst/>
                <a:uLnTx/>
                <a:uFillTx/>
                <a:latin typeface="Arial" charset="0"/>
              </a:rPr>
              <a:t>E-Company Store</a:t>
            </a:r>
          </a:p>
          <a:p>
            <a:pPr marL="0" marR="0" lvl="0" indent="0" defTabSz="685955" eaLnBrk="0" fontAlgn="auto" latinLnBrk="0" hangingPunct="0">
              <a:lnSpc>
                <a:spcPct val="100000"/>
              </a:lnSpc>
              <a:spcBef>
                <a:spcPct val="0"/>
              </a:spcBef>
              <a:spcAft>
                <a:spcPts val="0"/>
              </a:spcAft>
              <a:buClrTx/>
              <a:buSzTx/>
              <a:buFontTx/>
              <a:buNone/>
              <a:tabLst/>
              <a:defRPr/>
            </a:pPr>
            <a:r>
              <a:rPr kumimoji="0" lang="en-US" sz="1350" b="1" i="0" u="none" strike="noStrike" kern="0" cap="none" spc="0" normalizeH="0" baseline="0" noProof="0" dirty="0">
                <a:ln>
                  <a:noFill/>
                </a:ln>
                <a:solidFill>
                  <a:srgbClr val="000000"/>
                </a:solidFill>
                <a:effectLst/>
                <a:uLnTx/>
                <a:uFillTx/>
                <a:latin typeface="Arial" charset="0"/>
              </a:rPr>
              <a:t>(Resource)</a:t>
            </a:r>
          </a:p>
        </p:txBody>
      </p:sp>
      <p:sp>
        <p:nvSpPr>
          <p:cNvPr id="36" name="Rectangle 23">
            <a:extLst>
              <a:ext uri="{FF2B5EF4-FFF2-40B4-BE49-F238E27FC236}">
                <a16:creationId xmlns:a16="http://schemas.microsoft.com/office/drawing/2014/main" id="{C8DE99F4-8CE9-4B3B-88E2-C1FB62886280}"/>
              </a:ext>
            </a:extLst>
          </p:cNvPr>
          <p:cNvSpPr>
            <a:spLocks noChangeArrowheads="1"/>
          </p:cNvSpPr>
          <p:nvPr/>
        </p:nvSpPr>
        <p:spPr bwMode="auto">
          <a:xfrm>
            <a:off x="1580737" y="1892695"/>
            <a:ext cx="2447182" cy="464465"/>
          </a:xfrm>
          <a:prstGeom prst="rect">
            <a:avLst/>
          </a:prstGeom>
          <a:solidFill>
            <a:srgbClr val="59D01E"/>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0" fontAlgn="auto" hangingPunct="0">
              <a:spcBef>
                <a:spcPct val="0"/>
              </a:spcBef>
              <a:defRPr/>
            </a:pPr>
            <a:r>
              <a:rPr lang="en-US" sz="1800" b="1" kern="0" dirty="0">
                <a:solidFill>
                  <a:srgbClr val="FFFFFF"/>
                </a:solidFill>
                <a:effectLst>
                  <a:outerShdw blurRad="38100" dist="38100" dir="2700000" algn="tl">
                    <a:srgbClr val="000000">
                      <a:alpha val="43137"/>
                    </a:srgbClr>
                  </a:outerShdw>
                </a:effectLst>
                <a:latin typeface="Arial" charset="0"/>
              </a:rPr>
              <a:t>Identity Provider</a:t>
            </a:r>
            <a:endParaRPr lang="en-US" sz="1350" b="1" kern="0" dirty="0">
              <a:solidFill>
                <a:srgbClr val="FFFFFF"/>
              </a:solidFill>
              <a:effectLst>
                <a:outerShdw blurRad="38100" dist="38100" dir="2700000" algn="tl">
                  <a:srgbClr val="000000">
                    <a:alpha val="43137"/>
                  </a:srgbClr>
                </a:outerShdw>
              </a:effectLst>
              <a:latin typeface="Arial" charset="0"/>
            </a:endParaRPr>
          </a:p>
          <a:p>
            <a:pPr eaLnBrk="0" fontAlgn="auto" hangingPunct="0">
              <a:spcBef>
                <a:spcPct val="0"/>
              </a:spcBef>
              <a:defRPr/>
            </a:pPr>
            <a:r>
              <a:rPr lang="en-US" sz="1050" b="1" i="1" kern="0" dirty="0">
                <a:solidFill>
                  <a:srgbClr val="FFFFFF"/>
                </a:solidFill>
                <a:effectLst>
                  <a:outerShdw blurRad="38100" dist="38100" dir="2700000" algn="tl">
                    <a:srgbClr val="000000">
                      <a:alpha val="43137"/>
                    </a:srgbClr>
                  </a:outerShdw>
                </a:effectLst>
                <a:latin typeface="Arial" charset="0"/>
              </a:rPr>
              <a:t>(Users)</a:t>
            </a:r>
          </a:p>
        </p:txBody>
      </p:sp>
      <p:sp>
        <p:nvSpPr>
          <p:cNvPr id="37" name="Rectangle 24">
            <a:extLst>
              <a:ext uri="{FF2B5EF4-FFF2-40B4-BE49-F238E27FC236}">
                <a16:creationId xmlns:a16="http://schemas.microsoft.com/office/drawing/2014/main" id="{B2F40039-C600-4037-A4AD-15F69392D1C3}"/>
              </a:ext>
            </a:extLst>
          </p:cNvPr>
          <p:cNvSpPr>
            <a:spLocks noChangeArrowheads="1"/>
          </p:cNvSpPr>
          <p:nvPr/>
        </p:nvSpPr>
        <p:spPr bwMode="auto">
          <a:xfrm>
            <a:off x="4828345" y="1892695"/>
            <a:ext cx="2457741" cy="464465"/>
          </a:xfrm>
          <a:prstGeom prst="rect">
            <a:avLst/>
          </a:prstGeom>
          <a:solidFill>
            <a:srgbClr val="7030A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0" fontAlgn="auto" hangingPunct="0">
              <a:spcBef>
                <a:spcPct val="0"/>
              </a:spcBef>
              <a:defRPr/>
            </a:pPr>
            <a:r>
              <a:rPr lang="en-US" sz="1800" b="1" kern="0" dirty="0">
                <a:solidFill>
                  <a:srgbClr val="FFFFFF"/>
                </a:solidFill>
                <a:effectLst>
                  <a:outerShdw blurRad="38100" dist="38100" dir="2700000" algn="tl">
                    <a:srgbClr val="000000">
                      <a:alpha val="43137"/>
                    </a:srgbClr>
                  </a:outerShdw>
                </a:effectLst>
                <a:latin typeface="Arial" charset="0"/>
              </a:rPr>
              <a:t>Resource Provider</a:t>
            </a:r>
            <a:endParaRPr lang="en-US" sz="1350" b="1" kern="0" dirty="0">
              <a:solidFill>
                <a:srgbClr val="FFFFFF"/>
              </a:solidFill>
              <a:effectLst>
                <a:outerShdw blurRad="38100" dist="38100" dir="2700000" algn="tl">
                  <a:srgbClr val="000000">
                    <a:alpha val="43137"/>
                  </a:srgbClr>
                </a:outerShdw>
              </a:effectLst>
              <a:latin typeface="Arial" charset="0"/>
            </a:endParaRPr>
          </a:p>
          <a:p>
            <a:pPr eaLnBrk="0" fontAlgn="auto" hangingPunct="0">
              <a:spcBef>
                <a:spcPct val="0"/>
              </a:spcBef>
              <a:defRPr/>
            </a:pPr>
            <a:r>
              <a:rPr lang="en-US" sz="1050" b="1" i="1" kern="0" dirty="0">
                <a:solidFill>
                  <a:srgbClr val="FFFFFF"/>
                </a:solidFill>
                <a:effectLst>
                  <a:outerShdw blurRad="38100" dist="38100" dir="2700000" algn="tl">
                    <a:srgbClr val="000000">
                      <a:alpha val="43137"/>
                    </a:srgbClr>
                  </a:outerShdw>
                </a:effectLst>
                <a:latin typeface="Arial" charset="0"/>
              </a:rPr>
              <a:t>(Application, such Office 365)</a:t>
            </a:r>
            <a:endParaRPr lang="en-US" sz="1350" b="1" i="1" kern="0" dirty="0">
              <a:solidFill>
                <a:srgbClr val="FFFFFF"/>
              </a:solidFill>
              <a:effectLst>
                <a:outerShdw blurRad="38100" dist="38100" dir="2700000" algn="tl">
                  <a:srgbClr val="000000">
                    <a:alpha val="43137"/>
                  </a:srgbClr>
                </a:outerShdw>
              </a:effectLst>
              <a:latin typeface="Arial" charset="0"/>
            </a:endParaRPr>
          </a:p>
        </p:txBody>
      </p:sp>
      <p:sp>
        <p:nvSpPr>
          <p:cNvPr id="38" name="TextBox 37">
            <a:extLst>
              <a:ext uri="{FF2B5EF4-FFF2-40B4-BE49-F238E27FC236}">
                <a16:creationId xmlns:a16="http://schemas.microsoft.com/office/drawing/2014/main" id="{C12EAE0A-9309-4050-A5CF-E2711E066DD3}"/>
              </a:ext>
            </a:extLst>
          </p:cNvPr>
          <p:cNvSpPr txBox="1"/>
          <p:nvPr/>
        </p:nvSpPr>
        <p:spPr>
          <a:xfrm>
            <a:off x="7882792" y="1443702"/>
            <a:ext cx="3999811" cy="2145478"/>
          </a:xfrm>
          <a:prstGeom prst="rect">
            <a:avLst/>
          </a:prstGeom>
          <a:noFill/>
        </p:spPr>
        <p:txBody>
          <a:bodyPr wrap="square" lIns="68598" tIns="68598" rIns="68598" bIns="68598" rtlCol="0">
            <a:noAutofit/>
          </a:bodyPr>
          <a:lstStyle/>
          <a:p>
            <a:pPr marL="0" marR="0" lvl="0" indent="0" algn="l" defTabSz="685955" eaLnBrk="1" fontAlgn="auto" latinLnBrk="0" hangingPunct="1">
              <a:lnSpc>
                <a:spcPct val="90000"/>
              </a:lnSpc>
              <a:spcBef>
                <a:spcPct val="20000"/>
              </a:spcBef>
              <a:spcAft>
                <a:spcPts val="0"/>
              </a:spcAft>
              <a:buClrTx/>
              <a:buSzPct val="90000"/>
              <a:buFontTx/>
              <a:buNone/>
              <a:tabLst/>
              <a:defRPr/>
            </a:pPr>
            <a:r>
              <a:rPr kumimoji="0" lang="en-US" sz="1400" b="1" i="0" u="none" strike="noStrike" kern="0" cap="none" spc="0" normalizeH="0" baseline="0" noProof="0" dirty="0">
                <a:ln>
                  <a:noFill/>
                </a:ln>
                <a:solidFill>
                  <a:srgbClr val="000000"/>
                </a:solidFill>
                <a:effectLst/>
                <a:uLnTx/>
                <a:uFillTx/>
              </a:rPr>
              <a:t>Claims Provider (CP) Trusts</a:t>
            </a:r>
          </a:p>
          <a:p>
            <a:pPr marL="728843" marR="0" lvl="1" indent="-385865" algn="l" defTabSz="685955" eaLnBrk="1" fontAlgn="auto" latinLnBrk="0" hangingPunct="1">
              <a:lnSpc>
                <a:spcPct val="90000"/>
              </a:lnSpc>
              <a:spcBef>
                <a:spcPct val="20000"/>
              </a:spcBef>
              <a:spcAft>
                <a:spcPts val="0"/>
              </a:spcAft>
              <a:buClrTx/>
              <a:buSzPct val="90000"/>
              <a:buFont typeface="Wingdings" pitchFamily="2" charset="2"/>
              <a:buChar char="Ø"/>
              <a:tabLst/>
              <a:defRPr/>
            </a:pPr>
            <a:r>
              <a:rPr kumimoji="0" lang="en-US" sz="1400" b="0" i="0" u="none" strike="noStrike" kern="0" cap="none" spc="0" normalizeH="0" baseline="0" noProof="0" dirty="0">
                <a:ln>
                  <a:noFill/>
                </a:ln>
                <a:solidFill>
                  <a:srgbClr val="000000"/>
                </a:solidFill>
                <a:effectLst/>
                <a:uLnTx/>
                <a:uFillTx/>
              </a:rPr>
              <a:t>Another STS is providing a security token (claims) to this service</a:t>
            </a:r>
          </a:p>
          <a:p>
            <a:pPr marL="728843" marR="0" lvl="1" indent="-385865" algn="l" defTabSz="685955" eaLnBrk="1" fontAlgn="auto" latinLnBrk="0" hangingPunct="1">
              <a:lnSpc>
                <a:spcPct val="90000"/>
              </a:lnSpc>
              <a:spcBef>
                <a:spcPct val="20000"/>
              </a:spcBef>
              <a:spcAft>
                <a:spcPts val="0"/>
              </a:spcAft>
              <a:buClrTx/>
              <a:buSzPct val="90000"/>
              <a:buFont typeface="Wingdings" pitchFamily="2" charset="2"/>
              <a:buChar char="Ø"/>
              <a:tabLst/>
              <a:defRPr/>
            </a:pPr>
            <a:r>
              <a:rPr kumimoji="0" lang="en-US" sz="1400" b="0" i="0" u="none" strike="noStrike" kern="0" cap="none" spc="0" normalizeH="0" baseline="0" noProof="0" dirty="0">
                <a:ln>
                  <a:noFill/>
                </a:ln>
                <a:solidFill>
                  <a:srgbClr val="000000"/>
                </a:solidFill>
                <a:effectLst/>
                <a:uLnTx/>
                <a:uFillTx/>
              </a:rPr>
              <a:t>Contains information such as the signature verification certificate </a:t>
            </a:r>
          </a:p>
          <a:p>
            <a:pPr marL="728843" marR="0" lvl="1" indent="-385865" algn="l" defTabSz="685955" eaLnBrk="1" fontAlgn="auto" latinLnBrk="0" hangingPunct="1">
              <a:lnSpc>
                <a:spcPct val="90000"/>
              </a:lnSpc>
              <a:spcBef>
                <a:spcPct val="20000"/>
              </a:spcBef>
              <a:spcAft>
                <a:spcPts val="0"/>
              </a:spcAft>
              <a:buClrTx/>
              <a:buSzPct val="90000"/>
              <a:buFont typeface="Wingdings" pitchFamily="2" charset="2"/>
              <a:buChar char="Ø"/>
              <a:tabLst/>
              <a:defRPr/>
            </a:pPr>
            <a:r>
              <a:rPr kumimoji="0" lang="en-US" sz="1400" b="0" i="0" u="none" strike="noStrike" kern="0" cap="none" spc="0" normalizeH="0" baseline="0" noProof="0" dirty="0">
                <a:ln>
                  <a:noFill/>
                </a:ln>
                <a:solidFill>
                  <a:srgbClr val="000000"/>
                </a:solidFill>
                <a:effectLst/>
                <a:uLnTx/>
                <a:uFillTx/>
              </a:rPr>
              <a:t>Contains </a:t>
            </a:r>
            <a:r>
              <a:rPr kumimoji="0" lang="en-US" sz="1400" b="1" i="0" u="sng" strike="noStrike" kern="0" cap="none" spc="0" normalizeH="0" baseline="0" noProof="0" dirty="0">
                <a:ln>
                  <a:noFill/>
                </a:ln>
                <a:solidFill>
                  <a:srgbClr val="000000"/>
                </a:solidFill>
                <a:effectLst/>
                <a:uLnTx/>
                <a:uFillTx/>
              </a:rPr>
              <a:t>acceptance</a:t>
            </a:r>
            <a:r>
              <a:rPr kumimoji="0" lang="en-US" sz="1400" b="0" i="0" u="none" strike="noStrike" kern="0" cap="none" spc="0" normalizeH="0" baseline="0" noProof="0" dirty="0">
                <a:ln>
                  <a:noFill/>
                </a:ln>
                <a:solidFill>
                  <a:srgbClr val="000000"/>
                </a:solidFill>
                <a:effectLst/>
                <a:uLnTx/>
                <a:uFillTx/>
              </a:rPr>
              <a:t> policy which determines how we process claims from this CP</a:t>
            </a:r>
            <a:br>
              <a:rPr kumimoji="0" lang="en-US" sz="1400" b="1" i="0" u="none" strike="noStrike" kern="0" cap="none" spc="0" normalizeH="0" baseline="0" noProof="0" dirty="0">
                <a:ln>
                  <a:noFill/>
                </a:ln>
                <a:solidFill>
                  <a:srgbClr val="000000"/>
                </a:solidFill>
                <a:effectLst/>
                <a:uLnTx/>
                <a:uFillTx/>
              </a:rPr>
            </a:br>
            <a:endParaRPr kumimoji="0" lang="en-US" sz="1400" b="1" i="0" u="none" strike="noStrike" kern="0" cap="none" spc="0" normalizeH="0" baseline="0" noProof="0" dirty="0">
              <a:ln>
                <a:noFill/>
              </a:ln>
              <a:solidFill>
                <a:srgbClr val="000000"/>
              </a:solidFill>
              <a:effectLst/>
              <a:uLnTx/>
              <a:uFillTx/>
            </a:endParaRPr>
          </a:p>
        </p:txBody>
      </p:sp>
      <p:pic>
        <p:nvPicPr>
          <p:cNvPr id="39" name="Picture 10" descr="YellowUser">
            <a:extLst>
              <a:ext uri="{FF2B5EF4-FFF2-40B4-BE49-F238E27FC236}">
                <a16:creationId xmlns:a16="http://schemas.microsoft.com/office/drawing/2014/main" id="{201C51D2-2EE9-404A-BC7A-FF86D6414B94}"/>
              </a:ext>
            </a:extLst>
          </p:cNvPr>
          <p:cNvPicPr>
            <a:picLocks noChangeAspect="1" noChangeArrowheads="1"/>
          </p:cNvPicPr>
          <p:nvPr/>
        </p:nvPicPr>
        <p:blipFill>
          <a:blip r:embed="rId7">
            <a:clrChange>
              <a:clrFrom>
                <a:srgbClr val="08369A"/>
              </a:clrFrom>
              <a:clrTo>
                <a:srgbClr val="08369A">
                  <a:alpha val="0"/>
                </a:srgbClr>
              </a:clrTo>
            </a:clrChange>
          </a:blip>
          <a:srcRect/>
          <a:stretch>
            <a:fillRect/>
          </a:stretch>
        </p:blipFill>
        <p:spPr bwMode="auto">
          <a:xfrm>
            <a:off x="2703789" y="4922433"/>
            <a:ext cx="378717" cy="400154"/>
          </a:xfrm>
          <a:prstGeom prst="rect">
            <a:avLst/>
          </a:prstGeom>
          <a:noFill/>
        </p:spPr>
      </p:pic>
      <p:sp>
        <p:nvSpPr>
          <p:cNvPr id="40" name="Notched Right Arrow 19">
            <a:extLst>
              <a:ext uri="{FF2B5EF4-FFF2-40B4-BE49-F238E27FC236}">
                <a16:creationId xmlns:a16="http://schemas.microsoft.com/office/drawing/2014/main" id="{99F4632B-394E-4D84-AAA8-6C913940EB6B}"/>
              </a:ext>
            </a:extLst>
          </p:cNvPr>
          <p:cNvSpPr/>
          <p:nvPr/>
        </p:nvSpPr>
        <p:spPr bwMode="auto">
          <a:xfrm rot="5400000">
            <a:off x="6054090" y="3464175"/>
            <a:ext cx="880102" cy="446005"/>
          </a:xfrm>
          <a:prstGeom prst="notchedRightArrow">
            <a:avLst/>
          </a:prstGeom>
          <a:solidFill>
            <a:srgbClr val="FF0000"/>
          </a:solidFill>
          <a:ln w="25400" cap="flat" cmpd="sng" algn="ctr">
            <a:noFill/>
            <a:prstDash val="solid"/>
            <a:headEnd type="none" w="med" len="med"/>
            <a:tailEnd type="none" w="med" len="med"/>
          </a:ln>
          <a:effectLst/>
        </p:spPr>
        <p:txBody>
          <a:bodyPr vert="horz" wrap="square" lIns="68595" tIns="34297" rIns="68595" bIns="34297" numCol="1" rtlCol="0" anchor="ctr" anchorCtr="0" compatLnSpc="1">
            <a:prstTxWarp prst="textNoShape">
              <a:avLst/>
            </a:prstTxWarp>
          </a:bodyPr>
          <a:lstStyle/>
          <a:p>
            <a:pPr marL="0" marR="0" lvl="0" indent="0" defTabSz="685757" eaLnBrk="1" fontAlgn="auto"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FFFFFF"/>
                </a:solidFill>
                <a:effectLst/>
                <a:uLnTx/>
                <a:uFillTx/>
                <a:latin typeface="Segoe UI"/>
                <a:ea typeface="+mn-ea"/>
                <a:cs typeface="+mn-cs"/>
              </a:rPr>
              <a:t>RP Trust</a:t>
            </a:r>
          </a:p>
        </p:txBody>
      </p:sp>
      <p:sp>
        <p:nvSpPr>
          <p:cNvPr id="41" name="Notched Right Arrow 20">
            <a:extLst>
              <a:ext uri="{FF2B5EF4-FFF2-40B4-BE49-F238E27FC236}">
                <a16:creationId xmlns:a16="http://schemas.microsoft.com/office/drawing/2014/main" id="{89D57BC7-3DF0-425E-A522-58515E95AE07}"/>
              </a:ext>
            </a:extLst>
          </p:cNvPr>
          <p:cNvSpPr/>
          <p:nvPr/>
        </p:nvSpPr>
        <p:spPr bwMode="auto">
          <a:xfrm>
            <a:off x="3489647" y="3143176"/>
            <a:ext cx="1000384" cy="446005"/>
          </a:xfrm>
          <a:prstGeom prst="notchedRightArrow">
            <a:avLst/>
          </a:prstGeom>
          <a:solidFill>
            <a:srgbClr val="7030A0"/>
          </a:solidFill>
          <a:ln w="25400" cap="flat" cmpd="sng" algn="ctr">
            <a:noFill/>
            <a:prstDash val="solid"/>
            <a:headEnd type="none" w="med" len="med"/>
            <a:tailEnd type="none" w="med" len="med"/>
          </a:ln>
          <a:effectLst/>
        </p:spPr>
        <p:txBody>
          <a:bodyPr vert="horz" wrap="square" lIns="68595" tIns="34297" rIns="68595" bIns="34297" numCol="1" rtlCol="0" anchor="ctr" anchorCtr="0" compatLnSpc="1">
            <a:prstTxWarp prst="textNoShape">
              <a:avLst/>
            </a:prstTxWarp>
          </a:bodyPr>
          <a:lstStyle/>
          <a:p>
            <a:pPr marL="0" marR="0" lvl="0" indent="0" defTabSz="685757" eaLnBrk="1" fontAlgn="auto"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FFFFFF"/>
                </a:solidFill>
                <a:effectLst/>
                <a:uLnTx/>
                <a:uFillTx/>
                <a:latin typeface="Segoe UI"/>
                <a:ea typeface="+mn-ea"/>
                <a:cs typeface="+mn-cs"/>
              </a:rPr>
              <a:t>RP Trust</a:t>
            </a:r>
          </a:p>
        </p:txBody>
      </p:sp>
      <p:sp>
        <p:nvSpPr>
          <p:cNvPr id="42" name="Rectangle 41">
            <a:extLst>
              <a:ext uri="{FF2B5EF4-FFF2-40B4-BE49-F238E27FC236}">
                <a16:creationId xmlns:a16="http://schemas.microsoft.com/office/drawing/2014/main" id="{0AAB4A70-EAAF-4ED0-9B55-DEFE255E932C}"/>
              </a:ext>
            </a:extLst>
          </p:cNvPr>
          <p:cNvSpPr/>
          <p:nvPr/>
        </p:nvSpPr>
        <p:spPr bwMode="auto">
          <a:xfrm>
            <a:off x="5861042" y="5029617"/>
            <a:ext cx="127113" cy="64310"/>
          </a:xfrm>
          <a:prstGeom prst="rect">
            <a:avLst/>
          </a:prstGeom>
          <a:solidFill>
            <a:srgbClr val="FF0000"/>
          </a:solidFill>
          <a:ln w="25400" cap="flat" cmpd="sng" algn="ctr">
            <a:noFill/>
            <a:prstDash val="solid"/>
            <a:headEnd type="none" w="med" len="med"/>
            <a:tailEnd type="none" w="med" len="med"/>
          </a:ln>
          <a:effectLst/>
        </p:spPr>
        <p:txBody>
          <a:bodyPr vert="horz" wrap="square" lIns="68595" tIns="34297" rIns="68595" bIns="34297" numCol="1" rtlCol="0" anchor="ctr" anchorCtr="0" compatLnSpc="1">
            <a:prstTxWarp prst="textNoShape">
              <a:avLst/>
            </a:prstTxWarp>
          </a:bodyPr>
          <a:lstStyle/>
          <a:p>
            <a:pPr marL="0" marR="0" lvl="0" indent="0" defTabSz="685757" eaLnBrk="1" fontAlgn="auto" latinLnBrk="0" hangingPunct="1">
              <a:lnSpc>
                <a:spcPct val="100000"/>
              </a:lnSpc>
              <a:spcBef>
                <a:spcPct val="0"/>
              </a:spcBef>
              <a:spcAft>
                <a:spcPct val="0"/>
              </a:spcAft>
              <a:buClrTx/>
              <a:buSzTx/>
              <a:buFontTx/>
              <a:buNone/>
              <a:tabLst/>
              <a:defRPr/>
            </a:pPr>
            <a:endParaRPr kumimoji="0" lang="fr-FR" sz="1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Notched Right Arrow 22">
            <a:extLst>
              <a:ext uri="{FF2B5EF4-FFF2-40B4-BE49-F238E27FC236}">
                <a16:creationId xmlns:a16="http://schemas.microsoft.com/office/drawing/2014/main" id="{4B015D30-ED97-4942-BEC5-04B064F11E7F}"/>
              </a:ext>
            </a:extLst>
          </p:cNvPr>
          <p:cNvSpPr/>
          <p:nvPr/>
        </p:nvSpPr>
        <p:spPr bwMode="auto">
          <a:xfrm rot="5400000">
            <a:off x="6054089" y="4423728"/>
            <a:ext cx="880102" cy="446005"/>
          </a:xfrm>
          <a:prstGeom prst="notchedRightArrow">
            <a:avLst/>
          </a:prstGeom>
          <a:solidFill>
            <a:srgbClr val="6EB005">
              <a:lumMod val="75000"/>
            </a:srgbClr>
          </a:solidFill>
          <a:ln w="25400" cap="flat" cmpd="sng" algn="ctr">
            <a:noFill/>
            <a:prstDash val="solid"/>
            <a:headEnd type="none" w="med" len="med"/>
            <a:tailEnd type="none" w="med" len="med"/>
          </a:ln>
          <a:effectLst/>
        </p:spPr>
        <p:txBody>
          <a:bodyPr vert="horz" wrap="square" lIns="68595" tIns="34297" rIns="68595" bIns="34297" numCol="1" rtlCol="0" anchor="ctr" anchorCtr="0" compatLnSpc="1">
            <a:prstTxWarp prst="textNoShape">
              <a:avLst/>
            </a:prstTxWarp>
          </a:bodyPr>
          <a:lstStyle/>
          <a:p>
            <a:pPr marL="0" marR="0" lvl="0" indent="0" defTabSz="685757" eaLnBrk="1" fontAlgn="auto" latinLnBrk="0" hangingPunct="1">
              <a:lnSpc>
                <a:spcPct val="100000"/>
              </a:lnSpc>
              <a:spcBef>
                <a:spcPct val="0"/>
              </a:spcBef>
              <a:spcAft>
                <a:spcPct val="0"/>
              </a:spcAft>
              <a:buClrTx/>
              <a:buSzTx/>
              <a:buFontTx/>
              <a:buNone/>
              <a:tabLst/>
              <a:defRPr/>
            </a:pPr>
            <a:r>
              <a:rPr kumimoji="0" lang="fr-FR" sz="1050" b="0" i="0" u="none" strike="noStrike" kern="0" cap="none" spc="0" normalizeH="0" baseline="0" noProof="0" dirty="0">
                <a:ln>
                  <a:noFill/>
                </a:ln>
                <a:solidFill>
                  <a:srgbClr val="FFFFFF"/>
                </a:solidFill>
                <a:effectLst/>
                <a:uLnTx/>
                <a:uFillTx/>
                <a:latin typeface="Segoe UI"/>
                <a:ea typeface="+mn-ea"/>
                <a:cs typeface="+mn-cs"/>
              </a:rPr>
              <a:t>CP Trust</a:t>
            </a:r>
          </a:p>
        </p:txBody>
      </p:sp>
      <p:sp>
        <p:nvSpPr>
          <p:cNvPr id="44" name="Notched Right Arrow 23">
            <a:extLst>
              <a:ext uri="{FF2B5EF4-FFF2-40B4-BE49-F238E27FC236}">
                <a16:creationId xmlns:a16="http://schemas.microsoft.com/office/drawing/2014/main" id="{0C01542E-CDDF-4A1E-AE48-E7D7006EC308}"/>
              </a:ext>
            </a:extLst>
          </p:cNvPr>
          <p:cNvSpPr/>
          <p:nvPr/>
        </p:nvSpPr>
        <p:spPr bwMode="auto">
          <a:xfrm>
            <a:off x="4559033" y="3143175"/>
            <a:ext cx="1000384" cy="446005"/>
          </a:xfrm>
          <a:prstGeom prst="notchedRightArrow">
            <a:avLst/>
          </a:prstGeom>
          <a:solidFill>
            <a:srgbClr val="59D01E"/>
          </a:solidFill>
          <a:ln w="25400" cap="flat" cmpd="sng" algn="ctr">
            <a:noFill/>
            <a:prstDash val="solid"/>
            <a:headEnd type="none" w="med" len="med"/>
            <a:tailEnd type="none" w="med" len="med"/>
          </a:ln>
          <a:effectLst/>
        </p:spPr>
        <p:txBody>
          <a:bodyPr vert="horz" wrap="square" lIns="68595" tIns="34297" rIns="68595" bIns="34297" numCol="1" rtlCol="0" anchor="ctr" anchorCtr="0" compatLnSpc="1">
            <a:prstTxWarp prst="textNoShape">
              <a:avLst/>
            </a:prstTxWarp>
          </a:bodyPr>
          <a:lstStyle/>
          <a:p>
            <a:pPr marL="0" marR="0" lvl="0" indent="0" defTabSz="685757" eaLnBrk="1" fontAlgn="auto"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FFFFFF"/>
                </a:solidFill>
                <a:effectLst/>
                <a:uLnTx/>
                <a:uFillTx/>
                <a:latin typeface="Segoe UI"/>
                <a:ea typeface="+mn-ea"/>
                <a:cs typeface="+mn-cs"/>
              </a:rPr>
              <a:t>CP Trust</a:t>
            </a:r>
          </a:p>
        </p:txBody>
      </p:sp>
      <p:sp>
        <p:nvSpPr>
          <p:cNvPr id="45" name="Notched Right Arrow 24">
            <a:extLst>
              <a:ext uri="{FF2B5EF4-FFF2-40B4-BE49-F238E27FC236}">
                <a16:creationId xmlns:a16="http://schemas.microsoft.com/office/drawing/2014/main" id="{05B03B40-1E8C-48DF-8412-71B1DC4EDD18}"/>
              </a:ext>
            </a:extLst>
          </p:cNvPr>
          <p:cNvSpPr/>
          <p:nvPr/>
        </p:nvSpPr>
        <p:spPr bwMode="auto">
          <a:xfrm rot="2569549">
            <a:off x="2421384" y="2700607"/>
            <a:ext cx="788799" cy="446005"/>
          </a:xfrm>
          <a:prstGeom prst="notchedRightArrow">
            <a:avLst/>
          </a:prstGeom>
          <a:solidFill>
            <a:srgbClr val="FFFFFF">
              <a:lumMod val="75000"/>
            </a:srgbClr>
          </a:solidFill>
          <a:ln w="25400" cap="flat" cmpd="sng" algn="ctr">
            <a:noFill/>
            <a:prstDash val="solid"/>
            <a:headEnd type="none" w="med" len="med"/>
            <a:tailEnd type="none" w="med" len="med"/>
          </a:ln>
          <a:effectLst/>
        </p:spPr>
        <p:txBody>
          <a:bodyPr vert="horz" wrap="square" lIns="68595" tIns="34297" rIns="68595" bIns="34297" numCol="1" rtlCol="0" anchor="ctr" anchorCtr="0" compatLnSpc="1">
            <a:prstTxWarp prst="textNoShape">
              <a:avLst/>
            </a:prstTxWarp>
          </a:bodyPr>
          <a:lstStyle/>
          <a:p>
            <a:pPr marL="0" marR="0" lvl="0" indent="0" defTabSz="685757" eaLnBrk="1" fontAlgn="auto"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FFFFFF"/>
                </a:solidFill>
                <a:effectLst/>
                <a:uLnTx/>
                <a:uFillTx/>
                <a:latin typeface="Segoe UI"/>
                <a:ea typeface="+mn-ea"/>
                <a:cs typeface="+mn-cs"/>
              </a:rPr>
              <a:t>* CP Trust</a:t>
            </a:r>
          </a:p>
        </p:txBody>
      </p:sp>
      <p:sp>
        <p:nvSpPr>
          <p:cNvPr id="46" name="Freeform 25">
            <a:extLst>
              <a:ext uri="{FF2B5EF4-FFF2-40B4-BE49-F238E27FC236}">
                <a16:creationId xmlns:a16="http://schemas.microsoft.com/office/drawing/2014/main" id="{77015BEA-5E3C-4F92-BD3D-81B1FEDB1DA8}"/>
              </a:ext>
            </a:extLst>
          </p:cNvPr>
          <p:cNvSpPr/>
          <p:nvPr/>
        </p:nvSpPr>
        <p:spPr bwMode="auto">
          <a:xfrm>
            <a:off x="3403207" y="2787567"/>
            <a:ext cx="2332327" cy="332743"/>
          </a:xfrm>
          <a:custGeom>
            <a:avLst/>
            <a:gdLst>
              <a:gd name="connsiteX0" fmla="*/ 3108960 w 3108960"/>
              <a:gd name="connsiteY0" fmla="*/ 251518 h 443542"/>
              <a:gd name="connsiteX1" fmla="*/ 1527048 w 3108960"/>
              <a:gd name="connsiteY1" fmla="*/ 4630 h 443542"/>
              <a:gd name="connsiteX2" fmla="*/ 0 w 3108960"/>
              <a:gd name="connsiteY2" fmla="*/ 443542 h 443542"/>
            </a:gdLst>
            <a:ahLst/>
            <a:cxnLst>
              <a:cxn ang="0">
                <a:pos x="connsiteX0" y="connsiteY0"/>
              </a:cxn>
              <a:cxn ang="0">
                <a:pos x="connsiteX1" y="connsiteY1"/>
              </a:cxn>
              <a:cxn ang="0">
                <a:pos x="connsiteX2" y="connsiteY2"/>
              </a:cxn>
            </a:cxnLst>
            <a:rect l="l" t="t" r="r" b="b"/>
            <a:pathLst>
              <a:path w="3108960" h="443542">
                <a:moveTo>
                  <a:pt x="3108960" y="251518"/>
                </a:moveTo>
                <a:cubicBezTo>
                  <a:pt x="2577084" y="112072"/>
                  <a:pt x="2045208" y="-27374"/>
                  <a:pt x="1527048" y="4630"/>
                </a:cubicBezTo>
                <a:cubicBezTo>
                  <a:pt x="1008888" y="36634"/>
                  <a:pt x="211836" y="414586"/>
                  <a:pt x="0" y="443542"/>
                </a:cubicBezTo>
              </a:path>
            </a:pathLst>
          </a:custGeom>
          <a:noFill/>
          <a:ln w="38100" cap="flat" cmpd="sng" algn="ctr">
            <a:solidFill>
              <a:srgbClr val="C00000"/>
            </a:solidFill>
            <a:prstDash val="lgDash"/>
            <a:headEnd type="none" w="med" len="med"/>
            <a:tailEnd type="arrow" w="med" len="med"/>
          </a:ln>
          <a:effectLst/>
        </p:spPr>
        <p:txBody>
          <a:bodyPr rtlCol="0" anchor="ctr"/>
          <a:lstStyle/>
          <a:p>
            <a:pPr marL="0" marR="0" lvl="0" indent="0" defTabSz="685955"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a:ln>
                <a:noFill/>
              </a:ln>
              <a:solidFill>
                <a:srgbClr val="FFFFFF"/>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B19C23BA-B422-4C77-A869-C306A2F131C6}"/>
              </a:ext>
            </a:extLst>
          </p:cNvPr>
          <p:cNvSpPr txBox="1"/>
          <p:nvPr/>
        </p:nvSpPr>
        <p:spPr>
          <a:xfrm>
            <a:off x="7816474" y="4026496"/>
            <a:ext cx="4289948" cy="1509221"/>
          </a:xfrm>
          <a:prstGeom prst="rect">
            <a:avLst/>
          </a:prstGeom>
          <a:noFill/>
        </p:spPr>
        <p:txBody>
          <a:bodyPr wrap="square" lIns="68598" tIns="68598" rIns="68598" bIns="68598" rtlCol="0">
            <a:noAutofit/>
          </a:bodyPr>
          <a:lstStyle/>
          <a:p>
            <a:pPr marL="0" marR="0" lvl="0" indent="0" algn="l" defTabSz="685955" eaLnBrk="1" fontAlgn="auto" latinLnBrk="0" hangingPunct="1">
              <a:lnSpc>
                <a:spcPct val="90000"/>
              </a:lnSpc>
              <a:spcBef>
                <a:spcPct val="20000"/>
              </a:spcBef>
              <a:spcAft>
                <a:spcPts val="0"/>
              </a:spcAft>
              <a:buClrTx/>
              <a:buSzPct val="90000"/>
              <a:buFontTx/>
              <a:buNone/>
              <a:tabLst/>
              <a:defRPr/>
            </a:pPr>
            <a:r>
              <a:rPr kumimoji="0" lang="en-US" sz="1400" b="1" i="0" u="none" strike="noStrike" kern="0" cap="none" spc="0" normalizeH="0" baseline="0" noProof="0" dirty="0">
                <a:ln>
                  <a:noFill/>
                </a:ln>
                <a:solidFill>
                  <a:srgbClr val="000000"/>
                </a:solidFill>
                <a:effectLst/>
                <a:uLnTx/>
                <a:uFillTx/>
              </a:rPr>
              <a:t>Relying Party (RP) Trusts</a:t>
            </a:r>
          </a:p>
          <a:p>
            <a:pPr marL="728843" marR="0" lvl="1" indent="-385865" algn="l" defTabSz="685955" eaLnBrk="1" fontAlgn="auto" latinLnBrk="0" hangingPunct="1">
              <a:lnSpc>
                <a:spcPct val="90000"/>
              </a:lnSpc>
              <a:spcBef>
                <a:spcPct val="20000"/>
              </a:spcBef>
              <a:spcAft>
                <a:spcPts val="0"/>
              </a:spcAft>
              <a:buClrTx/>
              <a:buSzPct val="90000"/>
              <a:buFont typeface="Wingdings" pitchFamily="2" charset="2"/>
              <a:buChar char="Ø"/>
              <a:tabLst/>
              <a:defRPr/>
            </a:pPr>
            <a:r>
              <a:rPr kumimoji="0" lang="en-US" sz="1400" b="0" i="0" u="none" strike="noStrike" kern="0" cap="none" spc="0" normalizeH="0" baseline="0" noProof="0" dirty="0">
                <a:ln>
                  <a:noFill/>
                </a:ln>
                <a:solidFill>
                  <a:srgbClr val="000000"/>
                </a:solidFill>
                <a:effectLst/>
                <a:uLnTx/>
                <a:uFillTx/>
              </a:rPr>
              <a:t>This service is sending a security token (claims) to another STS, service, or application</a:t>
            </a:r>
          </a:p>
          <a:p>
            <a:pPr marL="728843" marR="0" lvl="1" indent="-385865" algn="l" defTabSz="685955" eaLnBrk="1" fontAlgn="auto" latinLnBrk="0" hangingPunct="1">
              <a:lnSpc>
                <a:spcPct val="90000"/>
              </a:lnSpc>
              <a:spcBef>
                <a:spcPct val="20000"/>
              </a:spcBef>
              <a:spcAft>
                <a:spcPts val="0"/>
              </a:spcAft>
              <a:buClrTx/>
              <a:buSzPct val="90000"/>
              <a:buFont typeface="Wingdings" pitchFamily="2" charset="2"/>
              <a:buChar char="Ø"/>
              <a:tabLst/>
              <a:defRPr/>
            </a:pPr>
            <a:r>
              <a:rPr kumimoji="0" lang="en-US" sz="1400" b="0" i="0" u="none" strike="noStrike" kern="0" cap="none" spc="0" normalizeH="0" baseline="0" noProof="0" dirty="0">
                <a:ln>
                  <a:noFill/>
                </a:ln>
                <a:solidFill>
                  <a:srgbClr val="000000"/>
                </a:solidFill>
                <a:effectLst/>
                <a:uLnTx/>
                <a:uFillTx/>
              </a:rPr>
              <a:t>Contains information such as the encryption certificate</a:t>
            </a:r>
          </a:p>
          <a:p>
            <a:pPr marL="728843" marR="0" lvl="1" indent="-385865" algn="l" defTabSz="685955" eaLnBrk="1" fontAlgn="auto" latinLnBrk="0" hangingPunct="1">
              <a:lnSpc>
                <a:spcPct val="90000"/>
              </a:lnSpc>
              <a:spcBef>
                <a:spcPct val="20000"/>
              </a:spcBef>
              <a:spcAft>
                <a:spcPts val="0"/>
              </a:spcAft>
              <a:buClrTx/>
              <a:buSzPct val="90000"/>
              <a:buFont typeface="Wingdings" pitchFamily="2" charset="2"/>
              <a:buChar char="Ø"/>
              <a:tabLst/>
              <a:defRPr/>
            </a:pPr>
            <a:r>
              <a:rPr kumimoji="0" lang="en-US" sz="1400" b="0" i="0" u="none" strike="noStrike" kern="0" cap="none" spc="0" normalizeH="0" baseline="0" noProof="0" dirty="0">
                <a:ln>
                  <a:noFill/>
                </a:ln>
                <a:solidFill>
                  <a:srgbClr val="000000"/>
                </a:solidFill>
                <a:effectLst/>
                <a:uLnTx/>
                <a:uFillTx/>
              </a:rPr>
              <a:t>Contains </a:t>
            </a:r>
            <a:r>
              <a:rPr kumimoji="0" lang="en-US" sz="1400" b="1" i="0" u="sng" strike="noStrike" kern="0" cap="none" spc="0" normalizeH="0" baseline="0" noProof="0" dirty="0">
                <a:ln>
                  <a:noFill/>
                </a:ln>
                <a:solidFill>
                  <a:srgbClr val="000000"/>
                </a:solidFill>
                <a:effectLst/>
                <a:uLnTx/>
                <a:uFillTx/>
              </a:rPr>
              <a:t>authorization</a:t>
            </a:r>
            <a:r>
              <a:rPr kumimoji="0" lang="en-US" sz="1400" b="0" i="0" u="none" strike="noStrike" kern="0" cap="none" spc="0" normalizeH="0" baseline="0" noProof="0" dirty="0">
                <a:ln>
                  <a:noFill/>
                </a:ln>
                <a:solidFill>
                  <a:srgbClr val="000000"/>
                </a:solidFill>
                <a:effectLst/>
                <a:uLnTx/>
                <a:uFillTx/>
              </a:rPr>
              <a:t> policy and </a:t>
            </a:r>
            <a:r>
              <a:rPr kumimoji="0" lang="en-US" sz="1400" b="1" i="0" u="sng" strike="noStrike" kern="0" cap="none" spc="0" normalizeH="0" baseline="0" noProof="0" dirty="0">
                <a:ln>
                  <a:noFill/>
                </a:ln>
                <a:solidFill>
                  <a:srgbClr val="000000"/>
                </a:solidFill>
                <a:effectLst/>
                <a:uLnTx/>
                <a:uFillTx/>
              </a:rPr>
              <a:t>issuance</a:t>
            </a:r>
            <a:r>
              <a:rPr kumimoji="0" lang="en-US" sz="1400" b="0" i="0" u="none" strike="noStrike" kern="0" cap="none" spc="0" normalizeH="0" baseline="0" noProof="0" dirty="0">
                <a:ln>
                  <a:noFill/>
                </a:ln>
                <a:solidFill>
                  <a:srgbClr val="000000"/>
                </a:solidFill>
                <a:effectLst/>
                <a:uLnTx/>
                <a:uFillTx/>
              </a:rPr>
              <a:t> policy which determines how we process claims to send to this RP</a:t>
            </a:r>
          </a:p>
          <a:p>
            <a:pPr marL="0" marR="0" lvl="0" indent="0" algn="l" defTabSz="685955" eaLnBrk="1" fontAlgn="auto" latinLnBrk="0" hangingPunct="1">
              <a:lnSpc>
                <a:spcPct val="90000"/>
              </a:lnSpc>
              <a:spcBef>
                <a:spcPct val="20000"/>
              </a:spcBef>
              <a:spcAft>
                <a:spcPts val="0"/>
              </a:spcAft>
              <a:buClrTx/>
              <a:buSzPct val="90000"/>
              <a:buFontTx/>
              <a:buNone/>
              <a:tabLst/>
              <a:defRPr/>
            </a:pPr>
            <a:endParaRPr kumimoji="0" lang="en-US" sz="1400" b="1"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437036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right)">
                                      <p:cBhvr>
                                        <p:cTn id="7" dur="500"/>
                                        <p:tgtEl>
                                          <p:spTgt spid="4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right)">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animEffect transition="in" filter="wipe(left)">
                                      <p:cBhvr>
                                        <p:cTn id="19" dur="500"/>
                                        <p:tgtEl>
                                          <p:spTgt spid="38">
                                            <p:txEl>
                                              <p:pRg st="0" end="0"/>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8">
                                            <p:txEl>
                                              <p:pRg st="1" end="1"/>
                                            </p:txEl>
                                          </p:spTgt>
                                        </p:tgtEl>
                                        <p:attrNameLst>
                                          <p:attrName>style.visibility</p:attrName>
                                        </p:attrNameLst>
                                      </p:cBhvr>
                                      <p:to>
                                        <p:strVal val="visible"/>
                                      </p:to>
                                    </p:set>
                                    <p:animEffect transition="in" filter="wipe(left)">
                                      <p:cBhvr>
                                        <p:cTn id="22" dur="500"/>
                                        <p:tgtEl>
                                          <p:spTgt spid="38">
                                            <p:txEl>
                                              <p:pRg st="1" end="1"/>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8">
                                            <p:txEl>
                                              <p:pRg st="2" end="2"/>
                                            </p:txEl>
                                          </p:spTgt>
                                        </p:tgtEl>
                                        <p:attrNameLst>
                                          <p:attrName>style.visibility</p:attrName>
                                        </p:attrNameLst>
                                      </p:cBhvr>
                                      <p:to>
                                        <p:strVal val="visible"/>
                                      </p:to>
                                    </p:set>
                                    <p:animEffect transition="in" filter="wipe(left)">
                                      <p:cBhvr>
                                        <p:cTn id="25" dur="500"/>
                                        <p:tgtEl>
                                          <p:spTgt spid="38">
                                            <p:txEl>
                                              <p:pRg st="2" end="2"/>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8">
                                            <p:txEl>
                                              <p:pRg st="3" end="3"/>
                                            </p:txEl>
                                          </p:spTgt>
                                        </p:tgtEl>
                                        <p:attrNameLst>
                                          <p:attrName>style.visibility</p:attrName>
                                        </p:attrNameLst>
                                      </p:cBhvr>
                                      <p:to>
                                        <p:strVal val="visible"/>
                                      </p:to>
                                    </p:set>
                                    <p:animEffect transition="in" filter="wipe(left)">
                                      <p:cBhvr>
                                        <p:cTn id="28" dur="500"/>
                                        <p:tgtEl>
                                          <p:spTgt spid="3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up)">
                                      <p:cBhvr>
                                        <p:cTn id="38" dur="500"/>
                                        <p:tgtEl>
                                          <p:spTgt spid="4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500"/>
                                        <p:tgtEl>
                                          <p:spTgt spid="45"/>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wipe(left)">
                                      <p:cBhvr>
                                        <p:cTn id="50" dur="500"/>
                                        <p:tgtEl>
                                          <p:spTgt spid="47">
                                            <p:txEl>
                                              <p:pRg st="0" end="0"/>
                                            </p:tx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47">
                                            <p:txEl>
                                              <p:pRg st="1" end="1"/>
                                            </p:txEl>
                                          </p:spTgt>
                                        </p:tgtEl>
                                        <p:attrNameLst>
                                          <p:attrName>style.visibility</p:attrName>
                                        </p:attrNameLst>
                                      </p:cBhvr>
                                      <p:to>
                                        <p:strVal val="visible"/>
                                      </p:to>
                                    </p:set>
                                    <p:animEffect transition="in" filter="wipe(left)">
                                      <p:cBhvr>
                                        <p:cTn id="53" dur="500"/>
                                        <p:tgtEl>
                                          <p:spTgt spid="47">
                                            <p:txEl>
                                              <p:pRg st="1" end="1"/>
                                            </p:txEl>
                                          </p:spTgt>
                                        </p:tgtEl>
                                      </p:cBhvr>
                                    </p:animEffect>
                                  </p:childTnLst>
                                </p:cTn>
                              </p:par>
                              <p:par>
                                <p:cTn id="54" presetID="22" presetClass="entr" presetSubtype="8" fill="hold" nodeType="withEffect">
                                  <p:stCondLst>
                                    <p:cond delay="0"/>
                                  </p:stCondLst>
                                  <p:childTnLst>
                                    <p:set>
                                      <p:cBhvr>
                                        <p:cTn id="55" dur="1" fill="hold">
                                          <p:stCondLst>
                                            <p:cond delay="0"/>
                                          </p:stCondLst>
                                        </p:cTn>
                                        <p:tgtEl>
                                          <p:spTgt spid="47">
                                            <p:txEl>
                                              <p:pRg st="2" end="2"/>
                                            </p:txEl>
                                          </p:spTgt>
                                        </p:tgtEl>
                                        <p:attrNameLst>
                                          <p:attrName>style.visibility</p:attrName>
                                        </p:attrNameLst>
                                      </p:cBhvr>
                                      <p:to>
                                        <p:strVal val="visible"/>
                                      </p:to>
                                    </p:set>
                                    <p:animEffect transition="in" filter="wipe(left)">
                                      <p:cBhvr>
                                        <p:cTn id="56" dur="500"/>
                                        <p:tgtEl>
                                          <p:spTgt spid="47">
                                            <p:txEl>
                                              <p:pRg st="2" end="2"/>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47">
                                            <p:txEl>
                                              <p:pRg st="3" end="3"/>
                                            </p:txEl>
                                          </p:spTgt>
                                        </p:tgtEl>
                                        <p:attrNameLst>
                                          <p:attrName>style.visibility</p:attrName>
                                        </p:attrNameLst>
                                      </p:cBhvr>
                                      <p:to>
                                        <p:strVal val="visible"/>
                                      </p:to>
                                    </p:set>
                                    <p:animEffect transition="in" filter="wipe(left)">
                                      <p:cBhvr>
                                        <p:cTn id="59" dur="5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0" grpId="0" animBg="1"/>
      <p:bldP spid="41" grpId="0" animBg="1"/>
      <p:bldP spid="43" grpId="0" animBg="1"/>
      <p:bldP spid="44" grpId="0" animBg="1"/>
      <p:bldP spid="45" grpId="0" animBg="1"/>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D2724B-B012-4E95-94BE-C41354F8DE6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22</a:t>
            </a:fld>
            <a:endParaRPr lang="en-US" dirty="0"/>
          </a:p>
        </p:txBody>
      </p:sp>
      <p:sp>
        <p:nvSpPr>
          <p:cNvPr id="3" name="Text Placeholder 2">
            <a:extLst>
              <a:ext uri="{FF2B5EF4-FFF2-40B4-BE49-F238E27FC236}">
                <a16:creationId xmlns:a16="http://schemas.microsoft.com/office/drawing/2014/main" id="{E5A8427B-BFE9-48A6-9810-8FCDF8941C11}"/>
              </a:ext>
            </a:extLst>
          </p:cNvPr>
          <p:cNvSpPr>
            <a:spLocks noGrp="1"/>
          </p:cNvSpPr>
          <p:nvPr>
            <p:ph type="body" sz="quarter" idx="13"/>
          </p:nvPr>
        </p:nvSpPr>
        <p:spPr/>
        <p:txBody>
          <a:bodyPr/>
          <a:lstStyle/>
          <a:p>
            <a:r>
              <a:rPr lang="fr-FR" dirty="0"/>
              <a:t>AD FS :  </a:t>
            </a:r>
            <a:r>
              <a:rPr lang="en-US" dirty="0"/>
              <a:t>Transform rules  / Claim Rules (policy</a:t>
            </a:r>
            <a:r>
              <a:rPr lang="fr-FR" dirty="0"/>
              <a:t>)</a:t>
            </a:r>
          </a:p>
        </p:txBody>
      </p:sp>
      <p:pic>
        <p:nvPicPr>
          <p:cNvPr id="15" name="Picture 14">
            <a:extLst>
              <a:ext uri="{FF2B5EF4-FFF2-40B4-BE49-F238E27FC236}">
                <a16:creationId xmlns:a16="http://schemas.microsoft.com/office/drawing/2014/main" id="{00234DE5-37DA-4866-9276-0B07356479E2}"/>
              </a:ext>
            </a:extLst>
          </p:cNvPr>
          <p:cNvPicPr/>
          <p:nvPr/>
        </p:nvPicPr>
        <p:blipFill>
          <a:blip r:embed="rId3"/>
          <a:stretch>
            <a:fillRect/>
          </a:stretch>
        </p:blipFill>
        <p:spPr>
          <a:xfrm>
            <a:off x="6553200" y="1578795"/>
            <a:ext cx="5287046" cy="4673301"/>
          </a:xfrm>
          <a:prstGeom prst="rect">
            <a:avLst/>
          </a:prstGeom>
        </p:spPr>
      </p:pic>
      <p:cxnSp>
        <p:nvCxnSpPr>
          <p:cNvPr id="17" name="Straight Arrow Connector 16">
            <a:extLst>
              <a:ext uri="{FF2B5EF4-FFF2-40B4-BE49-F238E27FC236}">
                <a16:creationId xmlns:a16="http://schemas.microsoft.com/office/drawing/2014/main" id="{4C983FC8-6318-47E3-B3F9-6A75E7E7ED60}"/>
              </a:ext>
            </a:extLst>
          </p:cNvPr>
          <p:cNvCxnSpPr/>
          <p:nvPr/>
        </p:nvCxnSpPr>
        <p:spPr>
          <a:xfrm flipH="1">
            <a:off x="10422534" y="3280295"/>
            <a:ext cx="762000" cy="0"/>
          </a:xfrm>
          <a:prstGeom prst="straightConnector1">
            <a:avLst/>
          </a:prstGeom>
          <a:noFill/>
          <a:ln w="28575" cap="flat" cmpd="sng" algn="ctr">
            <a:solidFill>
              <a:srgbClr val="C00000"/>
            </a:solidFill>
            <a:prstDash val="solid"/>
            <a:tailEnd type="arrow"/>
          </a:ln>
          <a:effectLst/>
        </p:spPr>
      </p:cxnSp>
      <p:cxnSp>
        <p:nvCxnSpPr>
          <p:cNvPr id="18" name="Straight Arrow Connector 17">
            <a:extLst>
              <a:ext uri="{FF2B5EF4-FFF2-40B4-BE49-F238E27FC236}">
                <a16:creationId xmlns:a16="http://schemas.microsoft.com/office/drawing/2014/main" id="{381AE30D-7EDF-4B78-9F18-969CAE064720}"/>
              </a:ext>
            </a:extLst>
          </p:cNvPr>
          <p:cNvCxnSpPr/>
          <p:nvPr/>
        </p:nvCxnSpPr>
        <p:spPr>
          <a:xfrm flipH="1">
            <a:off x="10346334" y="5104630"/>
            <a:ext cx="762000" cy="0"/>
          </a:xfrm>
          <a:prstGeom prst="straightConnector1">
            <a:avLst/>
          </a:prstGeom>
          <a:noFill/>
          <a:ln w="28575" cap="flat" cmpd="sng" algn="ctr">
            <a:solidFill>
              <a:srgbClr val="C00000"/>
            </a:solidFill>
            <a:prstDash val="solid"/>
            <a:tailEnd type="arrow"/>
          </a:ln>
          <a:effectLst/>
        </p:spPr>
      </p:cxnSp>
      <p:sp>
        <p:nvSpPr>
          <p:cNvPr id="19" name="TextBox 18">
            <a:extLst>
              <a:ext uri="{FF2B5EF4-FFF2-40B4-BE49-F238E27FC236}">
                <a16:creationId xmlns:a16="http://schemas.microsoft.com/office/drawing/2014/main" id="{EADDE7BF-9FE4-43FF-8B33-27254ED25E66}"/>
              </a:ext>
            </a:extLst>
          </p:cNvPr>
          <p:cNvSpPr txBox="1"/>
          <p:nvPr/>
        </p:nvSpPr>
        <p:spPr>
          <a:xfrm>
            <a:off x="11000818" y="3116256"/>
            <a:ext cx="894797" cy="584775"/>
          </a:xfrm>
          <a:prstGeom prst="rect">
            <a:avLst/>
          </a:prstGeom>
          <a:noFill/>
        </p:spPr>
        <p:txBody>
          <a:bodyPr wrap="none" rtlCol="0">
            <a:spAutoFit/>
          </a:bodyPr>
          <a:lstStyle/>
          <a:p>
            <a:pPr marL="0" marR="0" lvl="0" indent="0" defTabSz="457200" eaLnBrk="0" fontAlgn="auto" latinLnBrk="0" hangingPunct="0">
              <a:lnSpc>
                <a:spcPct val="100000"/>
              </a:lnSpc>
              <a:spcBef>
                <a:spcPct val="0"/>
              </a:spcBef>
              <a:spcAft>
                <a:spcPct val="0"/>
              </a:spcAft>
              <a:buClrTx/>
              <a:buSzPct val="110000"/>
              <a:buFontTx/>
              <a:buNone/>
              <a:tabLst/>
              <a:defRPr/>
            </a:pPr>
            <a:r>
              <a:rPr kumimoji="0" lang="fr-FR" sz="1600" b="0" i="0" u="none" strike="noStrike" kern="0" cap="none" spc="0" normalizeH="0" baseline="0" noProof="0" dirty="0">
                <a:ln>
                  <a:noFill/>
                </a:ln>
                <a:effectLst/>
                <a:uLnTx/>
                <a:uFillTx/>
              </a:rPr>
              <a:t>per </a:t>
            </a:r>
          </a:p>
          <a:p>
            <a:pPr marL="0" marR="0" lvl="0" indent="0" defTabSz="457200" eaLnBrk="0" fontAlgn="auto" latinLnBrk="0" hangingPunct="0">
              <a:lnSpc>
                <a:spcPct val="100000"/>
              </a:lnSpc>
              <a:spcBef>
                <a:spcPct val="0"/>
              </a:spcBef>
              <a:spcAft>
                <a:spcPct val="0"/>
              </a:spcAft>
              <a:buClrTx/>
              <a:buSzPct val="110000"/>
              <a:buFontTx/>
              <a:buNone/>
              <a:tabLst/>
              <a:defRPr/>
            </a:pPr>
            <a:r>
              <a:rPr kumimoji="0" lang="fr-FR" sz="1600" b="0" i="0" u="none" strike="noStrike" kern="0" cap="none" spc="0" normalizeH="0" baseline="0" noProof="0" dirty="0">
                <a:ln>
                  <a:noFill/>
                </a:ln>
                <a:effectLst/>
                <a:uLnTx/>
                <a:uFillTx/>
              </a:rPr>
              <a:t>CP trust</a:t>
            </a:r>
            <a:endParaRPr kumimoji="0" lang="en-US" sz="1600" b="0" i="0" u="none" strike="noStrike" kern="0" cap="none" spc="0" normalizeH="0" baseline="0" noProof="0" dirty="0" err="1">
              <a:ln>
                <a:noFill/>
              </a:ln>
              <a:effectLst/>
              <a:uLnTx/>
              <a:uFillTx/>
            </a:endParaRPr>
          </a:p>
        </p:txBody>
      </p:sp>
      <p:sp>
        <p:nvSpPr>
          <p:cNvPr id="20" name="TextBox 19">
            <a:extLst>
              <a:ext uri="{FF2B5EF4-FFF2-40B4-BE49-F238E27FC236}">
                <a16:creationId xmlns:a16="http://schemas.microsoft.com/office/drawing/2014/main" id="{D953A840-1501-4338-BCEF-F3157115A87E}"/>
              </a:ext>
            </a:extLst>
          </p:cNvPr>
          <p:cNvSpPr txBox="1"/>
          <p:nvPr/>
        </p:nvSpPr>
        <p:spPr>
          <a:xfrm>
            <a:off x="10887708" y="4919965"/>
            <a:ext cx="891590" cy="584775"/>
          </a:xfrm>
          <a:prstGeom prst="rect">
            <a:avLst/>
          </a:prstGeom>
          <a:noFill/>
        </p:spPr>
        <p:txBody>
          <a:bodyPr wrap="none" rtlCol="0">
            <a:spAutoFit/>
          </a:bodyPr>
          <a:lstStyle/>
          <a:p>
            <a:pPr marL="0" marR="0" lvl="0" indent="0" defTabSz="457200" eaLnBrk="0" fontAlgn="auto" latinLnBrk="0" hangingPunct="0">
              <a:lnSpc>
                <a:spcPct val="100000"/>
              </a:lnSpc>
              <a:spcBef>
                <a:spcPct val="0"/>
              </a:spcBef>
              <a:spcAft>
                <a:spcPct val="0"/>
              </a:spcAft>
              <a:buClrTx/>
              <a:buSzPct val="110000"/>
              <a:buFontTx/>
              <a:buNone/>
              <a:tabLst/>
              <a:defRPr/>
            </a:pPr>
            <a:r>
              <a:rPr kumimoji="0" lang="fr-FR" sz="1600" b="0" i="0" u="none" strike="noStrike" kern="0" cap="none" spc="0" normalizeH="0" baseline="0" noProof="0" dirty="0">
                <a:ln>
                  <a:noFill/>
                </a:ln>
                <a:effectLst/>
                <a:uLnTx/>
                <a:uFillTx/>
              </a:rPr>
              <a:t>per</a:t>
            </a:r>
            <a:br>
              <a:rPr kumimoji="0" lang="fr-FR" sz="1600" b="0" i="0" u="none" strike="noStrike" kern="0" cap="none" spc="0" normalizeH="0" baseline="0" noProof="0" dirty="0">
                <a:ln>
                  <a:noFill/>
                </a:ln>
                <a:effectLst/>
                <a:uLnTx/>
                <a:uFillTx/>
              </a:rPr>
            </a:br>
            <a:r>
              <a:rPr kumimoji="0" lang="fr-FR" sz="1600" b="0" i="0" u="none" strike="noStrike" kern="0" cap="none" spc="0" normalizeH="0" baseline="0" noProof="0" dirty="0">
                <a:ln>
                  <a:noFill/>
                </a:ln>
                <a:effectLst/>
                <a:uLnTx/>
                <a:uFillTx/>
              </a:rPr>
              <a:t>RP trust</a:t>
            </a:r>
            <a:endParaRPr kumimoji="0" lang="en-US" sz="1600" b="0" i="0" u="none" strike="noStrike" kern="0" cap="none" spc="0" normalizeH="0" baseline="0" noProof="0" dirty="0" err="1">
              <a:ln>
                <a:noFill/>
              </a:ln>
              <a:effectLst/>
              <a:uLnTx/>
              <a:uFillTx/>
            </a:endParaRPr>
          </a:p>
        </p:txBody>
      </p:sp>
      <p:sp>
        <p:nvSpPr>
          <p:cNvPr id="21" name="TextBox 20">
            <a:extLst>
              <a:ext uri="{FF2B5EF4-FFF2-40B4-BE49-F238E27FC236}">
                <a16:creationId xmlns:a16="http://schemas.microsoft.com/office/drawing/2014/main" id="{32131CE0-8A12-4D16-8BB3-B702AAF5CE61}"/>
              </a:ext>
            </a:extLst>
          </p:cNvPr>
          <p:cNvSpPr txBox="1"/>
          <p:nvPr/>
        </p:nvSpPr>
        <p:spPr>
          <a:xfrm>
            <a:off x="8765686" y="6328295"/>
            <a:ext cx="793807" cy="369332"/>
          </a:xfrm>
          <a:prstGeom prst="rect">
            <a:avLst/>
          </a:prstGeom>
          <a:noFill/>
        </p:spPr>
        <p:txBody>
          <a:bodyPr wrap="none" rtlCol="0">
            <a:spAutoFit/>
          </a:bodyPr>
          <a:lstStyle/>
          <a:p>
            <a:pPr marL="0" marR="0" lvl="0" indent="0" defTabSz="457200" eaLnBrk="0" fontAlgn="auto" latinLnBrk="0" hangingPunct="0">
              <a:lnSpc>
                <a:spcPct val="100000"/>
              </a:lnSpc>
              <a:spcBef>
                <a:spcPct val="0"/>
              </a:spcBef>
              <a:spcAft>
                <a:spcPct val="0"/>
              </a:spcAft>
              <a:buClrTx/>
              <a:buSzPct val="110000"/>
              <a:buFontTx/>
              <a:buNone/>
              <a:tabLst/>
              <a:defRPr/>
            </a:pPr>
            <a:r>
              <a:rPr kumimoji="0" lang="fr-FR" sz="1800" b="0" i="0" u="none" strike="noStrike" kern="0" cap="none" spc="0" normalizeH="0" baseline="0" noProof="0">
                <a:ln>
                  <a:noFill/>
                </a:ln>
                <a:effectLst/>
                <a:uLnTx/>
                <a:uFillTx/>
              </a:rPr>
              <a:t>AD FS</a:t>
            </a:r>
            <a:endParaRPr kumimoji="0" lang="en-US" sz="1800" b="0" i="0" u="none" strike="noStrike" kern="0" cap="none" spc="0" normalizeH="0" baseline="0" noProof="0" dirty="0" err="1">
              <a:ln>
                <a:noFill/>
              </a:ln>
              <a:effectLst/>
              <a:uLnTx/>
              <a:uFillTx/>
            </a:endParaRPr>
          </a:p>
        </p:txBody>
      </p:sp>
      <p:cxnSp>
        <p:nvCxnSpPr>
          <p:cNvPr id="22" name="Straight Connector 21">
            <a:extLst>
              <a:ext uri="{FF2B5EF4-FFF2-40B4-BE49-F238E27FC236}">
                <a16:creationId xmlns:a16="http://schemas.microsoft.com/office/drawing/2014/main" id="{13BB683B-FAEB-4BF2-98AF-23FD01B29DC8}"/>
              </a:ext>
            </a:extLst>
          </p:cNvPr>
          <p:cNvCxnSpPr/>
          <p:nvPr/>
        </p:nvCxnSpPr>
        <p:spPr>
          <a:xfrm>
            <a:off x="8505092" y="2430427"/>
            <a:ext cx="0" cy="3577193"/>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cxnSp>
        <p:nvCxnSpPr>
          <p:cNvPr id="23" name="Straight Connector 22">
            <a:extLst>
              <a:ext uri="{FF2B5EF4-FFF2-40B4-BE49-F238E27FC236}">
                <a16:creationId xmlns:a16="http://schemas.microsoft.com/office/drawing/2014/main" id="{00F46E0B-271E-40D8-A0CB-59251C19B9EE}"/>
              </a:ext>
            </a:extLst>
          </p:cNvPr>
          <p:cNvCxnSpPr/>
          <p:nvPr/>
        </p:nvCxnSpPr>
        <p:spPr>
          <a:xfrm>
            <a:off x="9876692" y="2430427"/>
            <a:ext cx="0" cy="3577193"/>
          </a:xfrm>
          <a:prstGeom prst="line">
            <a:avLst/>
          </a:prstGeom>
          <a:noFill/>
          <a:ln w="25400" cap="flat" cmpd="sng" algn="ctr">
            <a:solidFill>
              <a:srgbClr val="0A5BBA"/>
            </a:solidFill>
            <a:prstDash val="solid"/>
          </a:ln>
          <a:effectLst>
            <a:outerShdw blurRad="40000" dist="20000" dir="5400000" rotWithShape="0">
              <a:srgbClr val="000000">
                <a:alpha val="38000"/>
              </a:srgbClr>
            </a:outerShdw>
          </a:effectLst>
        </p:spPr>
      </p:cxnSp>
      <p:sp>
        <p:nvSpPr>
          <p:cNvPr id="24" name="Oval 23">
            <a:extLst>
              <a:ext uri="{FF2B5EF4-FFF2-40B4-BE49-F238E27FC236}">
                <a16:creationId xmlns:a16="http://schemas.microsoft.com/office/drawing/2014/main" id="{7B87E293-39F3-42EC-9022-FAA7B0CB841B}"/>
              </a:ext>
            </a:extLst>
          </p:cNvPr>
          <p:cNvSpPr/>
          <p:nvPr/>
        </p:nvSpPr>
        <p:spPr>
          <a:xfrm>
            <a:off x="8504804" y="2278027"/>
            <a:ext cx="1371887" cy="381000"/>
          </a:xfrm>
          <a:prstGeom prst="ellipse">
            <a:avLst/>
          </a:prstGeom>
          <a:noFill/>
          <a:ln w="9525" cap="flat" cmpd="sng" algn="ctr">
            <a:solidFill>
              <a:srgbClr val="002050">
                <a:lumMod val="90000"/>
                <a:lumOff val="10000"/>
              </a:srgbClr>
            </a:solidFill>
            <a:prstDash val="solid"/>
          </a:ln>
          <a:effectLst>
            <a:outerShdw blurRad="40000" dist="23000" dir="5400000" rotWithShape="0">
              <a:srgbClr val="000000">
                <a:alpha val="35000"/>
              </a:srgbClr>
            </a:outerShdw>
          </a:effectLst>
        </p:spPr>
        <p:txBody>
          <a:bodyPr rtlCol="0" anchor="ctr"/>
          <a:lstStyle/>
          <a:p>
            <a:pPr marL="0" marR="0" lvl="0" indent="0" defTabSz="457200" eaLnBrk="0" fontAlgn="auto"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5" name="Oval 24">
            <a:extLst>
              <a:ext uri="{FF2B5EF4-FFF2-40B4-BE49-F238E27FC236}">
                <a16:creationId xmlns:a16="http://schemas.microsoft.com/office/drawing/2014/main" id="{9DF16EAD-F8B8-44CF-B0E2-48DBF1B7C47E}"/>
              </a:ext>
            </a:extLst>
          </p:cNvPr>
          <p:cNvSpPr/>
          <p:nvPr/>
        </p:nvSpPr>
        <p:spPr>
          <a:xfrm>
            <a:off x="8498944" y="5859427"/>
            <a:ext cx="1371887" cy="381000"/>
          </a:xfrm>
          <a:prstGeom prst="ellipse">
            <a:avLst/>
          </a:prstGeom>
          <a:noFill/>
          <a:ln w="9525" cap="flat" cmpd="sng" algn="ctr">
            <a:solidFill>
              <a:srgbClr val="002050">
                <a:lumMod val="90000"/>
                <a:lumOff val="10000"/>
              </a:srgbClr>
            </a:solidFill>
            <a:prstDash val="solid"/>
          </a:ln>
          <a:effectLst>
            <a:outerShdw blurRad="40000" dist="23000" dir="5400000" rotWithShape="0">
              <a:srgbClr val="000000">
                <a:alpha val="35000"/>
              </a:srgbClr>
            </a:outerShdw>
          </a:effectLst>
        </p:spPr>
        <p:txBody>
          <a:bodyPr rtlCol="0" anchor="ctr"/>
          <a:lstStyle/>
          <a:p>
            <a:pPr marL="0" marR="0" lvl="0" indent="0" defTabSz="457200" eaLnBrk="0" fontAlgn="auto"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BE42A5B8-C547-4480-A5F2-C086A647288C}"/>
              </a:ext>
            </a:extLst>
          </p:cNvPr>
          <p:cNvSpPr txBox="1"/>
          <p:nvPr/>
        </p:nvSpPr>
        <p:spPr>
          <a:xfrm>
            <a:off x="298459" y="1536826"/>
            <a:ext cx="6816758" cy="4982903"/>
          </a:xfrm>
          <a:prstGeom prst="rect">
            <a:avLst/>
          </a:prstGeom>
          <a:noFill/>
        </p:spPr>
        <p:txBody>
          <a:bodyPr wrap="square" lIns="182880" tIns="146304" rIns="182880" bIns="146304" rtlCol="0">
            <a:spAutoFit/>
          </a:bodyPr>
          <a:lstStyle/>
          <a:p>
            <a:pPr marL="285750" indent="-285750" algn="l">
              <a:buFont typeface="Wingdings" panose="05000000000000000000" pitchFamily="2" charset="2"/>
              <a:buChar char="§"/>
            </a:pPr>
            <a:r>
              <a:rPr lang="en-US" dirty="0"/>
              <a:t>Recall:  The main function of AD FS </a:t>
            </a:r>
            <a:br>
              <a:rPr lang="en-US" dirty="0"/>
            </a:br>
            <a:r>
              <a:rPr lang="en-US" dirty="0"/>
              <a:t>is to issue a token that contains a set of claims. </a:t>
            </a:r>
            <a:br>
              <a:rPr lang="en-US" dirty="0"/>
            </a:br>
            <a:endParaRPr lang="en-US" dirty="0"/>
          </a:p>
          <a:p>
            <a:pPr marL="285750" indent="-285750" algn="l">
              <a:buFont typeface="Wingdings" panose="05000000000000000000" pitchFamily="2" charset="2"/>
              <a:buChar char="§"/>
            </a:pPr>
            <a:r>
              <a:rPr lang="en-US" dirty="0"/>
              <a:t>The decision regarding what claims AD FS accepts and issues is governed by </a:t>
            </a:r>
            <a:r>
              <a:rPr lang="en-US" b="1" dirty="0">
                <a:solidFill>
                  <a:srgbClr val="0070C0"/>
                </a:solidFill>
              </a:rPr>
              <a:t>claim rules</a:t>
            </a:r>
            <a:r>
              <a:rPr lang="en-US" dirty="0">
                <a:solidFill>
                  <a:srgbClr val="0070C0"/>
                </a:solidFill>
              </a:rPr>
              <a:t>.</a:t>
            </a:r>
          </a:p>
          <a:p>
            <a:pPr marL="285750" indent="-285750" algn="l">
              <a:buFont typeface="Wingdings" panose="05000000000000000000" pitchFamily="2" charset="2"/>
              <a:buChar char="§"/>
            </a:pPr>
            <a:endParaRPr lang="en-US" dirty="0"/>
          </a:p>
          <a:p>
            <a:pPr marL="285750" indent="-285750" algn="l">
              <a:buFont typeface="Wingdings" panose="05000000000000000000" pitchFamily="2" charset="2"/>
              <a:buChar char="§"/>
            </a:pPr>
            <a:r>
              <a:rPr lang="en-US" dirty="0"/>
              <a:t>Claim rules </a:t>
            </a:r>
          </a:p>
          <a:p>
            <a:pPr marL="171450" indent="-171450" algn="l">
              <a:buFont typeface="Wingdings" panose="05000000000000000000" pitchFamily="2" charset="2"/>
              <a:buChar char="§"/>
            </a:pPr>
            <a:endParaRPr lang="en-US" sz="1100" dirty="0"/>
          </a:p>
          <a:p>
            <a:pPr marL="825475" lvl="1" indent="-285750" algn="l">
              <a:buFont typeface="Wingdings" panose="05000000000000000000" pitchFamily="2" charset="2"/>
              <a:buChar char="§"/>
            </a:pPr>
            <a:r>
              <a:rPr lang="en-US" dirty="0"/>
              <a:t>Allow the administrator to </a:t>
            </a:r>
            <a:r>
              <a:rPr lang="en-US" b="1" dirty="0">
                <a:solidFill>
                  <a:srgbClr val="0070C0"/>
                </a:solidFill>
              </a:rPr>
              <a:t>granularly control which </a:t>
            </a:r>
            <a:r>
              <a:rPr lang="en-US" b="1" u="sng" dirty="0">
                <a:solidFill>
                  <a:srgbClr val="0070C0"/>
                </a:solidFill>
              </a:rPr>
              <a:t>Claim Types</a:t>
            </a:r>
            <a:r>
              <a:rPr lang="en-US" b="1" dirty="0"/>
              <a:t>  </a:t>
            </a:r>
            <a:r>
              <a:rPr lang="en-US" dirty="0"/>
              <a:t>from  one STS to another STS (or Relying Party) are </a:t>
            </a:r>
          </a:p>
          <a:p>
            <a:pPr marL="1365199" lvl="2" indent="-285750" algn="l">
              <a:buFont typeface="Wingdings" panose="05000000000000000000" pitchFamily="2" charset="2"/>
              <a:buChar char="§"/>
            </a:pPr>
            <a:r>
              <a:rPr lang="en-US" b="1" dirty="0">
                <a:solidFill>
                  <a:srgbClr val="0070C0"/>
                </a:solidFill>
              </a:rPr>
              <a:t>issued</a:t>
            </a:r>
            <a:r>
              <a:rPr lang="en-US" b="1" dirty="0">
                <a:solidFill>
                  <a:srgbClr val="C00000"/>
                </a:solidFill>
              </a:rPr>
              <a:t> </a:t>
            </a:r>
            <a:r>
              <a:rPr lang="en-US" b="1" dirty="0"/>
              <a:t>or</a:t>
            </a:r>
            <a:r>
              <a:rPr lang="en-US" b="1" dirty="0">
                <a:solidFill>
                  <a:srgbClr val="C00000"/>
                </a:solidFill>
              </a:rPr>
              <a:t> </a:t>
            </a:r>
            <a:r>
              <a:rPr lang="en-US" b="1" dirty="0">
                <a:solidFill>
                  <a:srgbClr val="0070C0"/>
                </a:solidFill>
              </a:rPr>
              <a:t>consumed</a:t>
            </a:r>
          </a:p>
          <a:p>
            <a:pPr marL="1365199" lvl="2" indent="-285750" algn="l">
              <a:buFont typeface="Wingdings" panose="05000000000000000000" pitchFamily="2" charset="2"/>
              <a:buChar char="§"/>
            </a:pPr>
            <a:r>
              <a:rPr lang="en-US" b="1" dirty="0">
                <a:solidFill>
                  <a:srgbClr val="0070C0"/>
                </a:solidFill>
              </a:rPr>
              <a:t>and how the claim </a:t>
            </a:r>
            <a:r>
              <a:rPr lang="en-US" b="1" u="sng" dirty="0">
                <a:solidFill>
                  <a:srgbClr val="0070C0"/>
                </a:solidFill>
              </a:rPr>
              <a:t>values</a:t>
            </a:r>
            <a:r>
              <a:rPr lang="en-US" b="1" dirty="0">
                <a:solidFill>
                  <a:srgbClr val="0070C0"/>
                </a:solidFill>
              </a:rPr>
              <a:t> for each claim type are handled</a:t>
            </a:r>
          </a:p>
          <a:p>
            <a:pPr marL="825475" lvl="1" indent="-285750" algn="l">
              <a:buFont typeface="Wingdings" panose="05000000000000000000" pitchFamily="2" charset="2"/>
              <a:buChar char="§"/>
            </a:pPr>
            <a:endParaRPr lang="fr-FR" dirty="0"/>
          </a:p>
          <a:p>
            <a:pPr marL="825475" lvl="1" indent="-285750" algn="l">
              <a:buFont typeface="Wingdings" panose="05000000000000000000" pitchFamily="2" charset="2"/>
              <a:buChar char="§"/>
            </a:pPr>
            <a:r>
              <a:rPr lang="en-US" dirty="0"/>
              <a:t>Claim Rules are utilized in </a:t>
            </a:r>
            <a:r>
              <a:rPr lang="en-US" dirty="0">
                <a:solidFill>
                  <a:srgbClr val="0070C0"/>
                </a:solidFill>
              </a:rPr>
              <a:t>acceptance</a:t>
            </a:r>
            <a:r>
              <a:rPr lang="en-US" dirty="0"/>
              <a:t> and </a:t>
            </a:r>
            <a:r>
              <a:rPr lang="en-US" dirty="0">
                <a:solidFill>
                  <a:srgbClr val="0070C0"/>
                </a:solidFill>
              </a:rPr>
              <a:t>issuance</a:t>
            </a:r>
            <a:r>
              <a:rPr lang="en-US" dirty="0"/>
              <a:t> policy for CP and RP trusts</a:t>
            </a:r>
          </a:p>
          <a:p>
            <a:pPr marL="342900" indent="-342900" algn="l">
              <a:lnSpc>
                <a:spcPct val="90000"/>
              </a:lnSpc>
              <a:spcAft>
                <a:spcPts val="600"/>
              </a:spcAft>
              <a:buFont typeface="Wingdings" panose="05000000000000000000" pitchFamily="2" charset="2"/>
              <a:buChar char="§"/>
            </a:pPr>
            <a:endParaRPr lang="fr-FR"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984253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4D155C-A773-4DA3-8DAA-8824135BF93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23</a:t>
            </a:fld>
            <a:endParaRPr lang="en-US" dirty="0"/>
          </a:p>
        </p:txBody>
      </p:sp>
      <p:sp>
        <p:nvSpPr>
          <p:cNvPr id="3" name="Text Placeholder 2">
            <a:extLst>
              <a:ext uri="{FF2B5EF4-FFF2-40B4-BE49-F238E27FC236}">
                <a16:creationId xmlns:a16="http://schemas.microsoft.com/office/drawing/2014/main" id="{F1402506-6476-4F6C-BC80-364F6937664E}"/>
              </a:ext>
            </a:extLst>
          </p:cNvPr>
          <p:cNvSpPr>
            <a:spLocks noGrp="1"/>
          </p:cNvSpPr>
          <p:nvPr>
            <p:ph type="body" sz="quarter" idx="13"/>
          </p:nvPr>
        </p:nvSpPr>
        <p:spPr/>
        <p:txBody>
          <a:bodyPr/>
          <a:lstStyle/>
          <a:p>
            <a:r>
              <a:rPr lang="en-US" dirty="0"/>
              <a:t>Claim Pipeline</a:t>
            </a:r>
            <a:endParaRPr lang="fr-FR" dirty="0"/>
          </a:p>
        </p:txBody>
      </p:sp>
      <p:sp>
        <p:nvSpPr>
          <p:cNvPr id="4" name="Rectangle 3">
            <a:extLst>
              <a:ext uri="{FF2B5EF4-FFF2-40B4-BE49-F238E27FC236}">
                <a16:creationId xmlns:a16="http://schemas.microsoft.com/office/drawing/2014/main" id="{46533E5B-A1E2-4766-9926-02012F1FEE55}"/>
              </a:ext>
            </a:extLst>
          </p:cNvPr>
          <p:cNvSpPr/>
          <p:nvPr/>
        </p:nvSpPr>
        <p:spPr>
          <a:xfrm>
            <a:off x="366141" y="1759921"/>
            <a:ext cx="6216650" cy="3721019"/>
          </a:xfrm>
          <a:prstGeom prst="rect">
            <a:avLst/>
          </a:prstGeom>
        </p:spPr>
        <p:txBody>
          <a:bodyPr>
            <a:spAutoFit/>
          </a:bodyPr>
          <a:lstStyle/>
          <a:p>
            <a:pPr marL="342900"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Four stages to claim request processing:</a:t>
            </a:r>
          </a:p>
          <a:p>
            <a:pPr marL="882625" lvl="1" indent="-34290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Acceptance Transform Rules</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Accepts incoming claims from Claim Providers</a:t>
            </a:r>
          </a:p>
          <a:p>
            <a:pPr marL="882625" lvl="1" indent="-34290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Additional Authentication Rules </a:t>
            </a:r>
            <a:endParaRPr lang="en-US" sz="1400" dirty="0">
              <a:gradFill>
                <a:gsLst>
                  <a:gs pos="2917">
                    <a:schemeClr val="tx1"/>
                  </a:gs>
                  <a:gs pos="30000">
                    <a:schemeClr val="tx1"/>
                  </a:gs>
                </a:gsLst>
                <a:lin ang="5400000" scaled="0"/>
              </a:gradFill>
            </a:endParaRP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Checks MFA policies </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Halts the pipeline if the user is unauthenticated</a:t>
            </a:r>
          </a:p>
          <a:p>
            <a:pPr marL="882625" lvl="1" indent="-34290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Issuance Authorization Rules</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Authorizes the user to receive claims for the Relying Party See </a:t>
            </a:r>
            <a:r>
              <a:rPr lang="en-US" sz="1400" dirty="0">
                <a:gradFill>
                  <a:gsLst>
                    <a:gs pos="2917">
                      <a:schemeClr val="tx1"/>
                    </a:gs>
                    <a:gs pos="30000">
                      <a:schemeClr val="tx1"/>
                    </a:gs>
                  </a:gsLst>
                  <a:lin ang="5400000" scaled="0"/>
                </a:gradFill>
                <a:hlinkClick r:id="rId3"/>
              </a:rPr>
              <a:t>http://technet.microsoft.com/en-us/library/dn280937.aspx</a:t>
            </a:r>
            <a:r>
              <a:rPr lang="en-US" sz="1400" dirty="0">
                <a:gradFill>
                  <a:gsLst>
                    <a:gs pos="2917">
                      <a:schemeClr val="tx1"/>
                    </a:gs>
                    <a:gs pos="30000">
                      <a:schemeClr val="tx1"/>
                    </a:gs>
                  </a:gsLst>
                  <a:lin ang="5400000" scaled="0"/>
                </a:gradFill>
              </a:rPr>
              <a:t>  </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Halts the pipeline if the user is unauthorized</a:t>
            </a:r>
          </a:p>
          <a:p>
            <a:pPr marL="882625" lvl="1" indent="-34290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Issuance Transform Rules</a:t>
            </a:r>
          </a:p>
          <a:p>
            <a:pPr marL="1422349" lvl="2" indent="-34290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Issues outgoing claims</a:t>
            </a:r>
          </a:p>
          <a:p>
            <a:endParaRPr lang="en-US" dirty="0"/>
          </a:p>
        </p:txBody>
      </p:sp>
    </p:spTree>
    <p:extLst>
      <p:ext uri="{BB962C8B-B14F-4D97-AF65-F5344CB8AC3E}">
        <p14:creationId xmlns:p14="http://schemas.microsoft.com/office/powerpoint/2010/main" val="10354825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C18DCA-E682-4366-AE5A-F0233AD7232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24</a:t>
            </a:fld>
            <a:endParaRPr lang="en-US" dirty="0"/>
          </a:p>
        </p:txBody>
      </p:sp>
      <p:sp>
        <p:nvSpPr>
          <p:cNvPr id="3" name="Text Placeholder 2">
            <a:extLst>
              <a:ext uri="{FF2B5EF4-FFF2-40B4-BE49-F238E27FC236}">
                <a16:creationId xmlns:a16="http://schemas.microsoft.com/office/drawing/2014/main" id="{D5863B45-6BED-4D7B-86A6-8CDBF6DCABB9}"/>
              </a:ext>
            </a:extLst>
          </p:cNvPr>
          <p:cNvSpPr>
            <a:spLocks noGrp="1"/>
          </p:cNvSpPr>
          <p:nvPr>
            <p:ph type="body" sz="quarter" idx="13"/>
          </p:nvPr>
        </p:nvSpPr>
        <p:spPr/>
        <p:txBody>
          <a:bodyPr/>
          <a:lstStyle/>
          <a:p>
            <a:r>
              <a:rPr lang="en-US" dirty="0"/>
              <a:t>Acceptance / MFA / Issuance </a:t>
            </a:r>
            <a:r>
              <a:rPr lang="en-US" dirty="0" err="1"/>
              <a:t>AuthZ</a:t>
            </a:r>
            <a:r>
              <a:rPr lang="en-US" dirty="0"/>
              <a:t> / Issuance  - Claims rules</a:t>
            </a:r>
            <a:endParaRPr lang="fr-FR" dirty="0"/>
          </a:p>
        </p:txBody>
      </p:sp>
      <p:sp>
        <p:nvSpPr>
          <p:cNvPr id="52" name="Rectangle 32">
            <a:extLst>
              <a:ext uri="{FF2B5EF4-FFF2-40B4-BE49-F238E27FC236}">
                <a16:creationId xmlns:a16="http://schemas.microsoft.com/office/drawing/2014/main" id="{E1F1CBAA-E1DA-4A56-99B6-D173BFBF40E8}"/>
              </a:ext>
            </a:extLst>
          </p:cNvPr>
          <p:cNvSpPr>
            <a:spLocks noChangeArrowheads="1"/>
          </p:cNvSpPr>
          <p:nvPr/>
        </p:nvSpPr>
        <p:spPr bwMode="invGray">
          <a:xfrm>
            <a:off x="5083389" y="4026972"/>
            <a:ext cx="184731" cy="369332"/>
          </a:xfrm>
          <a:prstGeom prst="rect">
            <a:avLst/>
          </a:prstGeom>
          <a:solidFill>
            <a:sysClr val="window" lastClr="FFFFFF">
              <a:alpha val="89999"/>
            </a:sysClr>
          </a:solidFill>
          <a:ln w="12700" algn="ctr">
            <a:noFill/>
            <a:miter lim="800000"/>
            <a:headEnd/>
            <a:tailEnd/>
          </a:ln>
          <a:effectLst/>
        </p:spPr>
        <p:txBody>
          <a:bodyPr wrap="none" anchor="ctr">
            <a:spAutoFit/>
          </a:bodyPr>
          <a:lstStyle/>
          <a:p>
            <a:pPr marL="0" marR="0" lvl="0" indent="0" algn="l"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Rectangle 31">
            <a:extLst>
              <a:ext uri="{FF2B5EF4-FFF2-40B4-BE49-F238E27FC236}">
                <a16:creationId xmlns:a16="http://schemas.microsoft.com/office/drawing/2014/main" id="{0B51399F-CC28-4EBD-AA28-A663989F9B75}"/>
              </a:ext>
            </a:extLst>
          </p:cNvPr>
          <p:cNvSpPr>
            <a:spLocks noChangeArrowheads="1"/>
          </p:cNvSpPr>
          <p:nvPr/>
        </p:nvSpPr>
        <p:spPr bwMode="invGray">
          <a:xfrm>
            <a:off x="541551" y="4036497"/>
            <a:ext cx="184731" cy="369332"/>
          </a:xfrm>
          <a:prstGeom prst="rect">
            <a:avLst/>
          </a:prstGeom>
          <a:solidFill>
            <a:sysClr val="window" lastClr="FFFFFF">
              <a:alpha val="70000"/>
            </a:sysClr>
          </a:solidFill>
          <a:ln w="12700" algn="ctr">
            <a:noFill/>
            <a:miter lim="800000"/>
            <a:headEnd/>
            <a:tailEnd/>
          </a:ln>
          <a:effectLst/>
        </p:spPr>
        <p:txBody>
          <a:bodyPr wrap="none" anchor="ctr">
            <a:spAutoFit/>
          </a:bodyPr>
          <a:lstStyle/>
          <a:p>
            <a:pPr marL="0" marR="0" lvl="0" indent="0" algn="l"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Rectangle 2">
            <a:extLst>
              <a:ext uri="{FF2B5EF4-FFF2-40B4-BE49-F238E27FC236}">
                <a16:creationId xmlns:a16="http://schemas.microsoft.com/office/drawing/2014/main" id="{27BE65CC-D45F-4DEA-8423-66F6EF61167C}"/>
              </a:ext>
            </a:extLst>
          </p:cNvPr>
          <p:cNvSpPr>
            <a:spLocks noChangeArrowheads="1"/>
          </p:cNvSpPr>
          <p:nvPr/>
        </p:nvSpPr>
        <p:spPr bwMode="auto">
          <a:xfrm>
            <a:off x="547900" y="1914528"/>
            <a:ext cx="3251200" cy="4613275"/>
          </a:xfrm>
          <a:prstGeom prst="rect">
            <a:avLst/>
          </a:prstGeom>
          <a:gradFill rotWithShape="0">
            <a:gsLst>
              <a:gs pos="0">
                <a:sysClr val="window" lastClr="FFFFFF">
                  <a:gamma/>
                  <a:shade val="77255"/>
                  <a:invGamma/>
                  <a:alpha val="80000"/>
                </a:sysClr>
              </a:gs>
              <a:gs pos="50000">
                <a:sysClr val="window" lastClr="FFFFFF">
                  <a:alpha val="80000"/>
                </a:sysClr>
              </a:gs>
              <a:gs pos="100000">
                <a:sysClr val="window" lastClr="FFFFFF">
                  <a:gamma/>
                  <a:shade val="77255"/>
                  <a:invGamma/>
                  <a:alpha val="80000"/>
                </a:sysClr>
              </a:gs>
            </a:gsLst>
            <a:lin ang="5400000" scaled="1"/>
          </a:gradFill>
          <a:ln w="12700" algn="ctr">
            <a:solidFill>
              <a:sysClr val="windowText" lastClr="000000"/>
            </a:solidFill>
            <a:miter lim="800000"/>
            <a:headEnd/>
            <a:tailEnd/>
          </a:ln>
          <a:effectLst/>
        </p:spPr>
        <p:txBody>
          <a:bodyPr wrap="none" anchor="ctr"/>
          <a:lstStyle/>
          <a:p>
            <a:pPr algn="l" eaLnBrk="0" fontAlgn="auto" hangingPunct="0">
              <a:lnSpc>
                <a:spcPct val="80000"/>
              </a:lnSpc>
              <a:spcBef>
                <a:spcPct val="0"/>
              </a:spcBef>
              <a:defRPr/>
            </a:pPr>
            <a:endParaRPr lang="en-US" sz="1800" b="1" kern="0">
              <a:solidFill>
                <a:srgbClr val="FFFFFF"/>
              </a:solidFill>
              <a:effectLst>
                <a:outerShdw blurRad="38100" dist="38100" dir="2700000" algn="tl">
                  <a:srgbClr val="000000"/>
                </a:outerShdw>
              </a:effectLst>
              <a:latin typeface="Arial" charset="0"/>
            </a:endParaRPr>
          </a:p>
        </p:txBody>
      </p:sp>
      <p:sp>
        <p:nvSpPr>
          <p:cNvPr id="55" name="Rectangle 3">
            <a:extLst>
              <a:ext uri="{FF2B5EF4-FFF2-40B4-BE49-F238E27FC236}">
                <a16:creationId xmlns:a16="http://schemas.microsoft.com/office/drawing/2014/main" id="{3A2DD410-1140-433D-8480-E59BA42E7D8B}"/>
              </a:ext>
            </a:extLst>
          </p:cNvPr>
          <p:cNvSpPr>
            <a:spLocks noChangeArrowheads="1"/>
          </p:cNvSpPr>
          <p:nvPr/>
        </p:nvSpPr>
        <p:spPr bwMode="auto">
          <a:xfrm>
            <a:off x="5086562" y="1914528"/>
            <a:ext cx="3251200" cy="4613275"/>
          </a:xfrm>
          <a:prstGeom prst="rect">
            <a:avLst/>
          </a:prstGeom>
          <a:gradFill rotWithShape="0">
            <a:gsLst>
              <a:gs pos="0">
                <a:sysClr val="window" lastClr="FFFFFF">
                  <a:gamma/>
                  <a:shade val="77255"/>
                  <a:invGamma/>
                  <a:alpha val="80000"/>
                </a:sysClr>
              </a:gs>
              <a:gs pos="50000">
                <a:sysClr val="window" lastClr="FFFFFF">
                  <a:alpha val="80000"/>
                </a:sysClr>
              </a:gs>
              <a:gs pos="100000">
                <a:sysClr val="window" lastClr="FFFFFF">
                  <a:gamma/>
                  <a:shade val="77255"/>
                  <a:invGamma/>
                  <a:alpha val="80000"/>
                </a:sysClr>
              </a:gs>
            </a:gsLst>
            <a:lin ang="5400000" scaled="1"/>
          </a:gradFill>
          <a:ln w="12700" algn="ctr">
            <a:solidFill>
              <a:sysClr val="windowText" lastClr="000000"/>
            </a:solidFill>
            <a:miter lim="800000"/>
            <a:headEnd/>
            <a:tailEnd/>
          </a:ln>
          <a:effectLst/>
        </p:spPr>
        <p:txBody>
          <a:bodyPr wrap="none" anchor="ctr"/>
          <a:lstStyle/>
          <a:p>
            <a:pPr algn="l" eaLnBrk="0" fontAlgn="auto" hangingPunct="0">
              <a:lnSpc>
                <a:spcPct val="80000"/>
              </a:lnSpc>
              <a:spcBef>
                <a:spcPct val="0"/>
              </a:spcBef>
              <a:defRPr/>
            </a:pPr>
            <a:endParaRPr lang="en-US" sz="1800" b="1" kern="0">
              <a:solidFill>
                <a:srgbClr val="FFFFFF"/>
              </a:solidFill>
              <a:effectLst>
                <a:outerShdw blurRad="38100" dist="38100" dir="2700000" algn="tl">
                  <a:srgbClr val="000000"/>
                </a:outerShdw>
              </a:effectLst>
              <a:latin typeface="Arial" charset="0"/>
            </a:endParaRPr>
          </a:p>
        </p:txBody>
      </p:sp>
      <p:pic>
        <p:nvPicPr>
          <p:cNvPr id="56" name="Picture 4" descr="internet cloud 75 opac">
            <a:extLst>
              <a:ext uri="{FF2B5EF4-FFF2-40B4-BE49-F238E27FC236}">
                <a16:creationId xmlns:a16="http://schemas.microsoft.com/office/drawing/2014/main" id="{074F7FA2-3225-4AFA-8EE6-232520D145E9}"/>
              </a:ext>
            </a:extLst>
          </p:cNvPr>
          <p:cNvPicPr>
            <a:picLocks noChangeAspect="1" noChangeArrowheads="1"/>
          </p:cNvPicPr>
          <p:nvPr/>
        </p:nvPicPr>
        <p:blipFill>
          <a:blip r:embed="rId4"/>
          <a:srcRect/>
          <a:stretch>
            <a:fillRect/>
          </a:stretch>
        </p:blipFill>
        <p:spPr bwMode="auto">
          <a:xfrm>
            <a:off x="2975187" y="3006725"/>
            <a:ext cx="3925888" cy="2216150"/>
          </a:xfrm>
          <a:prstGeom prst="rect">
            <a:avLst/>
          </a:prstGeom>
          <a:noFill/>
        </p:spPr>
      </p:pic>
      <p:graphicFrame>
        <p:nvGraphicFramePr>
          <p:cNvPr id="57" name="Object 5">
            <a:extLst>
              <a:ext uri="{FF2B5EF4-FFF2-40B4-BE49-F238E27FC236}">
                <a16:creationId xmlns:a16="http://schemas.microsoft.com/office/drawing/2014/main" id="{483AE554-E469-424A-B261-95D1D547599B}"/>
              </a:ext>
            </a:extLst>
          </p:cNvPr>
          <p:cNvGraphicFramePr>
            <a:graphicFrameLocks noChangeAspect="1"/>
          </p:cNvGraphicFramePr>
          <p:nvPr>
            <p:extLst/>
          </p:nvPr>
        </p:nvGraphicFramePr>
        <p:xfrm>
          <a:off x="70423" y="1460916"/>
          <a:ext cx="8305800" cy="5197475"/>
        </p:xfrm>
        <a:graphic>
          <a:graphicData uri="http://schemas.openxmlformats.org/presentationml/2006/ole">
            <mc:AlternateContent xmlns:mc="http://schemas.openxmlformats.org/markup-compatibility/2006">
              <mc:Choice xmlns:v="urn:schemas-microsoft-com:vml" Requires="v">
                <p:oleObj spid="_x0000_s3078" name="Visio" r:id="rId5" imgW="7544813" imgH="5096753" progId="Visio.Drawing.11">
                  <p:embed/>
                </p:oleObj>
              </mc:Choice>
              <mc:Fallback>
                <p:oleObj name="Visio" r:id="rId5" imgW="7544813" imgH="5096753" progId="Visio.Drawing.11">
                  <p:embed/>
                  <p:pic>
                    <p:nvPicPr>
                      <p:cNvPr id="57" name="Object 5">
                        <a:extLst>
                          <a:ext uri="{FF2B5EF4-FFF2-40B4-BE49-F238E27FC236}">
                            <a16:creationId xmlns:a16="http://schemas.microsoft.com/office/drawing/2014/main" id="{483AE554-E469-424A-B261-95D1D547599B}"/>
                          </a:ext>
                        </a:extLst>
                      </p:cNvPr>
                      <p:cNvPicPr>
                        <a:picLocks noChangeAspect="1" noChangeArrowheads="1"/>
                      </p:cNvPicPr>
                      <p:nvPr/>
                    </p:nvPicPr>
                    <p:blipFill>
                      <a:blip r:embed="rId6"/>
                      <a:srcRect/>
                      <a:stretch>
                        <a:fillRect/>
                      </a:stretch>
                    </p:blipFill>
                    <p:spPr bwMode="auto">
                      <a:xfrm>
                        <a:off x="70423" y="1460916"/>
                        <a:ext cx="8305800" cy="5197475"/>
                      </a:xfrm>
                      <a:prstGeom prst="rect">
                        <a:avLst/>
                      </a:prstGeom>
                      <a:noFill/>
                      <a:ln>
                        <a:noFill/>
                      </a:ln>
                      <a:effectLst/>
                    </p:spPr>
                  </p:pic>
                </p:oleObj>
              </mc:Fallback>
            </mc:AlternateContent>
          </a:graphicData>
        </a:graphic>
      </p:graphicFrame>
      <p:sp>
        <p:nvSpPr>
          <p:cNvPr id="58" name="Rectangle 7">
            <a:extLst>
              <a:ext uri="{FF2B5EF4-FFF2-40B4-BE49-F238E27FC236}">
                <a16:creationId xmlns:a16="http://schemas.microsoft.com/office/drawing/2014/main" id="{6BF42ABC-3D55-4C9F-9FE7-78CDB374BD56}"/>
              </a:ext>
            </a:extLst>
          </p:cNvPr>
          <p:cNvSpPr>
            <a:spLocks noChangeArrowheads="1"/>
          </p:cNvSpPr>
          <p:nvPr/>
        </p:nvSpPr>
        <p:spPr bwMode="auto">
          <a:xfrm>
            <a:off x="547900" y="1393828"/>
            <a:ext cx="3251200" cy="525463"/>
          </a:xfrm>
          <a:prstGeom prst="rect">
            <a:avLst/>
          </a:prstGeom>
          <a:gradFill rotWithShape="0">
            <a:gsLst>
              <a:gs pos="0">
                <a:srgbClr val="883884">
                  <a:gamma/>
                  <a:shade val="57255"/>
                  <a:invGamma/>
                  <a:alpha val="80000"/>
                </a:srgbClr>
              </a:gs>
              <a:gs pos="50000">
                <a:srgbClr val="883884">
                  <a:alpha val="80000"/>
                </a:srgbClr>
              </a:gs>
              <a:gs pos="100000">
                <a:srgbClr val="883884">
                  <a:gamma/>
                  <a:shade val="57255"/>
                  <a:invGamma/>
                  <a:alpha val="80000"/>
                </a:srgbClr>
              </a:gs>
            </a:gsLst>
            <a:lin ang="5400000" scaled="1"/>
          </a:gradFill>
          <a:ln w="12700" algn="ctr">
            <a:solidFill>
              <a:sysClr val="window" lastClr="FFFFFF"/>
            </a:solidFill>
            <a:miter lim="800000"/>
            <a:headEnd/>
            <a:tailEnd/>
          </a:ln>
          <a:effectLst/>
        </p:spPr>
        <p:txBody>
          <a:bodyPr wrap="none" anchor="ctr"/>
          <a:lstStyle/>
          <a:p>
            <a:pPr marL="0" marR="0" lvl="0" indent="0" algn="l" defTabSz="914363" eaLnBrk="0" fontAlgn="auto" latinLnBrk="0" hangingPunct="0">
              <a:lnSpc>
                <a:spcPct val="80000"/>
              </a:lnSpc>
              <a:spcBef>
                <a:spcPct val="0"/>
              </a:spcBef>
              <a:spcAft>
                <a:spcPts val="0"/>
              </a:spcAft>
              <a:buClrTx/>
              <a:buSzTx/>
              <a:buFontTx/>
              <a:buNone/>
              <a:tabLst/>
              <a:defRPr/>
            </a:pPr>
            <a:r>
              <a:rPr kumimoji="0" lang="en-US" sz="1800" b="1" i="0" u="none" strike="noStrike" kern="0" cap="none" spc="0" normalizeH="0" baseline="0" noProof="0">
                <a:ln>
                  <a:noFill/>
                </a:ln>
                <a:solidFill>
                  <a:srgbClr val="FFFFFF"/>
                </a:solidFill>
                <a:effectLst>
                  <a:outerShdw blurRad="38100" dist="38100" dir="2700000" algn="tl">
                    <a:srgbClr val="000000"/>
                  </a:outerShdw>
                </a:effectLst>
                <a:uLnTx/>
                <a:uFillTx/>
                <a:latin typeface="Arial" charset="0"/>
              </a:rPr>
              <a:t>A. Datum</a:t>
            </a:r>
          </a:p>
          <a:p>
            <a:pPr marL="0" marR="0" lvl="0" indent="0" algn="l" defTabSz="914363" eaLnBrk="0" fontAlgn="auto" latinLnBrk="0" hangingPunct="0">
              <a:lnSpc>
                <a:spcPct val="80000"/>
              </a:lnSpc>
              <a:spcBef>
                <a:spcPct val="0"/>
              </a:spcBef>
              <a:spcAft>
                <a:spcPts val="0"/>
              </a:spcAft>
              <a:buClrTx/>
              <a:buSzTx/>
              <a:buFontTx/>
              <a:buNone/>
              <a:tabLst/>
              <a:defRPr/>
            </a:pPr>
            <a:r>
              <a:rPr kumimoji="0" lang="en-US" sz="1800" b="1" i="0" u="none" strike="noStrike" kern="0" cap="none" spc="0" normalizeH="0" baseline="0" noProof="0">
                <a:ln>
                  <a:noFill/>
                </a:ln>
                <a:solidFill>
                  <a:srgbClr val="FFFFFF"/>
                </a:solidFill>
                <a:effectLst>
                  <a:outerShdw blurRad="38100" dist="38100" dir="2700000" algn="tl">
                    <a:srgbClr val="000000"/>
                  </a:outerShdw>
                </a:effectLst>
                <a:uLnTx/>
                <a:uFillTx/>
                <a:latin typeface="Arial" charset="0"/>
              </a:rPr>
              <a:t>Account Forest</a:t>
            </a:r>
          </a:p>
        </p:txBody>
      </p:sp>
      <p:sp>
        <p:nvSpPr>
          <p:cNvPr id="59" name="Rectangle 8">
            <a:extLst>
              <a:ext uri="{FF2B5EF4-FFF2-40B4-BE49-F238E27FC236}">
                <a16:creationId xmlns:a16="http://schemas.microsoft.com/office/drawing/2014/main" id="{F68E9248-32F6-4FB3-BFBA-6ED79F610886}"/>
              </a:ext>
            </a:extLst>
          </p:cNvPr>
          <p:cNvSpPr>
            <a:spLocks noChangeArrowheads="1"/>
          </p:cNvSpPr>
          <p:nvPr/>
        </p:nvSpPr>
        <p:spPr bwMode="auto">
          <a:xfrm>
            <a:off x="5086562" y="1393828"/>
            <a:ext cx="3251200" cy="525463"/>
          </a:xfrm>
          <a:prstGeom prst="rect">
            <a:avLst/>
          </a:prstGeom>
          <a:gradFill rotWithShape="0">
            <a:gsLst>
              <a:gs pos="0">
                <a:srgbClr val="883884">
                  <a:gamma/>
                  <a:shade val="57255"/>
                  <a:invGamma/>
                  <a:alpha val="80000"/>
                </a:srgbClr>
              </a:gs>
              <a:gs pos="50000">
                <a:srgbClr val="883884">
                  <a:alpha val="80000"/>
                </a:srgbClr>
              </a:gs>
              <a:gs pos="100000">
                <a:srgbClr val="883884">
                  <a:gamma/>
                  <a:shade val="57255"/>
                  <a:invGamma/>
                  <a:alpha val="80000"/>
                </a:srgbClr>
              </a:gs>
            </a:gsLst>
            <a:lin ang="5400000" scaled="1"/>
          </a:gradFill>
          <a:ln w="12700" algn="ctr">
            <a:solidFill>
              <a:sysClr val="window" lastClr="FFFFFF"/>
            </a:solidFill>
            <a:miter lim="800000"/>
            <a:headEnd/>
            <a:tailEnd/>
          </a:ln>
          <a:effectLst/>
        </p:spPr>
        <p:txBody>
          <a:bodyPr wrap="none" anchor="ctr"/>
          <a:lstStyle/>
          <a:p>
            <a:pPr marL="0" marR="0" lvl="0" indent="0" algn="l" defTabSz="914363" eaLnBrk="0" fontAlgn="auto" latinLnBrk="0" hangingPunct="0">
              <a:lnSpc>
                <a:spcPct val="80000"/>
              </a:lnSpc>
              <a:spcBef>
                <a:spcPct val="0"/>
              </a:spcBef>
              <a:spcAft>
                <a:spcPts val="0"/>
              </a:spcAft>
              <a:buClrTx/>
              <a:buSzTx/>
              <a:buFontTx/>
              <a:buNone/>
              <a:tabLst/>
              <a:defRPr/>
            </a:pPr>
            <a:r>
              <a:rPr kumimoji="0" lang="en-US" sz="1800" b="1" i="0" u="none" strike="noStrike" kern="0" cap="none" spc="0" normalizeH="0" baseline="0" noProof="0">
                <a:ln>
                  <a:noFill/>
                </a:ln>
                <a:solidFill>
                  <a:srgbClr val="FFFFFF"/>
                </a:solidFill>
                <a:effectLst>
                  <a:outerShdw blurRad="38100" dist="38100" dir="2700000" algn="tl">
                    <a:srgbClr val="000000"/>
                  </a:outerShdw>
                </a:effectLst>
                <a:uLnTx/>
                <a:uFillTx/>
                <a:latin typeface="Arial" charset="0"/>
              </a:rPr>
              <a:t>Trey Research</a:t>
            </a:r>
          </a:p>
          <a:p>
            <a:pPr marL="0" marR="0" lvl="0" indent="0" algn="l" defTabSz="914363" eaLnBrk="0" fontAlgn="auto" latinLnBrk="0" hangingPunct="0">
              <a:lnSpc>
                <a:spcPct val="80000"/>
              </a:lnSpc>
              <a:spcBef>
                <a:spcPct val="0"/>
              </a:spcBef>
              <a:spcAft>
                <a:spcPts val="0"/>
              </a:spcAft>
              <a:buClrTx/>
              <a:buSzTx/>
              <a:buFontTx/>
              <a:buNone/>
              <a:tabLst/>
              <a:defRPr/>
            </a:pPr>
            <a:r>
              <a:rPr kumimoji="0" lang="en-US" sz="1800" b="1" i="0" u="none" strike="noStrike" kern="0" cap="none" spc="0" normalizeH="0" baseline="0" noProof="0">
                <a:ln>
                  <a:noFill/>
                </a:ln>
                <a:solidFill>
                  <a:srgbClr val="FFFFFF"/>
                </a:solidFill>
                <a:effectLst>
                  <a:outerShdw blurRad="38100" dist="38100" dir="2700000" algn="tl">
                    <a:srgbClr val="000000"/>
                  </a:outerShdw>
                </a:effectLst>
                <a:uLnTx/>
                <a:uFillTx/>
                <a:latin typeface="Arial" charset="0"/>
              </a:rPr>
              <a:t>Resource Forest</a:t>
            </a:r>
          </a:p>
        </p:txBody>
      </p:sp>
      <p:sp>
        <p:nvSpPr>
          <p:cNvPr id="60" name="Text Box 9">
            <a:extLst>
              <a:ext uri="{FF2B5EF4-FFF2-40B4-BE49-F238E27FC236}">
                <a16:creationId xmlns:a16="http://schemas.microsoft.com/office/drawing/2014/main" id="{06C4B0FD-01F7-4DD2-B223-BE378A6FF5AA}"/>
              </a:ext>
            </a:extLst>
          </p:cNvPr>
          <p:cNvSpPr txBox="1">
            <a:spLocks noChangeArrowheads="1"/>
          </p:cNvSpPr>
          <p:nvPr/>
        </p:nvSpPr>
        <p:spPr bwMode="auto">
          <a:xfrm>
            <a:off x="3962400" y="2232346"/>
            <a:ext cx="1864678" cy="341632"/>
          </a:xfrm>
          <a:prstGeom prst="rect">
            <a:avLst/>
          </a:prstGeom>
          <a:noFill/>
          <a:ln w="9525" algn="ctr">
            <a:noFill/>
            <a:miter lim="800000"/>
            <a:headEnd/>
            <a:tailEnd/>
          </a:ln>
          <a:effectLst>
            <a:outerShdw dist="17961" dir="2700000" algn="ctr" rotWithShape="0">
              <a:srgbClr val="002050">
                <a:alpha val="74001"/>
              </a:srgbClr>
            </a:outerShdw>
          </a:effectLst>
        </p:spPr>
        <p:txBody>
          <a:bodyPr wrap="none">
            <a:spAutoFit/>
          </a:bodyPr>
          <a:lstStyle/>
          <a:p>
            <a:pPr marL="0" marR="0" lvl="0" indent="0" algn="l" defTabSz="914363" eaLnBrk="1" fontAlgn="auto" latinLnBrk="0" hangingPunct="1">
              <a:lnSpc>
                <a:spcPct val="90000"/>
              </a:lnSpc>
              <a:spcBef>
                <a:spcPct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Semibold" pitchFamily="34" charset="0"/>
              </a:rPr>
              <a:t>Federation Trust</a:t>
            </a:r>
          </a:p>
        </p:txBody>
      </p:sp>
      <p:sp>
        <p:nvSpPr>
          <p:cNvPr id="61" name="Rectangle 23">
            <a:extLst>
              <a:ext uri="{FF2B5EF4-FFF2-40B4-BE49-F238E27FC236}">
                <a16:creationId xmlns:a16="http://schemas.microsoft.com/office/drawing/2014/main" id="{314EE1BD-44DA-46AB-A5CC-BDFB4BDD2108}"/>
              </a:ext>
            </a:extLst>
          </p:cNvPr>
          <p:cNvSpPr>
            <a:spLocks noChangeArrowheads="1"/>
          </p:cNvSpPr>
          <p:nvPr/>
        </p:nvSpPr>
        <p:spPr bwMode="auto">
          <a:xfrm>
            <a:off x="549488" y="1394773"/>
            <a:ext cx="3241675" cy="533400"/>
          </a:xfrm>
          <a:prstGeom prst="rect">
            <a:avLst/>
          </a:prstGeom>
          <a:gradFill rotWithShape="1">
            <a:gsLst>
              <a:gs pos="0">
                <a:srgbClr val="808080"/>
              </a:gs>
              <a:gs pos="100000">
                <a:srgbClr val="C0C0C0"/>
              </a:gs>
            </a:gsLst>
            <a:lin ang="5400000" scaled="1"/>
          </a:gradFill>
          <a:ln w="6350">
            <a:solidFill>
              <a:sysClr val="window" lastClr="FFFFFF"/>
            </a:solidFill>
            <a:miter lim="800000"/>
            <a:headEnd/>
            <a:tailEnd/>
          </a:ln>
          <a:effectLst/>
        </p:spPr>
        <p:txBody>
          <a:bodyPr wrap="none" anchor="ctr"/>
          <a:lstStyle/>
          <a:p>
            <a:pPr marL="0" marR="0" lvl="0" indent="0" defTabSz="914363" eaLnBrk="0" fontAlgn="auto" latinLnBrk="0" hangingPunct="0">
              <a:lnSpc>
                <a:spcPct val="100000"/>
              </a:lnSpc>
              <a:spcBef>
                <a:spcPct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charset="0"/>
              </a:rPr>
              <a:t>Microsoft</a:t>
            </a:r>
          </a:p>
          <a:p>
            <a:pPr marL="0" marR="0" lvl="0" indent="0" defTabSz="914363" eaLnBrk="0" fontAlgn="auto" latinLnBrk="0" hangingPunct="0">
              <a:lnSpc>
                <a:spcPct val="100000"/>
              </a:lnSpc>
              <a:spcBef>
                <a:spcPct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charset="0"/>
              </a:rPr>
              <a:t>(Users)</a:t>
            </a:r>
          </a:p>
        </p:txBody>
      </p:sp>
      <p:sp>
        <p:nvSpPr>
          <p:cNvPr id="62" name="Rectangle 24">
            <a:extLst>
              <a:ext uri="{FF2B5EF4-FFF2-40B4-BE49-F238E27FC236}">
                <a16:creationId xmlns:a16="http://schemas.microsoft.com/office/drawing/2014/main" id="{3FA4EBEF-80F6-46DA-AEDF-82F2DB3B21EB}"/>
              </a:ext>
            </a:extLst>
          </p:cNvPr>
          <p:cNvSpPr>
            <a:spLocks noChangeArrowheads="1"/>
          </p:cNvSpPr>
          <p:nvPr/>
        </p:nvSpPr>
        <p:spPr bwMode="auto">
          <a:xfrm>
            <a:off x="5086564" y="1381125"/>
            <a:ext cx="3241675" cy="533400"/>
          </a:xfrm>
          <a:prstGeom prst="rect">
            <a:avLst/>
          </a:prstGeom>
          <a:gradFill rotWithShape="1">
            <a:gsLst>
              <a:gs pos="0">
                <a:srgbClr val="777777"/>
              </a:gs>
              <a:gs pos="100000">
                <a:srgbClr val="C0C0C0"/>
              </a:gs>
            </a:gsLst>
            <a:lin ang="5400000" scaled="1"/>
          </a:gradFill>
          <a:ln w="6350">
            <a:solidFill>
              <a:sysClr val="window" lastClr="FFFFFF"/>
            </a:solidFill>
            <a:miter lim="800000"/>
            <a:headEnd/>
            <a:tailEnd/>
          </a:ln>
          <a:effectLst/>
        </p:spPr>
        <p:txBody>
          <a:bodyPr wrap="none" anchor="ctr"/>
          <a:lstStyle/>
          <a:p>
            <a:pPr marL="0" marR="0" lvl="0" indent="0" defTabSz="914363" eaLnBrk="0" fontAlgn="auto" latinLnBrk="0" hangingPunct="0">
              <a:lnSpc>
                <a:spcPct val="100000"/>
              </a:lnSpc>
              <a:spcBef>
                <a:spcPct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charset="0"/>
              </a:rPr>
              <a:t>E-Company Store</a:t>
            </a:r>
          </a:p>
          <a:p>
            <a:pPr marL="0" marR="0" lvl="0" indent="0" defTabSz="914363" eaLnBrk="0" fontAlgn="auto" latinLnBrk="0" hangingPunct="0">
              <a:lnSpc>
                <a:spcPct val="100000"/>
              </a:lnSpc>
              <a:spcBef>
                <a:spcPct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charset="0"/>
              </a:rPr>
              <a:t>(Resource)</a:t>
            </a:r>
          </a:p>
        </p:txBody>
      </p:sp>
      <p:sp>
        <p:nvSpPr>
          <p:cNvPr id="63" name="Rectangle 23">
            <a:extLst>
              <a:ext uri="{FF2B5EF4-FFF2-40B4-BE49-F238E27FC236}">
                <a16:creationId xmlns:a16="http://schemas.microsoft.com/office/drawing/2014/main" id="{5C2780CC-4E3A-4EEA-A783-FC738513D46A}"/>
              </a:ext>
            </a:extLst>
          </p:cNvPr>
          <p:cNvSpPr>
            <a:spLocks noChangeArrowheads="1"/>
          </p:cNvSpPr>
          <p:nvPr/>
        </p:nvSpPr>
        <p:spPr bwMode="auto">
          <a:xfrm>
            <a:off x="541551" y="1381127"/>
            <a:ext cx="3262060" cy="619125"/>
          </a:xfrm>
          <a:prstGeom prst="rect">
            <a:avLst/>
          </a:prstGeom>
          <a:solidFill>
            <a:srgbClr val="59D01E"/>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0" fontAlgn="auto" hangingPunct="0">
              <a:spcBef>
                <a:spcPct val="0"/>
              </a:spcBef>
              <a:defRPr/>
            </a:pPr>
            <a:r>
              <a:rPr lang="en-US" sz="2400" b="1" kern="0" dirty="0">
                <a:solidFill>
                  <a:srgbClr val="FFFFFF"/>
                </a:solidFill>
                <a:effectLst>
                  <a:outerShdw blurRad="38100" dist="38100" dir="2700000" algn="tl">
                    <a:srgbClr val="000000">
                      <a:alpha val="43137"/>
                    </a:srgbClr>
                  </a:outerShdw>
                </a:effectLst>
                <a:latin typeface="Arial" charset="0"/>
              </a:rPr>
              <a:t>Identity Provider</a:t>
            </a:r>
            <a:endParaRPr lang="en-US" sz="1800" b="1" kern="0" dirty="0">
              <a:solidFill>
                <a:srgbClr val="FFFFFF"/>
              </a:solidFill>
              <a:effectLst>
                <a:outerShdw blurRad="38100" dist="38100" dir="2700000" algn="tl">
                  <a:srgbClr val="000000">
                    <a:alpha val="43137"/>
                  </a:srgbClr>
                </a:outerShdw>
              </a:effectLst>
              <a:latin typeface="Arial" charset="0"/>
            </a:endParaRPr>
          </a:p>
          <a:p>
            <a:pPr eaLnBrk="0" fontAlgn="auto" hangingPunct="0">
              <a:spcBef>
                <a:spcPct val="0"/>
              </a:spcBef>
              <a:defRPr/>
            </a:pPr>
            <a:r>
              <a:rPr lang="en-US" sz="1400" b="1" i="1" kern="0" dirty="0">
                <a:solidFill>
                  <a:srgbClr val="FFFFFF"/>
                </a:solidFill>
                <a:effectLst>
                  <a:outerShdw blurRad="38100" dist="38100" dir="2700000" algn="tl">
                    <a:srgbClr val="000000">
                      <a:alpha val="43137"/>
                    </a:srgbClr>
                  </a:outerShdw>
                </a:effectLst>
                <a:latin typeface="Arial" charset="0"/>
              </a:rPr>
              <a:t>(Users)</a:t>
            </a:r>
          </a:p>
        </p:txBody>
      </p:sp>
      <p:sp>
        <p:nvSpPr>
          <p:cNvPr id="64" name="Rectangle 24">
            <a:extLst>
              <a:ext uri="{FF2B5EF4-FFF2-40B4-BE49-F238E27FC236}">
                <a16:creationId xmlns:a16="http://schemas.microsoft.com/office/drawing/2014/main" id="{AC574E60-CE0D-4750-BF6F-A85E46049CA3}"/>
              </a:ext>
            </a:extLst>
          </p:cNvPr>
          <p:cNvSpPr>
            <a:spLocks noChangeArrowheads="1"/>
          </p:cNvSpPr>
          <p:nvPr/>
        </p:nvSpPr>
        <p:spPr bwMode="auto">
          <a:xfrm>
            <a:off x="5083389" y="1381127"/>
            <a:ext cx="3276135" cy="619125"/>
          </a:xfrm>
          <a:prstGeom prst="rect">
            <a:avLst/>
          </a:prstGeom>
          <a:solidFill>
            <a:srgbClr val="7030A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0" fontAlgn="auto" hangingPunct="0">
              <a:spcBef>
                <a:spcPct val="0"/>
              </a:spcBef>
              <a:defRPr/>
            </a:pPr>
            <a:r>
              <a:rPr lang="en-US" sz="2400" b="1" kern="0" dirty="0">
                <a:solidFill>
                  <a:srgbClr val="FFFFFF"/>
                </a:solidFill>
                <a:effectLst>
                  <a:outerShdw blurRad="38100" dist="38100" dir="2700000" algn="tl">
                    <a:srgbClr val="000000">
                      <a:alpha val="43137"/>
                    </a:srgbClr>
                  </a:outerShdw>
                </a:effectLst>
                <a:latin typeface="Arial" charset="0"/>
              </a:rPr>
              <a:t>Resource Provider</a:t>
            </a:r>
            <a:endParaRPr lang="en-US" sz="1800" b="1" kern="0" dirty="0">
              <a:solidFill>
                <a:srgbClr val="FFFFFF"/>
              </a:solidFill>
              <a:effectLst>
                <a:outerShdw blurRad="38100" dist="38100" dir="2700000" algn="tl">
                  <a:srgbClr val="000000">
                    <a:alpha val="43137"/>
                  </a:srgbClr>
                </a:outerShdw>
              </a:effectLst>
              <a:latin typeface="Arial" charset="0"/>
            </a:endParaRPr>
          </a:p>
          <a:p>
            <a:pPr eaLnBrk="0" fontAlgn="auto" hangingPunct="0">
              <a:spcBef>
                <a:spcPct val="0"/>
              </a:spcBef>
              <a:defRPr/>
            </a:pPr>
            <a:r>
              <a:rPr lang="en-US" sz="1400" b="1" i="1" kern="0" dirty="0">
                <a:solidFill>
                  <a:srgbClr val="FFFFFF"/>
                </a:solidFill>
                <a:effectLst>
                  <a:outerShdw blurRad="38100" dist="38100" dir="2700000" algn="tl">
                    <a:srgbClr val="000000">
                      <a:alpha val="43137"/>
                    </a:srgbClr>
                  </a:outerShdw>
                </a:effectLst>
                <a:latin typeface="Arial" charset="0"/>
              </a:rPr>
              <a:t>(A</a:t>
            </a:r>
            <a:r>
              <a:rPr lang="en-US" sz="1400" b="1" i="1" kern="0" dirty="0" err="1">
                <a:solidFill>
                  <a:srgbClr val="FFFFFF"/>
                </a:solidFill>
                <a:effectLst>
                  <a:outerShdw blurRad="38100" dist="38100" dir="2700000" algn="tl">
                    <a:srgbClr val="000000">
                      <a:alpha val="43137"/>
                    </a:srgbClr>
                  </a:outerShdw>
                </a:effectLst>
                <a:latin typeface="Arial" charset="0"/>
              </a:rPr>
              <a:t>pplication</a:t>
            </a:r>
            <a:r>
              <a:rPr lang="en-US" sz="1400" b="1" i="1" kern="0" dirty="0">
                <a:solidFill>
                  <a:srgbClr val="FFFFFF"/>
                </a:solidFill>
                <a:effectLst>
                  <a:outerShdw blurRad="38100" dist="38100" dir="2700000" algn="tl">
                    <a:srgbClr val="000000">
                      <a:alpha val="43137"/>
                    </a:srgbClr>
                  </a:outerShdw>
                </a:effectLst>
                <a:latin typeface="Arial" charset="0"/>
              </a:rPr>
              <a:t>)</a:t>
            </a:r>
            <a:endParaRPr lang="en-US" sz="1800" b="1" i="1" kern="0" dirty="0">
              <a:solidFill>
                <a:srgbClr val="FFFFFF"/>
              </a:solidFill>
              <a:effectLst>
                <a:outerShdw blurRad="38100" dist="38100" dir="2700000" algn="tl">
                  <a:srgbClr val="000000">
                    <a:alpha val="43137"/>
                  </a:srgbClr>
                </a:outerShdw>
              </a:effectLst>
              <a:latin typeface="Arial" charset="0"/>
            </a:endParaRPr>
          </a:p>
        </p:txBody>
      </p:sp>
      <p:pic>
        <p:nvPicPr>
          <p:cNvPr id="65" name="Picture 10" descr="YellowUser">
            <a:extLst>
              <a:ext uri="{FF2B5EF4-FFF2-40B4-BE49-F238E27FC236}">
                <a16:creationId xmlns:a16="http://schemas.microsoft.com/office/drawing/2014/main" id="{1CC2B82B-EEDA-418D-8D76-21917E4D5060}"/>
              </a:ext>
            </a:extLst>
          </p:cNvPr>
          <p:cNvPicPr>
            <a:picLocks noChangeAspect="1" noChangeArrowheads="1"/>
          </p:cNvPicPr>
          <p:nvPr/>
        </p:nvPicPr>
        <p:blipFill>
          <a:blip r:embed="rId7">
            <a:clrChange>
              <a:clrFrom>
                <a:srgbClr val="08369A"/>
              </a:clrFrom>
              <a:clrTo>
                <a:srgbClr val="08369A">
                  <a:alpha val="0"/>
                </a:srgbClr>
              </a:clrTo>
            </a:clrChange>
          </a:blip>
          <a:srcRect/>
          <a:stretch>
            <a:fillRect/>
          </a:stretch>
        </p:blipFill>
        <p:spPr bwMode="auto">
          <a:xfrm>
            <a:off x="2038564" y="5419725"/>
            <a:ext cx="504825" cy="533400"/>
          </a:xfrm>
          <a:prstGeom prst="rect">
            <a:avLst/>
          </a:prstGeom>
          <a:noFill/>
        </p:spPr>
      </p:pic>
      <p:sp>
        <p:nvSpPr>
          <p:cNvPr id="66" name="Notched Right Arrow 67">
            <a:extLst>
              <a:ext uri="{FF2B5EF4-FFF2-40B4-BE49-F238E27FC236}">
                <a16:creationId xmlns:a16="http://schemas.microsoft.com/office/drawing/2014/main" id="{9F8270BD-5E32-4AEC-B77C-D87E6B5CADE1}"/>
              </a:ext>
            </a:extLst>
          </p:cNvPr>
          <p:cNvSpPr/>
          <p:nvPr/>
        </p:nvSpPr>
        <p:spPr bwMode="auto">
          <a:xfrm rot="5400000">
            <a:off x="6717290" y="3475888"/>
            <a:ext cx="1173164" cy="594519"/>
          </a:xfrm>
          <a:prstGeom prst="notchedRightArrow">
            <a:avLst/>
          </a:prstGeom>
          <a:solidFill>
            <a:srgbClr val="FF0000"/>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r>
              <a:rPr kumimoji="0" lang="fr-FR" sz="1200" b="0" i="0" u="none" strike="noStrike" kern="0" cap="none" spc="0" normalizeH="0" baseline="0" noProof="0" dirty="0">
                <a:ln>
                  <a:noFill/>
                </a:ln>
                <a:solidFill>
                  <a:srgbClr val="FFFFFF"/>
                </a:solidFill>
                <a:effectLst/>
                <a:uLnTx/>
                <a:uFillTx/>
                <a:latin typeface="Segoe UI"/>
                <a:ea typeface="+mn-ea"/>
                <a:cs typeface="+mn-cs"/>
              </a:rPr>
              <a:t>RP Trust</a:t>
            </a:r>
          </a:p>
        </p:txBody>
      </p:sp>
      <p:sp>
        <p:nvSpPr>
          <p:cNvPr id="67" name="Notched Right Arrow 68">
            <a:extLst>
              <a:ext uri="{FF2B5EF4-FFF2-40B4-BE49-F238E27FC236}">
                <a16:creationId xmlns:a16="http://schemas.microsoft.com/office/drawing/2014/main" id="{4FC3FEFB-328E-4868-B37B-AFAB19BC3413}"/>
              </a:ext>
            </a:extLst>
          </p:cNvPr>
          <p:cNvSpPr/>
          <p:nvPr/>
        </p:nvSpPr>
        <p:spPr bwMode="auto">
          <a:xfrm>
            <a:off x="3086102" y="3048001"/>
            <a:ext cx="1333498" cy="594519"/>
          </a:xfrm>
          <a:prstGeom prst="notchedRightArrow">
            <a:avLst/>
          </a:prstGeom>
          <a:solidFill>
            <a:srgbClr val="7030A0"/>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r>
              <a:rPr kumimoji="0" lang="fr-FR" sz="1200" b="0" i="0" u="none" strike="noStrike" kern="0" cap="none" spc="0" normalizeH="0" baseline="0" noProof="0" dirty="0">
                <a:ln>
                  <a:noFill/>
                </a:ln>
                <a:solidFill>
                  <a:srgbClr val="FFFFFF"/>
                </a:solidFill>
                <a:effectLst/>
                <a:uLnTx/>
                <a:uFillTx/>
                <a:latin typeface="Segoe UI"/>
                <a:ea typeface="+mn-ea"/>
                <a:cs typeface="+mn-cs"/>
              </a:rPr>
              <a:t>RP Trust</a:t>
            </a:r>
          </a:p>
        </p:txBody>
      </p:sp>
      <p:sp>
        <p:nvSpPr>
          <p:cNvPr id="68" name="Rectangle 67">
            <a:extLst>
              <a:ext uri="{FF2B5EF4-FFF2-40B4-BE49-F238E27FC236}">
                <a16:creationId xmlns:a16="http://schemas.microsoft.com/office/drawing/2014/main" id="{FA67D863-2546-4431-8C86-5A6AFB919AB8}"/>
              </a:ext>
            </a:extLst>
          </p:cNvPr>
          <p:cNvSpPr/>
          <p:nvPr/>
        </p:nvSpPr>
        <p:spPr bwMode="auto">
          <a:xfrm>
            <a:off x="6459960" y="5562601"/>
            <a:ext cx="169440" cy="85725"/>
          </a:xfrm>
          <a:prstGeom prst="rect">
            <a:avLst/>
          </a:prstGeom>
          <a:solidFill>
            <a:srgbClr val="FF0000"/>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Notched Right Arrow 71">
            <a:extLst>
              <a:ext uri="{FF2B5EF4-FFF2-40B4-BE49-F238E27FC236}">
                <a16:creationId xmlns:a16="http://schemas.microsoft.com/office/drawing/2014/main" id="{62495457-2D33-49CA-8F54-371787D6FBCC}"/>
              </a:ext>
            </a:extLst>
          </p:cNvPr>
          <p:cNvSpPr/>
          <p:nvPr/>
        </p:nvSpPr>
        <p:spPr bwMode="auto">
          <a:xfrm rot="5400000">
            <a:off x="6717289" y="4939683"/>
            <a:ext cx="1173164" cy="594519"/>
          </a:xfrm>
          <a:prstGeom prst="notchedRightArrow">
            <a:avLst/>
          </a:prstGeom>
          <a:solidFill>
            <a:srgbClr val="6EB005">
              <a:lumMod val="75000"/>
            </a:srgbClr>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r>
              <a:rPr kumimoji="0" lang="fr-FR" sz="1400" b="0" i="0" u="none" strike="noStrike" kern="0" cap="none" spc="0" normalizeH="0" baseline="0" noProof="0" dirty="0">
                <a:ln>
                  <a:noFill/>
                </a:ln>
                <a:solidFill>
                  <a:srgbClr val="FFFFFF"/>
                </a:solidFill>
                <a:effectLst/>
                <a:uLnTx/>
                <a:uFillTx/>
                <a:latin typeface="Segoe UI"/>
                <a:ea typeface="+mn-ea"/>
                <a:cs typeface="+mn-cs"/>
              </a:rPr>
              <a:t>CP Trust</a:t>
            </a:r>
          </a:p>
        </p:txBody>
      </p:sp>
      <p:sp>
        <p:nvSpPr>
          <p:cNvPr id="70" name="Notched Right Arrow 72">
            <a:extLst>
              <a:ext uri="{FF2B5EF4-FFF2-40B4-BE49-F238E27FC236}">
                <a16:creationId xmlns:a16="http://schemas.microsoft.com/office/drawing/2014/main" id="{8B6B5F01-5302-4BC4-8957-58F37ABA58A5}"/>
              </a:ext>
            </a:extLst>
          </p:cNvPr>
          <p:cNvSpPr/>
          <p:nvPr/>
        </p:nvSpPr>
        <p:spPr bwMode="auto">
          <a:xfrm>
            <a:off x="4724400" y="3048000"/>
            <a:ext cx="1333498" cy="594519"/>
          </a:xfrm>
          <a:prstGeom prst="notchedRightArrow">
            <a:avLst/>
          </a:prstGeom>
          <a:solidFill>
            <a:srgbClr val="59D01E"/>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r>
              <a:rPr kumimoji="0" lang="fr-FR" sz="1200" b="0" i="0" u="none" strike="noStrike" kern="0" cap="none" spc="0" normalizeH="0" baseline="0" noProof="0" dirty="0">
                <a:ln>
                  <a:noFill/>
                </a:ln>
                <a:solidFill>
                  <a:srgbClr val="FFFFFF"/>
                </a:solidFill>
                <a:effectLst/>
                <a:uLnTx/>
                <a:uFillTx/>
                <a:latin typeface="Segoe UI"/>
                <a:ea typeface="+mn-ea"/>
                <a:cs typeface="+mn-cs"/>
              </a:rPr>
              <a:t>CP Trust</a:t>
            </a:r>
          </a:p>
        </p:txBody>
      </p:sp>
      <p:sp>
        <p:nvSpPr>
          <p:cNvPr id="71" name="Notched Right Arrow 74">
            <a:extLst>
              <a:ext uri="{FF2B5EF4-FFF2-40B4-BE49-F238E27FC236}">
                <a16:creationId xmlns:a16="http://schemas.microsoft.com/office/drawing/2014/main" id="{26B759B9-17A5-4375-8D3A-756C0381682A}"/>
              </a:ext>
            </a:extLst>
          </p:cNvPr>
          <p:cNvSpPr/>
          <p:nvPr/>
        </p:nvSpPr>
        <p:spPr bwMode="auto">
          <a:xfrm rot="2569549">
            <a:off x="1662122" y="2458062"/>
            <a:ext cx="1051458" cy="594519"/>
          </a:xfrm>
          <a:prstGeom prst="notchedRightArrow">
            <a:avLst/>
          </a:prstGeom>
          <a:solidFill>
            <a:srgbClr val="FFFFFF">
              <a:lumMod val="75000"/>
            </a:srgbClr>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r>
              <a:rPr kumimoji="0" lang="fr-FR" sz="1200" b="0" i="0" u="none" strike="noStrike" kern="0" cap="none" spc="0" normalizeH="0" baseline="0" noProof="0" dirty="0">
                <a:ln>
                  <a:noFill/>
                </a:ln>
                <a:solidFill>
                  <a:srgbClr val="FFFFFF"/>
                </a:solidFill>
                <a:effectLst/>
                <a:uLnTx/>
                <a:uFillTx/>
                <a:latin typeface="Segoe UI"/>
                <a:ea typeface="+mn-ea"/>
                <a:cs typeface="+mn-cs"/>
              </a:rPr>
              <a:t>* CP Trust</a:t>
            </a:r>
          </a:p>
        </p:txBody>
      </p:sp>
      <p:sp>
        <p:nvSpPr>
          <p:cNvPr id="72" name="Freeform 75">
            <a:extLst>
              <a:ext uri="{FF2B5EF4-FFF2-40B4-BE49-F238E27FC236}">
                <a16:creationId xmlns:a16="http://schemas.microsoft.com/office/drawing/2014/main" id="{F6D83FE0-AB37-47EC-A527-1078B4171509}"/>
              </a:ext>
            </a:extLst>
          </p:cNvPr>
          <p:cNvSpPr/>
          <p:nvPr/>
        </p:nvSpPr>
        <p:spPr bwMode="auto">
          <a:xfrm>
            <a:off x="3183700" y="2573978"/>
            <a:ext cx="3108960" cy="443542"/>
          </a:xfrm>
          <a:custGeom>
            <a:avLst/>
            <a:gdLst>
              <a:gd name="connsiteX0" fmla="*/ 3108960 w 3108960"/>
              <a:gd name="connsiteY0" fmla="*/ 251518 h 443542"/>
              <a:gd name="connsiteX1" fmla="*/ 1527048 w 3108960"/>
              <a:gd name="connsiteY1" fmla="*/ 4630 h 443542"/>
              <a:gd name="connsiteX2" fmla="*/ 0 w 3108960"/>
              <a:gd name="connsiteY2" fmla="*/ 443542 h 443542"/>
            </a:gdLst>
            <a:ahLst/>
            <a:cxnLst>
              <a:cxn ang="0">
                <a:pos x="connsiteX0" y="connsiteY0"/>
              </a:cxn>
              <a:cxn ang="0">
                <a:pos x="connsiteX1" y="connsiteY1"/>
              </a:cxn>
              <a:cxn ang="0">
                <a:pos x="connsiteX2" y="connsiteY2"/>
              </a:cxn>
            </a:cxnLst>
            <a:rect l="l" t="t" r="r" b="b"/>
            <a:pathLst>
              <a:path w="3108960" h="443542">
                <a:moveTo>
                  <a:pt x="3108960" y="251518"/>
                </a:moveTo>
                <a:cubicBezTo>
                  <a:pt x="2577084" y="112072"/>
                  <a:pt x="2045208" y="-27374"/>
                  <a:pt x="1527048" y="4630"/>
                </a:cubicBezTo>
                <a:cubicBezTo>
                  <a:pt x="1008888" y="36634"/>
                  <a:pt x="211836" y="414586"/>
                  <a:pt x="0" y="443542"/>
                </a:cubicBezTo>
              </a:path>
            </a:pathLst>
          </a:custGeom>
          <a:noFill/>
          <a:ln w="38100" cap="flat" cmpd="sng" algn="ctr">
            <a:solidFill>
              <a:srgbClr val="C00000"/>
            </a:solidFill>
            <a:prstDash val="lgDash"/>
            <a:headEnd type="none" w="med" len="med"/>
            <a:tailEnd type="arrow" w="med" len="med"/>
          </a:ln>
          <a:effectLst/>
        </p:spPr>
        <p:txBody>
          <a:bodyPr rtlCol="0" anchor="ct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A5F86B85-C226-4BB2-8777-F2CCE994860C}"/>
              </a:ext>
            </a:extLst>
          </p:cNvPr>
          <p:cNvGrpSpPr/>
          <p:nvPr/>
        </p:nvGrpSpPr>
        <p:grpSpPr>
          <a:xfrm>
            <a:off x="6292661" y="820436"/>
            <a:ext cx="2191861" cy="1998965"/>
            <a:chOff x="4893151" y="4325635"/>
            <a:chExt cx="2191861" cy="1998965"/>
          </a:xfrm>
        </p:grpSpPr>
        <p:sp>
          <p:nvSpPr>
            <p:cNvPr id="74" name="Rectangular Callout 27">
              <a:extLst>
                <a:ext uri="{FF2B5EF4-FFF2-40B4-BE49-F238E27FC236}">
                  <a16:creationId xmlns:a16="http://schemas.microsoft.com/office/drawing/2014/main" id="{546E5CE9-E48C-4A75-9C46-0590AF0F4B80}"/>
                </a:ext>
              </a:extLst>
            </p:cNvPr>
            <p:cNvSpPr/>
            <p:nvPr/>
          </p:nvSpPr>
          <p:spPr bwMode="auto">
            <a:xfrm>
              <a:off x="4893151" y="4325635"/>
              <a:ext cx="2191861" cy="1998965"/>
            </a:xfrm>
            <a:prstGeom prst="wedgeRectCallout">
              <a:avLst>
                <a:gd name="adj1" fmla="val -110038"/>
                <a:gd name="adj2" fmla="val 75565"/>
              </a:avLst>
            </a:prstGeom>
            <a:solidFill>
              <a:srgbClr val="59D01E"/>
            </a:solidFill>
            <a:ln w="25400" cap="flat" cmpd="sng" algn="ctr">
              <a:solidFill>
                <a:srgbClr val="6EB005">
                  <a:lumMod val="75000"/>
                </a:srgbClr>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5" name="Picture 4">
              <a:extLst>
                <a:ext uri="{FF2B5EF4-FFF2-40B4-BE49-F238E27FC236}">
                  <a16:creationId xmlns:a16="http://schemas.microsoft.com/office/drawing/2014/main" id="{8F38AED0-3BE6-44AF-BFF2-659B5D013D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9987" y="4381500"/>
              <a:ext cx="202882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6" name="Straight Arrow Connector 75">
              <a:extLst>
                <a:ext uri="{FF2B5EF4-FFF2-40B4-BE49-F238E27FC236}">
                  <a16:creationId xmlns:a16="http://schemas.microsoft.com/office/drawing/2014/main" id="{D74610C6-7B19-4D97-AE18-A19CDA7D7553}"/>
                </a:ext>
              </a:extLst>
            </p:cNvPr>
            <p:cNvCxnSpPr/>
            <p:nvPr/>
          </p:nvCxnSpPr>
          <p:spPr>
            <a:xfrm>
              <a:off x="6780212" y="5791200"/>
              <a:ext cx="188913" cy="0"/>
            </a:xfrm>
            <a:prstGeom prst="straightConnector1">
              <a:avLst/>
            </a:prstGeom>
            <a:noFill/>
            <a:ln w="9525" cap="flat" cmpd="sng" algn="ctr">
              <a:solidFill>
                <a:srgbClr val="000000"/>
              </a:solidFill>
              <a:prstDash val="solid"/>
              <a:headEnd type="none"/>
              <a:tailEnd type="arrow"/>
            </a:ln>
            <a:effectLst/>
          </p:spPr>
        </p:cxnSp>
      </p:grpSp>
      <p:grpSp>
        <p:nvGrpSpPr>
          <p:cNvPr id="77" name="Group 76">
            <a:extLst>
              <a:ext uri="{FF2B5EF4-FFF2-40B4-BE49-F238E27FC236}">
                <a16:creationId xmlns:a16="http://schemas.microsoft.com/office/drawing/2014/main" id="{53DCA16F-1687-4710-BAEE-E51F053B9C2C}"/>
              </a:ext>
            </a:extLst>
          </p:cNvPr>
          <p:cNvGrpSpPr/>
          <p:nvPr/>
        </p:nvGrpSpPr>
        <p:grpSpPr>
          <a:xfrm>
            <a:off x="2328154" y="4389436"/>
            <a:ext cx="3463047" cy="2316164"/>
            <a:chOff x="1141412" y="4211638"/>
            <a:chExt cx="3463047" cy="2570162"/>
          </a:xfrm>
        </p:grpSpPr>
        <p:sp>
          <p:nvSpPr>
            <p:cNvPr id="78" name="Rectangular Callout 2">
              <a:extLst>
                <a:ext uri="{FF2B5EF4-FFF2-40B4-BE49-F238E27FC236}">
                  <a16:creationId xmlns:a16="http://schemas.microsoft.com/office/drawing/2014/main" id="{02B82055-5968-4816-B8D4-6D1A60553A9D}"/>
                </a:ext>
              </a:extLst>
            </p:cNvPr>
            <p:cNvSpPr/>
            <p:nvPr/>
          </p:nvSpPr>
          <p:spPr bwMode="auto">
            <a:xfrm>
              <a:off x="1141412" y="4211638"/>
              <a:ext cx="3463047" cy="2570162"/>
            </a:xfrm>
            <a:prstGeom prst="wedgeRectCallout">
              <a:avLst>
                <a:gd name="adj1" fmla="val -18576"/>
                <a:gd name="adj2" fmla="val -94630"/>
              </a:avLst>
            </a:prstGeom>
            <a:solidFill>
              <a:srgbClr val="7030A0"/>
            </a:solidFill>
            <a:ln w="25400" cap="flat" cmpd="sng" algn="ctr">
              <a:solidFill>
                <a:srgbClr val="59D01E"/>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9" name="Picture 2">
              <a:extLst>
                <a:ext uri="{FF2B5EF4-FFF2-40B4-BE49-F238E27FC236}">
                  <a16:creationId xmlns:a16="http://schemas.microsoft.com/office/drawing/2014/main" id="{AE7CD82B-46C7-439D-A5D9-C33C055F0A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3812" y="4325635"/>
              <a:ext cx="3127322" cy="234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0" name="Straight Arrow Connector 79">
              <a:extLst>
                <a:ext uri="{FF2B5EF4-FFF2-40B4-BE49-F238E27FC236}">
                  <a16:creationId xmlns:a16="http://schemas.microsoft.com/office/drawing/2014/main" id="{C699106F-83AA-496B-893C-F04CB36A7DA9}"/>
                </a:ext>
              </a:extLst>
            </p:cNvPr>
            <p:cNvCxnSpPr/>
            <p:nvPr/>
          </p:nvCxnSpPr>
          <p:spPr>
            <a:xfrm>
              <a:off x="1231264" y="5052217"/>
              <a:ext cx="188913" cy="0"/>
            </a:xfrm>
            <a:prstGeom prst="straightConnector1">
              <a:avLst/>
            </a:prstGeom>
            <a:noFill/>
            <a:ln w="9525" cap="flat" cmpd="sng" algn="ctr">
              <a:solidFill>
                <a:srgbClr val="000000"/>
              </a:solidFill>
              <a:prstDash val="solid"/>
              <a:headEnd type="none"/>
              <a:tailEnd type="arrow"/>
            </a:ln>
            <a:effectLst/>
          </p:spPr>
        </p:cxnSp>
      </p:grpSp>
      <p:grpSp>
        <p:nvGrpSpPr>
          <p:cNvPr id="81" name="Group 80">
            <a:extLst>
              <a:ext uri="{FF2B5EF4-FFF2-40B4-BE49-F238E27FC236}">
                <a16:creationId xmlns:a16="http://schemas.microsoft.com/office/drawing/2014/main" id="{C0983BE9-57E8-49A7-AC7B-6717AD339557}"/>
              </a:ext>
            </a:extLst>
          </p:cNvPr>
          <p:cNvGrpSpPr/>
          <p:nvPr/>
        </p:nvGrpSpPr>
        <p:grpSpPr>
          <a:xfrm>
            <a:off x="99114" y="2951466"/>
            <a:ext cx="1887061" cy="1408264"/>
            <a:chOff x="4893151" y="4325635"/>
            <a:chExt cx="2191861" cy="1998965"/>
          </a:xfrm>
        </p:grpSpPr>
        <p:sp>
          <p:nvSpPr>
            <p:cNvPr id="82" name="Rectangular Callout 37">
              <a:extLst>
                <a:ext uri="{FF2B5EF4-FFF2-40B4-BE49-F238E27FC236}">
                  <a16:creationId xmlns:a16="http://schemas.microsoft.com/office/drawing/2014/main" id="{3F862048-FA01-4171-931E-A08820327A95}"/>
                </a:ext>
              </a:extLst>
            </p:cNvPr>
            <p:cNvSpPr/>
            <p:nvPr/>
          </p:nvSpPr>
          <p:spPr bwMode="auto">
            <a:xfrm>
              <a:off x="4893151" y="4325635"/>
              <a:ext cx="2191861" cy="1998965"/>
            </a:xfrm>
            <a:prstGeom prst="wedgeRectCallout">
              <a:avLst>
                <a:gd name="adj1" fmla="val 72094"/>
                <a:gd name="adj2" fmla="val -42764"/>
              </a:avLst>
            </a:prstGeom>
            <a:solidFill>
              <a:srgbClr val="002050">
                <a:lumMod val="40000"/>
                <a:lumOff val="60000"/>
              </a:srgbClr>
            </a:solidFill>
            <a:ln w="25400" cap="flat" cmpd="sng" algn="ctr">
              <a:solidFill>
                <a:srgbClr val="6EB005">
                  <a:lumMod val="75000"/>
                </a:srgbClr>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3" name="Picture 4">
              <a:extLst>
                <a:ext uri="{FF2B5EF4-FFF2-40B4-BE49-F238E27FC236}">
                  <a16:creationId xmlns:a16="http://schemas.microsoft.com/office/drawing/2014/main" id="{60B7550C-4CBA-419F-A533-087E783CA0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9987" y="4381500"/>
              <a:ext cx="202882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Straight Arrow Connector 83">
              <a:extLst>
                <a:ext uri="{FF2B5EF4-FFF2-40B4-BE49-F238E27FC236}">
                  <a16:creationId xmlns:a16="http://schemas.microsoft.com/office/drawing/2014/main" id="{516D6A88-39A6-4915-9ABB-DE711AE92009}"/>
                </a:ext>
              </a:extLst>
            </p:cNvPr>
            <p:cNvCxnSpPr/>
            <p:nvPr/>
          </p:nvCxnSpPr>
          <p:spPr>
            <a:xfrm>
              <a:off x="6780212" y="5791200"/>
              <a:ext cx="188913" cy="0"/>
            </a:xfrm>
            <a:prstGeom prst="straightConnector1">
              <a:avLst/>
            </a:prstGeom>
            <a:noFill/>
            <a:ln w="9525" cap="flat" cmpd="sng" algn="ctr">
              <a:solidFill>
                <a:srgbClr val="000000"/>
              </a:solidFill>
              <a:prstDash val="solid"/>
              <a:headEnd type="none"/>
              <a:tailEnd type="arrow"/>
            </a:ln>
            <a:effectLst/>
          </p:spPr>
        </p:cxnSp>
      </p:grpSp>
      <p:grpSp>
        <p:nvGrpSpPr>
          <p:cNvPr id="85" name="Group 84">
            <a:extLst>
              <a:ext uri="{FF2B5EF4-FFF2-40B4-BE49-F238E27FC236}">
                <a16:creationId xmlns:a16="http://schemas.microsoft.com/office/drawing/2014/main" id="{0CC9701F-B2C7-4159-910E-EC5A2F63BBBD}"/>
              </a:ext>
            </a:extLst>
          </p:cNvPr>
          <p:cNvGrpSpPr/>
          <p:nvPr/>
        </p:nvGrpSpPr>
        <p:grpSpPr>
          <a:xfrm>
            <a:off x="8534400" y="3279170"/>
            <a:ext cx="3276600" cy="2435830"/>
            <a:chOff x="8609013" y="2438400"/>
            <a:chExt cx="3276600" cy="2435830"/>
          </a:xfrm>
        </p:grpSpPr>
        <p:sp>
          <p:nvSpPr>
            <p:cNvPr id="86" name="Rectangular Callout 44">
              <a:extLst>
                <a:ext uri="{FF2B5EF4-FFF2-40B4-BE49-F238E27FC236}">
                  <a16:creationId xmlns:a16="http://schemas.microsoft.com/office/drawing/2014/main" id="{0E7EAF5A-DEC4-4FAE-94C0-C7A19E7116EB}"/>
                </a:ext>
              </a:extLst>
            </p:cNvPr>
            <p:cNvSpPr/>
            <p:nvPr/>
          </p:nvSpPr>
          <p:spPr bwMode="auto">
            <a:xfrm>
              <a:off x="8609013" y="2438400"/>
              <a:ext cx="3276600" cy="2435830"/>
            </a:xfrm>
            <a:prstGeom prst="wedgeRectCallout">
              <a:avLst>
                <a:gd name="adj1" fmla="val -88812"/>
                <a:gd name="adj2" fmla="val -11075"/>
              </a:avLst>
            </a:prstGeom>
            <a:solidFill>
              <a:srgbClr val="FF0000"/>
            </a:solidFill>
            <a:ln w="25400" cap="flat" cmpd="sng" algn="ctr">
              <a:solidFill>
                <a:srgbClr val="59D01E"/>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7" name="Picture 2">
              <a:extLst>
                <a:ext uri="{FF2B5EF4-FFF2-40B4-BE49-F238E27FC236}">
                  <a16:creationId xmlns:a16="http://schemas.microsoft.com/office/drawing/2014/main" id="{C14994BC-84D1-4C68-B651-6C5F96CE22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85212" y="2485756"/>
              <a:ext cx="3127322" cy="234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8" name="Group 87">
            <a:extLst>
              <a:ext uri="{FF2B5EF4-FFF2-40B4-BE49-F238E27FC236}">
                <a16:creationId xmlns:a16="http://schemas.microsoft.com/office/drawing/2014/main" id="{55323061-0EBE-4308-917F-E97AA231934F}"/>
              </a:ext>
            </a:extLst>
          </p:cNvPr>
          <p:cNvGrpSpPr/>
          <p:nvPr/>
        </p:nvGrpSpPr>
        <p:grpSpPr>
          <a:xfrm>
            <a:off x="8525605" y="3883594"/>
            <a:ext cx="1928472" cy="1678975"/>
            <a:chOff x="8525605" y="3883594"/>
            <a:chExt cx="1928472" cy="1678975"/>
          </a:xfrm>
        </p:grpSpPr>
        <p:sp>
          <p:nvSpPr>
            <p:cNvPr id="89" name="Diamond 88">
              <a:extLst>
                <a:ext uri="{FF2B5EF4-FFF2-40B4-BE49-F238E27FC236}">
                  <a16:creationId xmlns:a16="http://schemas.microsoft.com/office/drawing/2014/main" id="{E87DA97C-6116-4D8F-A276-9DD3CD8917B7}"/>
                </a:ext>
              </a:extLst>
            </p:cNvPr>
            <p:cNvSpPr/>
            <p:nvPr/>
          </p:nvSpPr>
          <p:spPr bwMode="auto">
            <a:xfrm>
              <a:off x="8525605" y="3883594"/>
              <a:ext cx="294948" cy="382306"/>
            </a:xfrm>
            <a:prstGeom prst="diamond">
              <a:avLst/>
            </a:prstGeom>
            <a:solidFill>
              <a:srgbClr val="FFFF00"/>
            </a:solidFill>
            <a:ln w="28575" cap="flat" cmpd="sng" algn="ctr">
              <a:solidFill>
                <a:srgbClr val="FF0000"/>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0" name="TextBox 89">
              <a:extLst>
                <a:ext uri="{FF2B5EF4-FFF2-40B4-BE49-F238E27FC236}">
                  <a16:creationId xmlns:a16="http://schemas.microsoft.com/office/drawing/2014/main" id="{9E90C1E7-8630-4115-B68B-A52451608528}"/>
                </a:ext>
              </a:extLst>
            </p:cNvPr>
            <p:cNvSpPr txBox="1"/>
            <p:nvPr/>
          </p:nvSpPr>
          <p:spPr>
            <a:xfrm>
              <a:off x="8844930" y="3925842"/>
              <a:ext cx="1609147" cy="615553"/>
            </a:xfrm>
            <a:prstGeom prst="rect">
              <a:avLst/>
            </a:prstGeom>
            <a:noFill/>
          </p:spPr>
          <p:txBody>
            <a:bodyPr wrap="squar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70" normalizeH="0" baseline="0" noProof="0" dirty="0">
                  <a:ln>
                    <a:noFill/>
                  </a:ln>
                  <a:solidFill>
                    <a:srgbClr val="FF0000"/>
                  </a:solidFill>
                  <a:effectLst/>
                  <a:uLnTx/>
                  <a:uFillTx/>
                </a:rPr>
                <a:t>MFA  per RP: </a:t>
              </a:r>
              <a:br>
                <a:rPr kumimoji="0" lang="fr-FR" sz="1000" b="0" i="0" u="none" strike="noStrike" kern="0" cap="none" spc="-70" normalizeH="0" baseline="0" noProof="0" dirty="0">
                  <a:ln>
                    <a:noFill/>
                  </a:ln>
                  <a:solidFill>
                    <a:srgbClr val="FF0000"/>
                  </a:solidFill>
                  <a:effectLst/>
                  <a:uLnTx/>
                  <a:uFillTx/>
                </a:rPr>
              </a:br>
              <a:r>
                <a:rPr kumimoji="0" lang="fr-FR" sz="1000" b="0" i="0" u="none" strike="noStrike" kern="0" cap="none" spc="-70" normalizeH="0" baseline="0" noProof="0" dirty="0" err="1">
                  <a:ln>
                    <a:noFill/>
                  </a:ln>
                  <a:solidFill>
                    <a:srgbClr val="FF0000"/>
                  </a:solidFill>
                  <a:effectLst/>
                  <a:uLnTx/>
                  <a:uFillTx/>
                </a:rPr>
                <a:t>Additional</a:t>
              </a:r>
              <a:br>
                <a:rPr kumimoji="0" lang="fr-FR" sz="1000" b="0" i="0" u="none" strike="noStrike" kern="0" cap="none" spc="-70" normalizeH="0" baseline="0" noProof="0" dirty="0">
                  <a:ln>
                    <a:noFill/>
                  </a:ln>
                  <a:solidFill>
                    <a:srgbClr val="FF0000"/>
                  </a:solidFill>
                  <a:effectLst/>
                  <a:uLnTx/>
                  <a:uFillTx/>
                </a:rPr>
              </a:br>
              <a:r>
                <a:rPr kumimoji="0" lang="fr-FR" sz="1000" b="0" i="0" u="none" strike="noStrike" kern="0" cap="none" spc="-70" normalizeH="0" baseline="0" noProof="0" dirty="0" err="1">
                  <a:ln>
                    <a:noFill/>
                  </a:ln>
                  <a:solidFill>
                    <a:srgbClr val="FF0000"/>
                  </a:solidFill>
                  <a:effectLst/>
                  <a:uLnTx/>
                  <a:uFillTx/>
                </a:rPr>
                <a:t>Authentication</a:t>
              </a:r>
              <a:br>
                <a:rPr kumimoji="0" lang="fr-FR" sz="1000" b="0" i="0" u="none" strike="noStrike" kern="0" cap="none" spc="-70" normalizeH="0" baseline="0" noProof="0" dirty="0">
                  <a:ln>
                    <a:noFill/>
                  </a:ln>
                  <a:solidFill>
                    <a:srgbClr val="FF0000"/>
                  </a:solidFill>
                  <a:effectLst/>
                  <a:uLnTx/>
                  <a:uFillTx/>
                </a:rPr>
              </a:br>
              <a:r>
                <a:rPr kumimoji="0" lang="fr-FR" sz="1000" b="0" i="0" u="none" strike="noStrike" kern="0" cap="none" spc="-70" normalizeH="0" baseline="0" noProof="0" dirty="0" err="1">
                  <a:ln>
                    <a:noFill/>
                  </a:ln>
                  <a:solidFill>
                    <a:srgbClr val="FF0000"/>
                  </a:solidFill>
                  <a:effectLst/>
                  <a:uLnTx/>
                  <a:uFillTx/>
                </a:rPr>
                <a:t>Rules</a:t>
              </a:r>
              <a:endParaRPr kumimoji="0" lang="fr-FR" sz="1000" b="0" i="0" u="none" strike="noStrike" kern="0" cap="none" spc="-70" normalizeH="0" baseline="0" noProof="0" dirty="0">
                <a:ln>
                  <a:noFill/>
                </a:ln>
                <a:solidFill>
                  <a:srgbClr val="FF0000"/>
                </a:solidFill>
                <a:effectLst/>
                <a:uLnTx/>
                <a:uFillTx/>
              </a:endParaRPr>
            </a:p>
          </p:txBody>
        </p:sp>
        <p:cxnSp>
          <p:nvCxnSpPr>
            <p:cNvPr id="91" name="Straight Arrow Connector 90">
              <a:extLst>
                <a:ext uri="{FF2B5EF4-FFF2-40B4-BE49-F238E27FC236}">
                  <a16:creationId xmlns:a16="http://schemas.microsoft.com/office/drawing/2014/main" id="{8338DF47-007E-40BB-BCE1-4112A4797AF8}"/>
                </a:ext>
              </a:extLst>
            </p:cNvPr>
            <p:cNvCxnSpPr>
              <a:cxnSpLocks/>
              <a:stCxn id="89" idx="2"/>
            </p:cNvCxnSpPr>
            <p:nvPr/>
          </p:nvCxnSpPr>
          <p:spPr>
            <a:xfrm>
              <a:off x="8673079" y="4265900"/>
              <a:ext cx="4236" cy="1005881"/>
            </a:xfrm>
            <a:prstGeom prst="straightConnector1">
              <a:avLst/>
            </a:prstGeom>
            <a:noFill/>
            <a:ln w="9525" cap="flat" cmpd="sng" algn="ctr">
              <a:solidFill>
                <a:srgbClr val="FF0000"/>
              </a:solidFill>
              <a:prstDash val="solid"/>
              <a:headEnd type="none"/>
              <a:tailEnd type="triangle"/>
            </a:ln>
            <a:effectLst/>
          </p:spPr>
        </p:cxnSp>
        <p:sp>
          <p:nvSpPr>
            <p:cNvPr id="92" name="TextBox 91">
              <a:extLst>
                <a:ext uri="{FF2B5EF4-FFF2-40B4-BE49-F238E27FC236}">
                  <a16:creationId xmlns:a16="http://schemas.microsoft.com/office/drawing/2014/main" id="{55449960-A43E-4FB3-870F-B82A9ABB8615}"/>
                </a:ext>
              </a:extLst>
            </p:cNvPr>
            <p:cNvSpPr txBox="1"/>
            <p:nvPr/>
          </p:nvSpPr>
          <p:spPr>
            <a:xfrm>
              <a:off x="8610600" y="5377903"/>
              <a:ext cx="311945" cy="184666"/>
            </a:xfrm>
            <a:prstGeom prst="rect">
              <a:avLst/>
            </a:prstGeom>
            <a:noFill/>
          </p:spPr>
          <p:txBody>
            <a:bodyPr wrap="non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70" normalizeH="0" baseline="0" noProof="0" dirty="0" err="1">
                  <a:ln>
                    <a:noFill/>
                  </a:ln>
                  <a:solidFill>
                    <a:srgbClr val="FF0000"/>
                  </a:solidFill>
                  <a:effectLst/>
                  <a:uLnTx/>
                  <a:uFillTx/>
                </a:rPr>
                <a:t>Deny</a:t>
              </a:r>
              <a:endParaRPr kumimoji="0" lang="fr-FR" sz="1200" b="0" i="0" u="none" strike="noStrike" kern="0" cap="none" spc="-70" normalizeH="0" baseline="0" noProof="0" dirty="0">
                <a:ln>
                  <a:noFill/>
                </a:ln>
                <a:solidFill>
                  <a:srgbClr val="FF0000"/>
                </a:solidFill>
                <a:effectLst/>
                <a:uLnTx/>
                <a:uFillTx/>
              </a:endParaRPr>
            </a:p>
          </p:txBody>
        </p:sp>
      </p:grpSp>
      <p:grpSp>
        <p:nvGrpSpPr>
          <p:cNvPr id="93" name="Group 92">
            <a:extLst>
              <a:ext uri="{FF2B5EF4-FFF2-40B4-BE49-F238E27FC236}">
                <a16:creationId xmlns:a16="http://schemas.microsoft.com/office/drawing/2014/main" id="{5F9DA7F7-38EA-4F6D-A5D9-809AD34FD0D8}"/>
              </a:ext>
            </a:extLst>
          </p:cNvPr>
          <p:cNvGrpSpPr/>
          <p:nvPr/>
        </p:nvGrpSpPr>
        <p:grpSpPr>
          <a:xfrm>
            <a:off x="2399088" y="4938027"/>
            <a:ext cx="1499078" cy="1664839"/>
            <a:chOff x="8556737" y="3897730"/>
            <a:chExt cx="1499078" cy="1664839"/>
          </a:xfrm>
        </p:grpSpPr>
        <p:sp>
          <p:nvSpPr>
            <p:cNvPr id="94" name="Diamond 93">
              <a:extLst>
                <a:ext uri="{FF2B5EF4-FFF2-40B4-BE49-F238E27FC236}">
                  <a16:creationId xmlns:a16="http://schemas.microsoft.com/office/drawing/2014/main" id="{EFE97277-3295-4007-935B-CD44472E8ABA}"/>
                </a:ext>
              </a:extLst>
            </p:cNvPr>
            <p:cNvSpPr/>
            <p:nvPr/>
          </p:nvSpPr>
          <p:spPr bwMode="auto">
            <a:xfrm>
              <a:off x="8556737" y="3897730"/>
              <a:ext cx="294948" cy="382306"/>
            </a:xfrm>
            <a:prstGeom prst="diamond">
              <a:avLst/>
            </a:prstGeom>
            <a:solidFill>
              <a:srgbClr val="FFFF00"/>
            </a:solidFill>
            <a:ln w="28575" cap="flat" cmpd="sng" algn="ctr">
              <a:solidFill>
                <a:srgbClr val="FF0000"/>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TextBox 94">
              <a:extLst>
                <a:ext uri="{FF2B5EF4-FFF2-40B4-BE49-F238E27FC236}">
                  <a16:creationId xmlns:a16="http://schemas.microsoft.com/office/drawing/2014/main" id="{2056D679-1A58-486E-B8F9-C42B33C0BE35}"/>
                </a:ext>
              </a:extLst>
            </p:cNvPr>
            <p:cNvSpPr txBox="1"/>
            <p:nvPr/>
          </p:nvSpPr>
          <p:spPr>
            <a:xfrm>
              <a:off x="8838245" y="3942441"/>
              <a:ext cx="1217570" cy="615553"/>
            </a:xfrm>
            <a:prstGeom prst="rect">
              <a:avLst/>
            </a:prstGeom>
            <a:noFill/>
          </p:spPr>
          <p:txBody>
            <a:bodyPr wrap="squar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70" normalizeH="0" baseline="0" noProof="0" dirty="0">
                  <a:ln>
                    <a:noFill/>
                  </a:ln>
                  <a:solidFill>
                    <a:srgbClr val="FF0000"/>
                  </a:solidFill>
                  <a:effectLst/>
                  <a:uLnTx/>
                  <a:uFillTx/>
                </a:rPr>
                <a:t>MFA  per RP: </a:t>
              </a:r>
              <a:br>
                <a:rPr kumimoji="0" lang="fr-FR" sz="1000" b="0" i="0" u="none" strike="noStrike" kern="0" cap="none" spc="-70" normalizeH="0" baseline="0" noProof="0" dirty="0">
                  <a:ln>
                    <a:noFill/>
                  </a:ln>
                  <a:solidFill>
                    <a:srgbClr val="FF0000"/>
                  </a:solidFill>
                  <a:effectLst/>
                  <a:uLnTx/>
                  <a:uFillTx/>
                </a:rPr>
              </a:br>
              <a:r>
                <a:rPr kumimoji="0" lang="fr-FR" sz="1000" b="0" i="0" u="none" strike="noStrike" kern="0" cap="none" spc="-70" normalizeH="0" baseline="0" noProof="0" dirty="0" err="1">
                  <a:ln>
                    <a:noFill/>
                  </a:ln>
                  <a:solidFill>
                    <a:srgbClr val="FF0000"/>
                  </a:solidFill>
                  <a:effectLst/>
                  <a:uLnTx/>
                  <a:uFillTx/>
                </a:rPr>
                <a:t>Additional</a:t>
              </a:r>
              <a:br>
                <a:rPr kumimoji="0" lang="fr-FR" sz="1000" b="0" i="0" u="none" strike="noStrike" kern="0" cap="none" spc="-70" normalizeH="0" baseline="0" noProof="0" dirty="0">
                  <a:ln>
                    <a:noFill/>
                  </a:ln>
                  <a:solidFill>
                    <a:srgbClr val="FF0000"/>
                  </a:solidFill>
                  <a:effectLst/>
                  <a:uLnTx/>
                  <a:uFillTx/>
                </a:rPr>
              </a:br>
              <a:r>
                <a:rPr kumimoji="0" lang="fr-FR" sz="1000" b="0" i="0" u="none" strike="noStrike" kern="0" cap="none" spc="-70" normalizeH="0" baseline="0" noProof="0" dirty="0" err="1">
                  <a:ln>
                    <a:noFill/>
                  </a:ln>
                  <a:solidFill>
                    <a:srgbClr val="FF0000"/>
                  </a:solidFill>
                  <a:effectLst/>
                  <a:uLnTx/>
                  <a:uFillTx/>
                </a:rPr>
                <a:t>Authentication</a:t>
              </a:r>
              <a:br>
                <a:rPr kumimoji="0" lang="fr-FR" sz="1000" b="0" i="0" u="none" strike="noStrike" kern="0" cap="none" spc="-70" normalizeH="0" baseline="0" noProof="0" dirty="0">
                  <a:ln>
                    <a:noFill/>
                  </a:ln>
                  <a:solidFill>
                    <a:srgbClr val="FF0000"/>
                  </a:solidFill>
                  <a:effectLst/>
                  <a:uLnTx/>
                  <a:uFillTx/>
                </a:rPr>
              </a:br>
              <a:r>
                <a:rPr kumimoji="0" lang="fr-FR" sz="1000" b="0" i="0" u="none" strike="noStrike" kern="0" cap="none" spc="-70" normalizeH="0" baseline="0" noProof="0" dirty="0" err="1">
                  <a:ln>
                    <a:noFill/>
                  </a:ln>
                  <a:solidFill>
                    <a:srgbClr val="FF0000"/>
                  </a:solidFill>
                  <a:effectLst/>
                  <a:uLnTx/>
                  <a:uFillTx/>
                </a:rPr>
                <a:t>Rules</a:t>
              </a:r>
              <a:endParaRPr kumimoji="0" lang="fr-FR" sz="1000" b="0" i="0" u="none" strike="noStrike" kern="0" cap="none" spc="-70" normalizeH="0" baseline="0" noProof="0" dirty="0">
                <a:ln>
                  <a:noFill/>
                </a:ln>
                <a:solidFill>
                  <a:srgbClr val="FF0000"/>
                </a:solidFill>
                <a:effectLst/>
                <a:uLnTx/>
                <a:uFillTx/>
              </a:endParaRPr>
            </a:p>
          </p:txBody>
        </p:sp>
        <p:cxnSp>
          <p:nvCxnSpPr>
            <p:cNvPr id="96" name="Straight Arrow Connector 95">
              <a:extLst>
                <a:ext uri="{FF2B5EF4-FFF2-40B4-BE49-F238E27FC236}">
                  <a16:creationId xmlns:a16="http://schemas.microsoft.com/office/drawing/2014/main" id="{6E01150C-C8C3-41FB-B3A7-AA925AEAC292}"/>
                </a:ext>
              </a:extLst>
            </p:cNvPr>
            <p:cNvCxnSpPr>
              <a:cxnSpLocks/>
              <a:stCxn id="94" idx="2"/>
            </p:cNvCxnSpPr>
            <p:nvPr/>
          </p:nvCxnSpPr>
          <p:spPr>
            <a:xfrm>
              <a:off x="8704211" y="4280036"/>
              <a:ext cx="0" cy="1041752"/>
            </a:xfrm>
            <a:prstGeom prst="straightConnector1">
              <a:avLst/>
            </a:prstGeom>
            <a:noFill/>
            <a:ln w="9525" cap="flat" cmpd="sng" algn="ctr">
              <a:solidFill>
                <a:srgbClr val="FF0000"/>
              </a:solidFill>
              <a:prstDash val="solid"/>
              <a:headEnd type="none"/>
              <a:tailEnd type="triangle"/>
            </a:ln>
            <a:effectLst/>
          </p:spPr>
        </p:cxnSp>
        <p:sp>
          <p:nvSpPr>
            <p:cNvPr id="97" name="TextBox 96">
              <a:extLst>
                <a:ext uri="{FF2B5EF4-FFF2-40B4-BE49-F238E27FC236}">
                  <a16:creationId xmlns:a16="http://schemas.microsoft.com/office/drawing/2014/main" id="{3EA84177-E4D2-47AC-95FF-9B9FCB334374}"/>
                </a:ext>
              </a:extLst>
            </p:cNvPr>
            <p:cNvSpPr txBox="1"/>
            <p:nvPr/>
          </p:nvSpPr>
          <p:spPr>
            <a:xfrm>
              <a:off x="8683752" y="5377903"/>
              <a:ext cx="311945" cy="184666"/>
            </a:xfrm>
            <a:prstGeom prst="rect">
              <a:avLst/>
            </a:prstGeom>
            <a:noFill/>
          </p:spPr>
          <p:txBody>
            <a:bodyPr wrap="non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70" normalizeH="0" baseline="0" noProof="0" dirty="0" err="1">
                  <a:ln>
                    <a:noFill/>
                  </a:ln>
                  <a:solidFill>
                    <a:srgbClr val="FF0000"/>
                  </a:solidFill>
                  <a:effectLst/>
                  <a:uLnTx/>
                  <a:uFillTx/>
                </a:rPr>
                <a:t>Deny</a:t>
              </a:r>
              <a:endParaRPr kumimoji="0" lang="fr-FR" sz="1200" b="0" i="0" u="none" strike="noStrike" kern="0" cap="none" spc="-70" normalizeH="0" baseline="0" noProof="0" dirty="0">
                <a:ln>
                  <a:noFill/>
                </a:ln>
                <a:solidFill>
                  <a:srgbClr val="FF0000"/>
                </a:solidFill>
                <a:effectLst/>
                <a:uLnTx/>
                <a:uFillTx/>
              </a:endParaRPr>
            </a:p>
          </p:txBody>
        </p:sp>
      </p:grpSp>
      <p:sp>
        <p:nvSpPr>
          <p:cNvPr id="98" name="Diamond 97">
            <a:extLst>
              <a:ext uri="{FF2B5EF4-FFF2-40B4-BE49-F238E27FC236}">
                <a16:creationId xmlns:a16="http://schemas.microsoft.com/office/drawing/2014/main" id="{3885E6AC-ECA2-4E27-B100-A18FA7BB1EFD}"/>
              </a:ext>
            </a:extLst>
          </p:cNvPr>
          <p:cNvSpPr/>
          <p:nvPr/>
        </p:nvSpPr>
        <p:spPr bwMode="auto">
          <a:xfrm>
            <a:off x="2769392" y="2826390"/>
            <a:ext cx="294948" cy="382306"/>
          </a:xfrm>
          <a:prstGeom prst="diamond">
            <a:avLst/>
          </a:prstGeom>
          <a:solidFill>
            <a:srgbClr val="FFFF00"/>
          </a:solidFill>
          <a:ln w="28575" cap="flat" cmpd="sng" algn="ctr">
            <a:solidFill>
              <a:srgbClr val="FF0000"/>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9" name="TextBox 98">
            <a:extLst>
              <a:ext uri="{FF2B5EF4-FFF2-40B4-BE49-F238E27FC236}">
                <a16:creationId xmlns:a16="http://schemas.microsoft.com/office/drawing/2014/main" id="{C62901DB-2C15-4122-80A1-FFFF181F8814}"/>
              </a:ext>
            </a:extLst>
          </p:cNvPr>
          <p:cNvSpPr txBox="1"/>
          <p:nvPr/>
        </p:nvSpPr>
        <p:spPr>
          <a:xfrm>
            <a:off x="2698126" y="2203848"/>
            <a:ext cx="1217570" cy="615553"/>
          </a:xfrm>
          <a:prstGeom prst="rect">
            <a:avLst/>
          </a:prstGeom>
          <a:noFill/>
        </p:spPr>
        <p:txBody>
          <a:bodyPr wrap="squar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70" normalizeH="0" baseline="0" noProof="0" dirty="0">
                <a:ln>
                  <a:noFill/>
                </a:ln>
                <a:solidFill>
                  <a:srgbClr val="FF0000"/>
                </a:solidFill>
                <a:effectLst/>
                <a:uLnTx/>
                <a:uFillTx/>
              </a:rPr>
              <a:t>Global MFA : </a:t>
            </a:r>
            <a:br>
              <a:rPr kumimoji="0" lang="fr-FR" sz="1000" b="0" i="0" u="none" strike="noStrike" kern="0" cap="none" spc="-70" normalizeH="0" baseline="0" noProof="0" dirty="0">
                <a:ln>
                  <a:noFill/>
                </a:ln>
                <a:solidFill>
                  <a:srgbClr val="FF0000"/>
                </a:solidFill>
                <a:effectLst/>
                <a:uLnTx/>
                <a:uFillTx/>
              </a:rPr>
            </a:br>
            <a:r>
              <a:rPr kumimoji="0" lang="fr-FR" sz="1000" b="0" i="0" u="none" strike="noStrike" kern="0" cap="none" spc="-70" normalizeH="0" baseline="0" noProof="0" dirty="0" err="1">
                <a:ln>
                  <a:noFill/>
                </a:ln>
                <a:solidFill>
                  <a:srgbClr val="FF0000"/>
                </a:solidFill>
                <a:effectLst/>
                <a:uLnTx/>
                <a:uFillTx/>
              </a:rPr>
              <a:t>Additional</a:t>
            </a:r>
            <a:br>
              <a:rPr kumimoji="0" lang="fr-FR" sz="1000" b="0" i="0" u="none" strike="noStrike" kern="0" cap="none" spc="-70" normalizeH="0" baseline="0" noProof="0" dirty="0">
                <a:ln>
                  <a:noFill/>
                </a:ln>
                <a:solidFill>
                  <a:srgbClr val="FF0000"/>
                </a:solidFill>
                <a:effectLst/>
                <a:uLnTx/>
                <a:uFillTx/>
              </a:rPr>
            </a:br>
            <a:r>
              <a:rPr kumimoji="0" lang="fr-FR" sz="1000" b="0" i="0" u="none" strike="noStrike" kern="0" cap="none" spc="-70" normalizeH="0" baseline="0" noProof="0" dirty="0" err="1">
                <a:ln>
                  <a:noFill/>
                </a:ln>
                <a:solidFill>
                  <a:srgbClr val="FF0000"/>
                </a:solidFill>
                <a:effectLst/>
                <a:uLnTx/>
                <a:uFillTx/>
              </a:rPr>
              <a:t>Authentication</a:t>
            </a:r>
            <a:br>
              <a:rPr kumimoji="0" lang="fr-FR" sz="1000" b="0" i="0" u="none" strike="noStrike" kern="0" cap="none" spc="-70" normalizeH="0" baseline="0" noProof="0" dirty="0">
                <a:ln>
                  <a:noFill/>
                </a:ln>
                <a:solidFill>
                  <a:srgbClr val="FF0000"/>
                </a:solidFill>
                <a:effectLst/>
                <a:uLnTx/>
                <a:uFillTx/>
              </a:rPr>
            </a:br>
            <a:r>
              <a:rPr kumimoji="0" lang="fr-FR" sz="1000" b="0" i="0" u="none" strike="noStrike" kern="0" cap="none" spc="-70" normalizeH="0" baseline="0" noProof="0" dirty="0" err="1">
                <a:ln>
                  <a:noFill/>
                </a:ln>
                <a:solidFill>
                  <a:srgbClr val="FF0000"/>
                </a:solidFill>
                <a:effectLst/>
                <a:uLnTx/>
                <a:uFillTx/>
              </a:rPr>
              <a:t>Rules</a:t>
            </a:r>
            <a:endParaRPr kumimoji="0" lang="fr-FR" sz="1000" b="0" i="0" u="none" strike="noStrike" kern="0" cap="none" spc="-7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2795916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up)">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up)">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up)">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left)">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up)">
                                      <p:cBhvr>
                                        <p:cTn id="3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71B2F7-18AE-48F5-9BF9-9CADE6719C82}"/>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25</a:t>
            </a:fld>
            <a:endParaRPr lang="en-US" dirty="0"/>
          </a:p>
        </p:txBody>
      </p:sp>
      <p:sp>
        <p:nvSpPr>
          <p:cNvPr id="3" name="Text Placeholder 2">
            <a:extLst>
              <a:ext uri="{FF2B5EF4-FFF2-40B4-BE49-F238E27FC236}">
                <a16:creationId xmlns:a16="http://schemas.microsoft.com/office/drawing/2014/main" id="{6CC5C2CC-19CB-4108-B3AC-68BADF66C121}"/>
              </a:ext>
            </a:extLst>
          </p:cNvPr>
          <p:cNvSpPr>
            <a:spLocks noGrp="1"/>
          </p:cNvSpPr>
          <p:nvPr>
            <p:ph type="body" sz="quarter" idx="13"/>
          </p:nvPr>
        </p:nvSpPr>
        <p:spPr/>
        <p:txBody>
          <a:bodyPr/>
          <a:lstStyle/>
          <a:p>
            <a:r>
              <a:rPr lang="fr-FR" dirty="0"/>
              <a:t>AD FS : </a:t>
            </a:r>
            <a:r>
              <a:rPr lang="fr-FR" dirty="0" err="1"/>
              <a:t>Federated</a:t>
            </a:r>
            <a:r>
              <a:rPr lang="fr-FR" dirty="0"/>
              <a:t> </a:t>
            </a:r>
            <a:r>
              <a:rPr lang="fr-FR" dirty="0" err="1"/>
              <a:t>authentication</a:t>
            </a:r>
            <a:r>
              <a:rPr lang="fr-FR" dirty="0"/>
              <a:t> flow </a:t>
            </a:r>
            <a:r>
              <a:rPr lang="fr-FR" dirty="0" err="1"/>
              <a:t>principle</a:t>
            </a:r>
            <a:r>
              <a:rPr lang="fr-FR" dirty="0"/>
              <a:t> (passive scenario)</a:t>
            </a:r>
          </a:p>
        </p:txBody>
      </p:sp>
      <p:sp>
        <p:nvSpPr>
          <p:cNvPr id="4" name="Rectangle 32">
            <a:extLst>
              <a:ext uri="{FF2B5EF4-FFF2-40B4-BE49-F238E27FC236}">
                <a16:creationId xmlns:a16="http://schemas.microsoft.com/office/drawing/2014/main" id="{77291481-FB09-4A32-8051-4DD526AE2C9E}"/>
              </a:ext>
            </a:extLst>
          </p:cNvPr>
          <p:cNvSpPr>
            <a:spLocks noChangeArrowheads="1"/>
          </p:cNvSpPr>
          <p:nvPr/>
        </p:nvSpPr>
        <p:spPr bwMode="invGray">
          <a:xfrm>
            <a:off x="5083389" y="4026972"/>
            <a:ext cx="184731" cy="369332"/>
          </a:xfrm>
          <a:prstGeom prst="rect">
            <a:avLst/>
          </a:prstGeom>
          <a:solidFill>
            <a:schemeClr val="tx1">
              <a:alpha val="89999"/>
            </a:schemeClr>
          </a:solidFill>
          <a:ln w="12700" algn="ctr">
            <a:noFill/>
            <a:miter lim="800000"/>
            <a:headEnd/>
            <a:tailEnd/>
          </a:ln>
          <a:effectLst/>
        </p:spPr>
        <p:txBody>
          <a:bodyPr wrap="none" anchor="ctr">
            <a:spAutoFit/>
          </a:bodyPr>
          <a:lstStyle/>
          <a:p>
            <a:pPr defTabSz="914363"/>
            <a:endParaRPr lang="en-US">
              <a:solidFill>
                <a:srgbClr val="FFFFFF"/>
              </a:solidFill>
            </a:endParaRPr>
          </a:p>
        </p:txBody>
      </p:sp>
      <p:sp>
        <p:nvSpPr>
          <p:cNvPr id="5" name="Rectangle 31">
            <a:extLst>
              <a:ext uri="{FF2B5EF4-FFF2-40B4-BE49-F238E27FC236}">
                <a16:creationId xmlns:a16="http://schemas.microsoft.com/office/drawing/2014/main" id="{3F477CE5-049B-4637-91FF-22078B3E7F3E}"/>
              </a:ext>
            </a:extLst>
          </p:cNvPr>
          <p:cNvSpPr>
            <a:spLocks noChangeArrowheads="1"/>
          </p:cNvSpPr>
          <p:nvPr/>
        </p:nvSpPr>
        <p:spPr bwMode="invGray">
          <a:xfrm>
            <a:off x="541551" y="4036497"/>
            <a:ext cx="184731" cy="369332"/>
          </a:xfrm>
          <a:prstGeom prst="rect">
            <a:avLst/>
          </a:prstGeom>
          <a:solidFill>
            <a:schemeClr val="tx1">
              <a:alpha val="70000"/>
            </a:schemeClr>
          </a:solidFill>
          <a:ln w="12700" algn="ctr">
            <a:noFill/>
            <a:miter lim="800000"/>
            <a:headEnd/>
            <a:tailEnd/>
          </a:ln>
          <a:effectLst/>
        </p:spPr>
        <p:txBody>
          <a:bodyPr wrap="none" anchor="ctr">
            <a:spAutoFit/>
          </a:bodyPr>
          <a:lstStyle/>
          <a:p>
            <a:pPr defTabSz="914363"/>
            <a:endParaRPr lang="en-US">
              <a:solidFill>
                <a:srgbClr val="FFFFFF"/>
              </a:solidFill>
            </a:endParaRPr>
          </a:p>
        </p:txBody>
      </p:sp>
      <p:sp>
        <p:nvSpPr>
          <p:cNvPr id="6" name="Rectangle 2">
            <a:extLst>
              <a:ext uri="{FF2B5EF4-FFF2-40B4-BE49-F238E27FC236}">
                <a16:creationId xmlns:a16="http://schemas.microsoft.com/office/drawing/2014/main" id="{3DBAC6E2-1FC8-41CA-B8FA-2D98FADDAD34}"/>
              </a:ext>
            </a:extLst>
          </p:cNvPr>
          <p:cNvSpPr>
            <a:spLocks noChangeArrowheads="1"/>
          </p:cNvSpPr>
          <p:nvPr/>
        </p:nvSpPr>
        <p:spPr bwMode="auto">
          <a:xfrm>
            <a:off x="547900" y="1914528"/>
            <a:ext cx="3251200" cy="4613275"/>
          </a:xfrm>
          <a:prstGeom prst="rect">
            <a:avLst/>
          </a:prstGeom>
          <a:gradFill rotWithShape="0">
            <a:gsLst>
              <a:gs pos="0">
                <a:sysClr val="window" lastClr="FFFFFF">
                  <a:gamma/>
                  <a:shade val="77255"/>
                  <a:invGamma/>
                  <a:alpha val="80000"/>
                </a:sysClr>
              </a:gs>
              <a:gs pos="50000">
                <a:sysClr val="window" lastClr="FFFFFF">
                  <a:alpha val="80000"/>
                </a:sysClr>
              </a:gs>
              <a:gs pos="100000">
                <a:sysClr val="window" lastClr="FFFFFF">
                  <a:gamma/>
                  <a:shade val="77255"/>
                  <a:invGamma/>
                  <a:alpha val="80000"/>
                </a:sysClr>
              </a:gs>
            </a:gsLst>
            <a:lin ang="5400000" scaled="1"/>
          </a:gradFill>
          <a:ln w="12700" algn="ctr">
            <a:solidFill>
              <a:sysClr val="windowText" lastClr="000000"/>
            </a:solidFill>
            <a:miter lim="800000"/>
            <a:headEnd/>
            <a:tailEnd/>
          </a:ln>
          <a:effectLst/>
        </p:spPr>
        <p:txBody>
          <a:bodyPr wrap="none" anchor="ctr"/>
          <a:lstStyle/>
          <a:p>
            <a:pPr defTabSz="914400" eaLnBrk="0" hangingPunct="0">
              <a:lnSpc>
                <a:spcPct val="80000"/>
              </a:lnSpc>
              <a:spcBef>
                <a:spcPct val="0"/>
              </a:spcBef>
            </a:pPr>
            <a:endParaRPr lang="en-US" b="1" kern="0">
              <a:solidFill>
                <a:srgbClr val="FFFFFF"/>
              </a:solidFill>
              <a:effectLst>
                <a:outerShdw blurRad="38100" dist="38100" dir="2700000" algn="tl">
                  <a:srgbClr val="000000"/>
                </a:outerShdw>
              </a:effectLst>
              <a:latin typeface="Arial" charset="0"/>
            </a:endParaRPr>
          </a:p>
        </p:txBody>
      </p:sp>
      <p:sp>
        <p:nvSpPr>
          <p:cNvPr id="7" name="Rectangle 3">
            <a:extLst>
              <a:ext uri="{FF2B5EF4-FFF2-40B4-BE49-F238E27FC236}">
                <a16:creationId xmlns:a16="http://schemas.microsoft.com/office/drawing/2014/main" id="{9CEE2122-94BC-412D-B7F2-00DBFD75C580}"/>
              </a:ext>
            </a:extLst>
          </p:cNvPr>
          <p:cNvSpPr>
            <a:spLocks noChangeArrowheads="1"/>
          </p:cNvSpPr>
          <p:nvPr/>
        </p:nvSpPr>
        <p:spPr bwMode="auto">
          <a:xfrm>
            <a:off x="5086562" y="1914528"/>
            <a:ext cx="3251200" cy="4613275"/>
          </a:xfrm>
          <a:prstGeom prst="rect">
            <a:avLst/>
          </a:prstGeom>
          <a:gradFill rotWithShape="0">
            <a:gsLst>
              <a:gs pos="0">
                <a:sysClr val="window" lastClr="FFFFFF">
                  <a:gamma/>
                  <a:shade val="77255"/>
                  <a:invGamma/>
                  <a:alpha val="80000"/>
                </a:sysClr>
              </a:gs>
              <a:gs pos="50000">
                <a:sysClr val="window" lastClr="FFFFFF">
                  <a:alpha val="80000"/>
                </a:sysClr>
              </a:gs>
              <a:gs pos="100000">
                <a:sysClr val="window" lastClr="FFFFFF">
                  <a:gamma/>
                  <a:shade val="77255"/>
                  <a:invGamma/>
                  <a:alpha val="80000"/>
                </a:sysClr>
              </a:gs>
            </a:gsLst>
            <a:lin ang="5400000" scaled="1"/>
          </a:gradFill>
          <a:ln w="12700" algn="ctr">
            <a:solidFill>
              <a:sysClr val="windowText" lastClr="000000"/>
            </a:solidFill>
            <a:miter lim="800000"/>
            <a:headEnd/>
            <a:tailEnd/>
          </a:ln>
          <a:effectLst/>
        </p:spPr>
        <p:txBody>
          <a:bodyPr wrap="none" anchor="ctr"/>
          <a:lstStyle/>
          <a:p>
            <a:pPr defTabSz="914400" eaLnBrk="0" hangingPunct="0">
              <a:lnSpc>
                <a:spcPct val="80000"/>
              </a:lnSpc>
              <a:spcBef>
                <a:spcPct val="0"/>
              </a:spcBef>
            </a:pPr>
            <a:endParaRPr lang="en-US" b="1" kern="0">
              <a:solidFill>
                <a:srgbClr val="FFFFFF"/>
              </a:solidFill>
              <a:effectLst>
                <a:outerShdw blurRad="38100" dist="38100" dir="2700000" algn="tl">
                  <a:srgbClr val="000000"/>
                </a:outerShdw>
              </a:effectLst>
              <a:latin typeface="Arial" charset="0"/>
            </a:endParaRPr>
          </a:p>
        </p:txBody>
      </p:sp>
      <p:pic>
        <p:nvPicPr>
          <p:cNvPr id="8" name="Picture 4" descr="internet cloud 75 opac">
            <a:extLst>
              <a:ext uri="{FF2B5EF4-FFF2-40B4-BE49-F238E27FC236}">
                <a16:creationId xmlns:a16="http://schemas.microsoft.com/office/drawing/2014/main" id="{C0495B5C-D089-4A77-BBDB-45C71F8B37AD}"/>
              </a:ext>
            </a:extLst>
          </p:cNvPr>
          <p:cNvPicPr>
            <a:picLocks noChangeAspect="1" noChangeArrowheads="1"/>
          </p:cNvPicPr>
          <p:nvPr/>
        </p:nvPicPr>
        <p:blipFill>
          <a:blip r:embed="rId4"/>
          <a:srcRect/>
          <a:stretch>
            <a:fillRect/>
          </a:stretch>
        </p:blipFill>
        <p:spPr bwMode="auto">
          <a:xfrm>
            <a:off x="2975187" y="3006725"/>
            <a:ext cx="3925888" cy="2216150"/>
          </a:xfrm>
          <a:prstGeom prst="rect">
            <a:avLst/>
          </a:prstGeom>
          <a:noFill/>
        </p:spPr>
      </p:pic>
      <p:graphicFrame>
        <p:nvGraphicFramePr>
          <p:cNvPr id="9" name="Object 5">
            <a:extLst>
              <a:ext uri="{FF2B5EF4-FFF2-40B4-BE49-F238E27FC236}">
                <a16:creationId xmlns:a16="http://schemas.microsoft.com/office/drawing/2014/main" id="{CAAA5AD7-3F3D-46C8-A573-30D99C89DB74}"/>
              </a:ext>
            </a:extLst>
          </p:cNvPr>
          <p:cNvGraphicFramePr>
            <a:graphicFrameLocks noChangeAspect="1"/>
          </p:cNvGraphicFramePr>
          <p:nvPr>
            <p:extLst/>
          </p:nvPr>
        </p:nvGraphicFramePr>
        <p:xfrm>
          <a:off x="53723" y="1437760"/>
          <a:ext cx="8305800" cy="5197475"/>
        </p:xfrm>
        <a:graphic>
          <a:graphicData uri="http://schemas.openxmlformats.org/presentationml/2006/ole">
            <mc:AlternateContent xmlns:mc="http://schemas.openxmlformats.org/markup-compatibility/2006">
              <mc:Choice xmlns:v="urn:schemas-microsoft-com:vml" Requires="v">
                <p:oleObj spid="_x0000_s4102" name="Visio" r:id="rId5" imgW="7544813" imgH="5096753" progId="Visio.Drawing.11">
                  <p:embed/>
                </p:oleObj>
              </mc:Choice>
              <mc:Fallback>
                <p:oleObj name="Visio" r:id="rId5" imgW="7544813" imgH="5096753" progId="Visio.Drawing.11">
                  <p:embed/>
                  <p:pic>
                    <p:nvPicPr>
                      <p:cNvPr id="9" name="Object 5">
                        <a:extLst>
                          <a:ext uri="{FF2B5EF4-FFF2-40B4-BE49-F238E27FC236}">
                            <a16:creationId xmlns:a16="http://schemas.microsoft.com/office/drawing/2014/main" id="{CAAA5AD7-3F3D-46C8-A573-30D99C89DB74}"/>
                          </a:ext>
                        </a:extLst>
                      </p:cNvPr>
                      <p:cNvPicPr>
                        <a:picLocks noChangeAspect="1" noChangeArrowheads="1"/>
                      </p:cNvPicPr>
                      <p:nvPr/>
                    </p:nvPicPr>
                    <p:blipFill>
                      <a:blip r:embed="rId6"/>
                      <a:srcRect/>
                      <a:stretch>
                        <a:fillRect/>
                      </a:stretch>
                    </p:blipFill>
                    <p:spPr bwMode="auto">
                      <a:xfrm>
                        <a:off x="53723" y="1437760"/>
                        <a:ext cx="8305800" cy="5197475"/>
                      </a:xfrm>
                      <a:prstGeom prst="rect">
                        <a:avLst/>
                      </a:prstGeom>
                      <a:noFill/>
                      <a:ln>
                        <a:noFill/>
                      </a:ln>
                      <a:effectLst/>
                    </p:spPr>
                  </p:pic>
                </p:oleObj>
              </mc:Fallback>
            </mc:AlternateContent>
          </a:graphicData>
        </a:graphic>
      </p:graphicFrame>
      <p:sp>
        <p:nvSpPr>
          <p:cNvPr id="10" name="Rectangle 7">
            <a:extLst>
              <a:ext uri="{FF2B5EF4-FFF2-40B4-BE49-F238E27FC236}">
                <a16:creationId xmlns:a16="http://schemas.microsoft.com/office/drawing/2014/main" id="{35B49C51-4E19-4B03-8EB0-7A5E9C55E63C}"/>
              </a:ext>
            </a:extLst>
          </p:cNvPr>
          <p:cNvSpPr>
            <a:spLocks noChangeArrowheads="1"/>
          </p:cNvSpPr>
          <p:nvPr/>
        </p:nvSpPr>
        <p:spPr bwMode="auto">
          <a:xfrm>
            <a:off x="547900" y="1393828"/>
            <a:ext cx="3251200" cy="525463"/>
          </a:xfrm>
          <a:prstGeom prst="rect">
            <a:avLst/>
          </a:prstGeom>
          <a:gradFill rotWithShape="0">
            <a:gsLst>
              <a:gs pos="0">
                <a:schemeClr val="folHlink">
                  <a:gamma/>
                  <a:shade val="57255"/>
                  <a:invGamma/>
                  <a:alpha val="80000"/>
                </a:schemeClr>
              </a:gs>
              <a:gs pos="50000">
                <a:schemeClr val="folHlink">
                  <a:alpha val="80000"/>
                </a:schemeClr>
              </a:gs>
              <a:gs pos="100000">
                <a:schemeClr val="folHlink">
                  <a:gamma/>
                  <a:shade val="57255"/>
                  <a:invGamma/>
                  <a:alpha val="80000"/>
                </a:schemeClr>
              </a:gs>
            </a:gsLst>
            <a:lin ang="5400000" scaled="1"/>
          </a:gradFill>
          <a:ln w="12700" algn="ctr">
            <a:solidFill>
              <a:schemeClr val="tx1"/>
            </a:solidFill>
            <a:miter lim="800000"/>
            <a:headEnd/>
            <a:tailEnd/>
          </a:ln>
          <a:effectLst/>
        </p:spPr>
        <p:txBody>
          <a:bodyPr wrap="none" anchor="ctr"/>
          <a:lstStyle/>
          <a:p>
            <a:pPr defTabSz="914363" eaLnBrk="0" hangingPunct="0">
              <a:lnSpc>
                <a:spcPct val="80000"/>
              </a:lnSpc>
              <a:spcBef>
                <a:spcPct val="0"/>
              </a:spcBef>
            </a:pPr>
            <a:r>
              <a:rPr lang="en-US" b="1">
                <a:solidFill>
                  <a:srgbClr val="FFFFFF"/>
                </a:solidFill>
                <a:effectLst>
                  <a:outerShdw blurRad="38100" dist="38100" dir="2700000" algn="tl">
                    <a:srgbClr val="000000"/>
                  </a:outerShdw>
                </a:effectLst>
                <a:latin typeface="Arial" charset="0"/>
              </a:rPr>
              <a:t>A. Datum</a:t>
            </a:r>
          </a:p>
          <a:p>
            <a:pPr defTabSz="914363" eaLnBrk="0" hangingPunct="0">
              <a:lnSpc>
                <a:spcPct val="80000"/>
              </a:lnSpc>
              <a:spcBef>
                <a:spcPct val="0"/>
              </a:spcBef>
            </a:pPr>
            <a:r>
              <a:rPr lang="en-US" b="1">
                <a:solidFill>
                  <a:srgbClr val="FFFFFF"/>
                </a:solidFill>
                <a:effectLst>
                  <a:outerShdw blurRad="38100" dist="38100" dir="2700000" algn="tl">
                    <a:srgbClr val="000000"/>
                  </a:outerShdw>
                </a:effectLst>
                <a:latin typeface="Arial" charset="0"/>
              </a:rPr>
              <a:t>Account Forest</a:t>
            </a:r>
          </a:p>
        </p:txBody>
      </p:sp>
      <p:sp>
        <p:nvSpPr>
          <p:cNvPr id="11" name="Rectangle 8">
            <a:extLst>
              <a:ext uri="{FF2B5EF4-FFF2-40B4-BE49-F238E27FC236}">
                <a16:creationId xmlns:a16="http://schemas.microsoft.com/office/drawing/2014/main" id="{88AC3C83-5F4A-4890-98D8-EC4206655438}"/>
              </a:ext>
            </a:extLst>
          </p:cNvPr>
          <p:cNvSpPr>
            <a:spLocks noChangeArrowheads="1"/>
          </p:cNvSpPr>
          <p:nvPr/>
        </p:nvSpPr>
        <p:spPr bwMode="auto">
          <a:xfrm>
            <a:off x="5086562" y="1393828"/>
            <a:ext cx="3251200" cy="525463"/>
          </a:xfrm>
          <a:prstGeom prst="rect">
            <a:avLst/>
          </a:prstGeom>
          <a:gradFill rotWithShape="0">
            <a:gsLst>
              <a:gs pos="0">
                <a:schemeClr val="folHlink">
                  <a:gamma/>
                  <a:shade val="57255"/>
                  <a:invGamma/>
                  <a:alpha val="80000"/>
                </a:schemeClr>
              </a:gs>
              <a:gs pos="50000">
                <a:schemeClr val="folHlink">
                  <a:alpha val="80000"/>
                </a:schemeClr>
              </a:gs>
              <a:gs pos="100000">
                <a:schemeClr val="folHlink">
                  <a:gamma/>
                  <a:shade val="57255"/>
                  <a:invGamma/>
                  <a:alpha val="80000"/>
                </a:schemeClr>
              </a:gs>
            </a:gsLst>
            <a:lin ang="5400000" scaled="1"/>
          </a:gradFill>
          <a:ln w="12700" algn="ctr">
            <a:solidFill>
              <a:schemeClr val="tx1"/>
            </a:solidFill>
            <a:miter lim="800000"/>
            <a:headEnd/>
            <a:tailEnd/>
          </a:ln>
          <a:effectLst/>
        </p:spPr>
        <p:txBody>
          <a:bodyPr wrap="none" anchor="ctr"/>
          <a:lstStyle/>
          <a:p>
            <a:pPr defTabSz="914363" eaLnBrk="0" hangingPunct="0">
              <a:lnSpc>
                <a:spcPct val="80000"/>
              </a:lnSpc>
              <a:spcBef>
                <a:spcPct val="0"/>
              </a:spcBef>
            </a:pPr>
            <a:r>
              <a:rPr lang="en-US" b="1">
                <a:solidFill>
                  <a:srgbClr val="FFFFFF"/>
                </a:solidFill>
                <a:effectLst>
                  <a:outerShdw blurRad="38100" dist="38100" dir="2700000" algn="tl">
                    <a:srgbClr val="000000"/>
                  </a:outerShdw>
                </a:effectLst>
                <a:latin typeface="Arial" charset="0"/>
              </a:rPr>
              <a:t>Trey Research</a:t>
            </a:r>
          </a:p>
          <a:p>
            <a:pPr defTabSz="914363" eaLnBrk="0" hangingPunct="0">
              <a:lnSpc>
                <a:spcPct val="80000"/>
              </a:lnSpc>
              <a:spcBef>
                <a:spcPct val="0"/>
              </a:spcBef>
            </a:pPr>
            <a:r>
              <a:rPr lang="en-US" b="1">
                <a:solidFill>
                  <a:srgbClr val="FFFFFF"/>
                </a:solidFill>
                <a:effectLst>
                  <a:outerShdw blurRad="38100" dist="38100" dir="2700000" algn="tl">
                    <a:srgbClr val="000000"/>
                  </a:outerShdw>
                </a:effectLst>
                <a:latin typeface="Arial" charset="0"/>
              </a:rPr>
              <a:t>Resource Forest</a:t>
            </a:r>
          </a:p>
        </p:txBody>
      </p:sp>
      <p:sp>
        <p:nvSpPr>
          <p:cNvPr id="12" name="Text Box 9">
            <a:extLst>
              <a:ext uri="{FF2B5EF4-FFF2-40B4-BE49-F238E27FC236}">
                <a16:creationId xmlns:a16="http://schemas.microsoft.com/office/drawing/2014/main" id="{C0D85A0A-1D91-4FA3-A468-09562EFF7A44}"/>
              </a:ext>
            </a:extLst>
          </p:cNvPr>
          <p:cNvSpPr txBox="1">
            <a:spLocks noChangeArrowheads="1"/>
          </p:cNvSpPr>
          <p:nvPr/>
        </p:nvSpPr>
        <p:spPr bwMode="auto">
          <a:xfrm>
            <a:off x="3828279" y="2379811"/>
            <a:ext cx="1784335" cy="327782"/>
          </a:xfrm>
          <a:prstGeom prst="rect">
            <a:avLst/>
          </a:prstGeom>
          <a:noFill/>
          <a:ln w="9525" algn="ctr">
            <a:noFill/>
            <a:miter lim="800000"/>
            <a:headEnd/>
            <a:tailEnd/>
          </a:ln>
          <a:effectLst>
            <a:outerShdw dist="17961" dir="2700000" algn="ctr" rotWithShape="0">
              <a:schemeClr val="bg2">
                <a:alpha val="74001"/>
              </a:schemeClr>
            </a:outerShdw>
          </a:effectLst>
        </p:spPr>
        <p:txBody>
          <a:bodyPr wrap="none">
            <a:spAutoFit/>
          </a:bodyPr>
          <a:lstStyle/>
          <a:p>
            <a:pPr defTabSz="914363">
              <a:lnSpc>
                <a:spcPct val="90000"/>
              </a:lnSpc>
              <a:spcBef>
                <a:spcPct val="0"/>
              </a:spcBef>
            </a:pPr>
            <a:r>
              <a:rPr lang="en-US" dirty="0">
                <a:solidFill>
                  <a:srgbClr val="C00000"/>
                </a:solidFill>
                <a:latin typeface="Segoe Semibold" pitchFamily="34" charset="0"/>
              </a:rPr>
              <a:t>Federation Trust</a:t>
            </a:r>
          </a:p>
        </p:txBody>
      </p:sp>
      <p:grpSp>
        <p:nvGrpSpPr>
          <p:cNvPr id="13" name="Group 11">
            <a:extLst>
              <a:ext uri="{FF2B5EF4-FFF2-40B4-BE49-F238E27FC236}">
                <a16:creationId xmlns:a16="http://schemas.microsoft.com/office/drawing/2014/main" id="{1DCD68B9-FC9B-4FE4-980E-A956718A868C}"/>
              </a:ext>
            </a:extLst>
          </p:cNvPr>
          <p:cNvGrpSpPr>
            <a:grpSpLocks/>
          </p:cNvGrpSpPr>
          <p:nvPr/>
        </p:nvGrpSpPr>
        <p:grpSpPr bwMode="auto">
          <a:xfrm>
            <a:off x="2267164" y="5572128"/>
            <a:ext cx="398463" cy="233363"/>
            <a:chOff x="4872" y="3176"/>
            <a:chExt cx="176" cy="96"/>
          </a:xfrm>
          <a:solidFill>
            <a:schemeClr val="bg2">
              <a:lumMod val="40000"/>
              <a:lumOff val="60000"/>
            </a:schemeClr>
          </a:solidFill>
        </p:grpSpPr>
        <p:sp>
          <p:nvSpPr>
            <p:cNvPr id="14" name="Rectangle 12">
              <a:extLst>
                <a:ext uri="{FF2B5EF4-FFF2-40B4-BE49-F238E27FC236}">
                  <a16:creationId xmlns:a16="http://schemas.microsoft.com/office/drawing/2014/main" id="{E787B563-A621-456F-87D1-8857DBCFCDAF}"/>
                </a:ext>
              </a:extLst>
            </p:cNvPr>
            <p:cNvSpPr>
              <a:spLocks noChangeArrowheads="1"/>
            </p:cNvSpPr>
            <p:nvPr/>
          </p:nvSpPr>
          <p:spPr bwMode="auto">
            <a:xfrm>
              <a:off x="4872" y="3176"/>
              <a:ext cx="176" cy="96"/>
            </a:xfrm>
            <a:prstGeom prst="rect">
              <a:avLst/>
            </a:prstGeom>
            <a:grpFill/>
            <a:ln w="9525">
              <a:solidFill>
                <a:schemeClr val="bg2"/>
              </a:solidFill>
              <a:miter lim="800000"/>
              <a:headEnd/>
              <a:tailEnd/>
            </a:ln>
            <a:effectLst/>
          </p:spPr>
          <p:txBody>
            <a:bodyPr wrap="none" anchor="ctr"/>
            <a:lstStyle/>
            <a:p>
              <a:pPr defTabSz="914363"/>
              <a:endParaRPr lang="en-US">
                <a:solidFill>
                  <a:srgbClr val="FFFFFF"/>
                </a:solidFill>
              </a:endParaRPr>
            </a:p>
          </p:txBody>
        </p:sp>
        <p:sp>
          <p:nvSpPr>
            <p:cNvPr id="15" name="Freeform 13">
              <a:extLst>
                <a:ext uri="{FF2B5EF4-FFF2-40B4-BE49-F238E27FC236}">
                  <a16:creationId xmlns:a16="http://schemas.microsoft.com/office/drawing/2014/main" id="{77212EDA-56C1-40E3-BF49-9A2D36351458}"/>
                </a:ext>
              </a:extLst>
            </p:cNvPr>
            <p:cNvSpPr>
              <a:spLocks/>
            </p:cNvSpPr>
            <p:nvPr/>
          </p:nvSpPr>
          <p:spPr bwMode="auto">
            <a:xfrm>
              <a:off x="4872" y="318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sp>
          <p:nvSpPr>
            <p:cNvPr id="16" name="Freeform 14">
              <a:extLst>
                <a:ext uri="{FF2B5EF4-FFF2-40B4-BE49-F238E27FC236}">
                  <a16:creationId xmlns:a16="http://schemas.microsoft.com/office/drawing/2014/main" id="{D4A7F4C0-CBAA-4836-88E0-7ED535DE254D}"/>
                </a:ext>
              </a:extLst>
            </p:cNvPr>
            <p:cNvSpPr>
              <a:spLocks/>
            </p:cNvSpPr>
            <p:nvPr/>
          </p:nvSpPr>
          <p:spPr bwMode="auto">
            <a:xfrm>
              <a:off x="4874" y="320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sp>
          <p:nvSpPr>
            <p:cNvPr id="17" name="Freeform 15">
              <a:extLst>
                <a:ext uri="{FF2B5EF4-FFF2-40B4-BE49-F238E27FC236}">
                  <a16:creationId xmlns:a16="http://schemas.microsoft.com/office/drawing/2014/main" id="{EA97D390-C4F3-4D8B-80AB-CC1CB549FB41}"/>
                </a:ext>
              </a:extLst>
            </p:cNvPr>
            <p:cNvSpPr>
              <a:spLocks/>
            </p:cNvSpPr>
            <p:nvPr/>
          </p:nvSpPr>
          <p:spPr bwMode="auto">
            <a:xfrm>
              <a:off x="4876" y="322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sp>
          <p:nvSpPr>
            <p:cNvPr id="18" name="Freeform 16">
              <a:extLst>
                <a:ext uri="{FF2B5EF4-FFF2-40B4-BE49-F238E27FC236}">
                  <a16:creationId xmlns:a16="http://schemas.microsoft.com/office/drawing/2014/main" id="{BC9DAD15-4433-4E35-95F5-326C08B44AA7}"/>
                </a:ext>
              </a:extLst>
            </p:cNvPr>
            <p:cNvSpPr>
              <a:spLocks/>
            </p:cNvSpPr>
            <p:nvPr/>
          </p:nvSpPr>
          <p:spPr bwMode="auto">
            <a:xfrm>
              <a:off x="4874" y="324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grpSp>
      <p:grpSp>
        <p:nvGrpSpPr>
          <p:cNvPr id="19" name="Group 17">
            <a:extLst>
              <a:ext uri="{FF2B5EF4-FFF2-40B4-BE49-F238E27FC236}">
                <a16:creationId xmlns:a16="http://schemas.microsoft.com/office/drawing/2014/main" id="{9DB06A22-B4D7-4AA5-98F4-9488A3E085DF}"/>
              </a:ext>
            </a:extLst>
          </p:cNvPr>
          <p:cNvGrpSpPr>
            <a:grpSpLocks/>
          </p:cNvGrpSpPr>
          <p:nvPr/>
        </p:nvGrpSpPr>
        <p:grpSpPr bwMode="auto">
          <a:xfrm>
            <a:off x="3078377" y="3589341"/>
            <a:ext cx="407987" cy="230187"/>
            <a:chOff x="4872" y="3176"/>
            <a:chExt cx="176" cy="96"/>
          </a:xfrm>
          <a:solidFill>
            <a:srgbClr val="59D01E"/>
          </a:solidFill>
        </p:grpSpPr>
        <p:sp>
          <p:nvSpPr>
            <p:cNvPr id="20" name="Rectangle 18">
              <a:extLst>
                <a:ext uri="{FF2B5EF4-FFF2-40B4-BE49-F238E27FC236}">
                  <a16:creationId xmlns:a16="http://schemas.microsoft.com/office/drawing/2014/main" id="{CC7D1F79-EB20-4CD6-B08F-5093F7D717C3}"/>
                </a:ext>
              </a:extLst>
            </p:cNvPr>
            <p:cNvSpPr>
              <a:spLocks noChangeArrowheads="1"/>
            </p:cNvSpPr>
            <p:nvPr/>
          </p:nvSpPr>
          <p:spPr bwMode="auto">
            <a:xfrm>
              <a:off x="4872" y="3176"/>
              <a:ext cx="176" cy="96"/>
            </a:xfrm>
            <a:prstGeom prst="rect">
              <a:avLst/>
            </a:prstGeom>
            <a:grpFill/>
            <a:ln w="9525">
              <a:solidFill>
                <a:schemeClr val="bg2"/>
              </a:solidFill>
              <a:miter lim="800000"/>
              <a:headEnd/>
              <a:tailEnd/>
            </a:ln>
            <a:effectLst/>
          </p:spPr>
          <p:txBody>
            <a:bodyPr wrap="none" anchor="ctr"/>
            <a:lstStyle/>
            <a:p>
              <a:pPr defTabSz="914363"/>
              <a:endParaRPr lang="en-US">
                <a:solidFill>
                  <a:srgbClr val="FFFFFF"/>
                </a:solidFill>
              </a:endParaRPr>
            </a:p>
          </p:txBody>
        </p:sp>
        <p:sp>
          <p:nvSpPr>
            <p:cNvPr id="21" name="Freeform 19">
              <a:extLst>
                <a:ext uri="{FF2B5EF4-FFF2-40B4-BE49-F238E27FC236}">
                  <a16:creationId xmlns:a16="http://schemas.microsoft.com/office/drawing/2014/main" id="{306C6BAA-D3EB-4925-86E2-67A475813ED2}"/>
                </a:ext>
              </a:extLst>
            </p:cNvPr>
            <p:cNvSpPr>
              <a:spLocks/>
            </p:cNvSpPr>
            <p:nvPr/>
          </p:nvSpPr>
          <p:spPr bwMode="auto">
            <a:xfrm>
              <a:off x="4872" y="318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sp>
          <p:nvSpPr>
            <p:cNvPr id="22" name="Freeform 20">
              <a:extLst>
                <a:ext uri="{FF2B5EF4-FFF2-40B4-BE49-F238E27FC236}">
                  <a16:creationId xmlns:a16="http://schemas.microsoft.com/office/drawing/2014/main" id="{90F1A9A3-F739-41C3-827B-2CD63E608D43}"/>
                </a:ext>
              </a:extLst>
            </p:cNvPr>
            <p:cNvSpPr>
              <a:spLocks/>
            </p:cNvSpPr>
            <p:nvPr/>
          </p:nvSpPr>
          <p:spPr bwMode="auto">
            <a:xfrm>
              <a:off x="4874" y="320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sp>
          <p:nvSpPr>
            <p:cNvPr id="23" name="Freeform 21">
              <a:extLst>
                <a:ext uri="{FF2B5EF4-FFF2-40B4-BE49-F238E27FC236}">
                  <a16:creationId xmlns:a16="http://schemas.microsoft.com/office/drawing/2014/main" id="{35CA8B1C-909B-44A5-A3CB-8EC12D2D2CC8}"/>
                </a:ext>
              </a:extLst>
            </p:cNvPr>
            <p:cNvSpPr>
              <a:spLocks/>
            </p:cNvSpPr>
            <p:nvPr/>
          </p:nvSpPr>
          <p:spPr bwMode="auto">
            <a:xfrm>
              <a:off x="4876" y="322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sp>
          <p:nvSpPr>
            <p:cNvPr id="24" name="Freeform 22">
              <a:extLst>
                <a:ext uri="{FF2B5EF4-FFF2-40B4-BE49-F238E27FC236}">
                  <a16:creationId xmlns:a16="http://schemas.microsoft.com/office/drawing/2014/main" id="{ADCE96BD-FA21-46F1-B1FB-FA38B690C0F2}"/>
                </a:ext>
              </a:extLst>
            </p:cNvPr>
            <p:cNvSpPr>
              <a:spLocks/>
            </p:cNvSpPr>
            <p:nvPr/>
          </p:nvSpPr>
          <p:spPr bwMode="auto">
            <a:xfrm>
              <a:off x="4874" y="324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grpSp>
      <p:sp>
        <p:nvSpPr>
          <p:cNvPr id="25" name="Rectangle 23">
            <a:extLst>
              <a:ext uri="{FF2B5EF4-FFF2-40B4-BE49-F238E27FC236}">
                <a16:creationId xmlns:a16="http://schemas.microsoft.com/office/drawing/2014/main" id="{B111761B-4DB6-47B9-ABAA-5070BBD1D0E4}"/>
              </a:ext>
            </a:extLst>
          </p:cNvPr>
          <p:cNvSpPr>
            <a:spLocks noChangeArrowheads="1"/>
          </p:cNvSpPr>
          <p:nvPr/>
        </p:nvSpPr>
        <p:spPr bwMode="auto">
          <a:xfrm>
            <a:off x="549488" y="1394773"/>
            <a:ext cx="3241675" cy="533400"/>
          </a:xfrm>
          <a:prstGeom prst="rect">
            <a:avLst/>
          </a:prstGeom>
          <a:gradFill rotWithShape="1">
            <a:gsLst>
              <a:gs pos="0">
                <a:srgbClr val="808080"/>
              </a:gs>
              <a:gs pos="100000">
                <a:srgbClr val="C0C0C0"/>
              </a:gs>
            </a:gsLst>
            <a:lin ang="5400000" scaled="1"/>
          </a:gradFill>
          <a:ln w="6350">
            <a:solidFill>
              <a:schemeClr val="tx1"/>
            </a:solidFill>
            <a:miter lim="800000"/>
            <a:headEnd/>
            <a:tailEnd/>
          </a:ln>
          <a:effectLst/>
        </p:spPr>
        <p:txBody>
          <a:bodyPr wrap="none" anchor="ctr"/>
          <a:lstStyle/>
          <a:p>
            <a:pPr algn="ctr" defTabSz="914363" eaLnBrk="0" hangingPunct="0">
              <a:spcBef>
                <a:spcPct val="0"/>
              </a:spcBef>
            </a:pPr>
            <a:r>
              <a:rPr lang="en-US" b="1" dirty="0">
                <a:solidFill>
                  <a:srgbClr val="000000"/>
                </a:solidFill>
                <a:latin typeface="Arial" charset="0"/>
              </a:rPr>
              <a:t>Microsoft</a:t>
            </a:r>
          </a:p>
          <a:p>
            <a:pPr algn="ctr" defTabSz="914363" eaLnBrk="0" hangingPunct="0">
              <a:spcBef>
                <a:spcPct val="0"/>
              </a:spcBef>
            </a:pPr>
            <a:r>
              <a:rPr lang="en-US" b="1" dirty="0">
                <a:solidFill>
                  <a:srgbClr val="000000"/>
                </a:solidFill>
                <a:latin typeface="Arial" charset="0"/>
              </a:rPr>
              <a:t>(Users)</a:t>
            </a:r>
          </a:p>
        </p:txBody>
      </p:sp>
      <p:sp>
        <p:nvSpPr>
          <p:cNvPr id="26" name="Rectangle 24">
            <a:extLst>
              <a:ext uri="{FF2B5EF4-FFF2-40B4-BE49-F238E27FC236}">
                <a16:creationId xmlns:a16="http://schemas.microsoft.com/office/drawing/2014/main" id="{137A72F5-5863-4316-A1A9-468090DB8E70}"/>
              </a:ext>
            </a:extLst>
          </p:cNvPr>
          <p:cNvSpPr>
            <a:spLocks noChangeArrowheads="1"/>
          </p:cNvSpPr>
          <p:nvPr/>
        </p:nvSpPr>
        <p:spPr bwMode="auto">
          <a:xfrm>
            <a:off x="5086564" y="1381125"/>
            <a:ext cx="3241675" cy="533400"/>
          </a:xfrm>
          <a:prstGeom prst="rect">
            <a:avLst/>
          </a:prstGeom>
          <a:gradFill rotWithShape="1">
            <a:gsLst>
              <a:gs pos="0">
                <a:srgbClr val="777777"/>
              </a:gs>
              <a:gs pos="100000">
                <a:srgbClr val="C0C0C0"/>
              </a:gs>
            </a:gsLst>
            <a:lin ang="5400000" scaled="1"/>
          </a:gradFill>
          <a:ln w="6350">
            <a:solidFill>
              <a:schemeClr val="tx1"/>
            </a:solidFill>
            <a:miter lim="800000"/>
            <a:headEnd/>
            <a:tailEnd/>
          </a:ln>
          <a:effectLst/>
        </p:spPr>
        <p:txBody>
          <a:bodyPr wrap="none" anchor="ctr"/>
          <a:lstStyle/>
          <a:p>
            <a:pPr algn="ctr" defTabSz="914363" eaLnBrk="0" hangingPunct="0">
              <a:spcBef>
                <a:spcPct val="0"/>
              </a:spcBef>
            </a:pPr>
            <a:r>
              <a:rPr lang="en-US" b="1" dirty="0">
                <a:solidFill>
                  <a:srgbClr val="000000"/>
                </a:solidFill>
                <a:latin typeface="Arial" charset="0"/>
              </a:rPr>
              <a:t>E-Company Store</a:t>
            </a:r>
          </a:p>
          <a:p>
            <a:pPr algn="ctr" defTabSz="914363" eaLnBrk="0" hangingPunct="0">
              <a:spcBef>
                <a:spcPct val="0"/>
              </a:spcBef>
            </a:pPr>
            <a:r>
              <a:rPr lang="en-US" b="1" dirty="0">
                <a:solidFill>
                  <a:srgbClr val="000000"/>
                </a:solidFill>
                <a:latin typeface="Arial" charset="0"/>
              </a:rPr>
              <a:t>(Resource)</a:t>
            </a:r>
          </a:p>
        </p:txBody>
      </p:sp>
      <p:grpSp>
        <p:nvGrpSpPr>
          <p:cNvPr id="27" name="Group 25">
            <a:extLst>
              <a:ext uri="{FF2B5EF4-FFF2-40B4-BE49-F238E27FC236}">
                <a16:creationId xmlns:a16="http://schemas.microsoft.com/office/drawing/2014/main" id="{F38252EE-1752-418E-A2FC-2EDCFD14EBB3}"/>
              </a:ext>
            </a:extLst>
          </p:cNvPr>
          <p:cNvGrpSpPr>
            <a:grpSpLocks/>
          </p:cNvGrpSpPr>
          <p:nvPr/>
        </p:nvGrpSpPr>
        <p:grpSpPr bwMode="auto">
          <a:xfrm>
            <a:off x="6907214" y="3516316"/>
            <a:ext cx="407987" cy="230187"/>
            <a:chOff x="4872" y="3176"/>
            <a:chExt cx="176" cy="96"/>
          </a:xfrm>
          <a:solidFill>
            <a:schemeClr val="accent6">
              <a:lumMod val="60000"/>
              <a:lumOff val="40000"/>
            </a:schemeClr>
          </a:solidFill>
        </p:grpSpPr>
        <p:sp>
          <p:nvSpPr>
            <p:cNvPr id="28" name="Rectangle 26">
              <a:extLst>
                <a:ext uri="{FF2B5EF4-FFF2-40B4-BE49-F238E27FC236}">
                  <a16:creationId xmlns:a16="http://schemas.microsoft.com/office/drawing/2014/main" id="{60E739A8-3D39-4661-B7DD-8D1B292E5409}"/>
                </a:ext>
              </a:extLst>
            </p:cNvPr>
            <p:cNvSpPr>
              <a:spLocks noChangeArrowheads="1"/>
            </p:cNvSpPr>
            <p:nvPr/>
          </p:nvSpPr>
          <p:spPr bwMode="auto">
            <a:xfrm>
              <a:off x="4872" y="3176"/>
              <a:ext cx="176" cy="96"/>
            </a:xfrm>
            <a:prstGeom prst="rect">
              <a:avLst/>
            </a:prstGeom>
            <a:grpFill/>
            <a:ln w="9525">
              <a:solidFill>
                <a:schemeClr val="bg2"/>
              </a:solidFill>
              <a:miter lim="800000"/>
              <a:headEnd/>
              <a:tailEnd/>
            </a:ln>
            <a:effectLst/>
          </p:spPr>
          <p:txBody>
            <a:bodyPr wrap="none" anchor="ctr"/>
            <a:lstStyle/>
            <a:p>
              <a:pPr defTabSz="914363"/>
              <a:endParaRPr lang="en-US">
                <a:solidFill>
                  <a:srgbClr val="FFFFFF"/>
                </a:solidFill>
              </a:endParaRPr>
            </a:p>
          </p:txBody>
        </p:sp>
        <p:sp>
          <p:nvSpPr>
            <p:cNvPr id="29" name="Freeform 27">
              <a:extLst>
                <a:ext uri="{FF2B5EF4-FFF2-40B4-BE49-F238E27FC236}">
                  <a16:creationId xmlns:a16="http://schemas.microsoft.com/office/drawing/2014/main" id="{7E959F44-42D2-4248-AA13-CB15EAA7702C}"/>
                </a:ext>
              </a:extLst>
            </p:cNvPr>
            <p:cNvSpPr>
              <a:spLocks/>
            </p:cNvSpPr>
            <p:nvPr/>
          </p:nvSpPr>
          <p:spPr bwMode="auto">
            <a:xfrm>
              <a:off x="4872" y="318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sp>
          <p:nvSpPr>
            <p:cNvPr id="30" name="Freeform 28">
              <a:extLst>
                <a:ext uri="{FF2B5EF4-FFF2-40B4-BE49-F238E27FC236}">
                  <a16:creationId xmlns:a16="http://schemas.microsoft.com/office/drawing/2014/main" id="{9C155EBB-CED3-4FFE-B051-8C9999424855}"/>
                </a:ext>
              </a:extLst>
            </p:cNvPr>
            <p:cNvSpPr>
              <a:spLocks/>
            </p:cNvSpPr>
            <p:nvPr/>
          </p:nvSpPr>
          <p:spPr bwMode="auto">
            <a:xfrm>
              <a:off x="4874" y="320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sp>
          <p:nvSpPr>
            <p:cNvPr id="31" name="Freeform 29">
              <a:extLst>
                <a:ext uri="{FF2B5EF4-FFF2-40B4-BE49-F238E27FC236}">
                  <a16:creationId xmlns:a16="http://schemas.microsoft.com/office/drawing/2014/main" id="{96201521-C166-4AA1-B402-588691DEE183}"/>
                </a:ext>
              </a:extLst>
            </p:cNvPr>
            <p:cNvSpPr>
              <a:spLocks/>
            </p:cNvSpPr>
            <p:nvPr/>
          </p:nvSpPr>
          <p:spPr bwMode="auto">
            <a:xfrm>
              <a:off x="4876" y="322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sp>
          <p:nvSpPr>
            <p:cNvPr id="32" name="Freeform 30">
              <a:extLst>
                <a:ext uri="{FF2B5EF4-FFF2-40B4-BE49-F238E27FC236}">
                  <a16:creationId xmlns:a16="http://schemas.microsoft.com/office/drawing/2014/main" id="{F0695351-F09A-41B6-8D15-0705C11596F0}"/>
                </a:ext>
              </a:extLst>
            </p:cNvPr>
            <p:cNvSpPr>
              <a:spLocks/>
            </p:cNvSpPr>
            <p:nvPr/>
          </p:nvSpPr>
          <p:spPr bwMode="auto">
            <a:xfrm>
              <a:off x="4874" y="3249"/>
              <a:ext cx="172" cy="13"/>
            </a:xfrm>
            <a:custGeom>
              <a:avLst/>
              <a:gdLst/>
              <a:ahLst/>
              <a:cxnLst>
                <a:cxn ang="0">
                  <a:pos x="0" y="3"/>
                </a:cxn>
                <a:cxn ang="0">
                  <a:pos x="30" y="7"/>
                </a:cxn>
                <a:cxn ang="0">
                  <a:pos x="50" y="1"/>
                </a:cxn>
                <a:cxn ang="0">
                  <a:pos x="82" y="11"/>
                </a:cxn>
                <a:cxn ang="0">
                  <a:pos x="106" y="3"/>
                </a:cxn>
                <a:cxn ang="0">
                  <a:pos x="120" y="13"/>
                </a:cxn>
                <a:cxn ang="0">
                  <a:pos x="144" y="3"/>
                </a:cxn>
                <a:cxn ang="0">
                  <a:pos x="160" y="3"/>
                </a:cxn>
                <a:cxn ang="0">
                  <a:pos x="172" y="7"/>
                </a:cxn>
              </a:cxnLst>
              <a:rect l="0" t="0" r="r" b="b"/>
              <a:pathLst>
                <a:path w="172" h="13">
                  <a:moveTo>
                    <a:pt x="0" y="3"/>
                  </a:moveTo>
                  <a:cubicBezTo>
                    <a:pt x="11" y="5"/>
                    <a:pt x="22" y="7"/>
                    <a:pt x="30" y="7"/>
                  </a:cubicBezTo>
                  <a:cubicBezTo>
                    <a:pt x="38" y="7"/>
                    <a:pt x="41" y="0"/>
                    <a:pt x="50" y="1"/>
                  </a:cubicBezTo>
                  <a:cubicBezTo>
                    <a:pt x="59" y="2"/>
                    <a:pt x="73" y="11"/>
                    <a:pt x="82" y="11"/>
                  </a:cubicBezTo>
                  <a:cubicBezTo>
                    <a:pt x="91" y="11"/>
                    <a:pt x="100" y="3"/>
                    <a:pt x="106" y="3"/>
                  </a:cubicBezTo>
                  <a:cubicBezTo>
                    <a:pt x="112" y="3"/>
                    <a:pt x="114" y="13"/>
                    <a:pt x="120" y="13"/>
                  </a:cubicBezTo>
                  <a:cubicBezTo>
                    <a:pt x="126" y="13"/>
                    <a:pt x="137" y="5"/>
                    <a:pt x="144" y="3"/>
                  </a:cubicBezTo>
                  <a:cubicBezTo>
                    <a:pt x="151" y="1"/>
                    <a:pt x="155" y="2"/>
                    <a:pt x="160" y="3"/>
                  </a:cubicBezTo>
                  <a:cubicBezTo>
                    <a:pt x="165" y="4"/>
                    <a:pt x="168" y="5"/>
                    <a:pt x="172" y="7"/>
                  </a:cubicBezTo>
                </a:path>
              </a:pathLst>
            </a:custGeom>
            <a:grpFill/>
            <a:ln w="9525">
              <a:solidFill>
                <a:schemeClr val="bg2"/>
              </a:solidFill>
              <a:round/>
              <a:headEnd/>
              <a:tailEnd/>
            </a:ln>
            <a:effectLst/>
          </p:spPr>
          <p:txBody>
            <a:bodyPr/>
            <a:lstStyle/>
            <a:p>
              <a:pPr defTabSz="914363"/>
              <a:endParaRPr lang="en-US">
                <a:solidFill>
                  <a:srgbClr val="FFFFFF"/>
                </a:solidFill>
              </a:endParaRPr>
            </a:p>
          </p:txBody>
        </p:sp>
      </p:grpSp>
      <p:sp>
        <p:nvSpPr>
          <p:cNvPr id="33" name="Rectangle 23">
            <a:extLst>
              <a:ext uri="{FF2B5EF4-FFF2-40B4-BE49-F238E27FC236}">
                <a16:creationId xmlns:a16="http://schemas.microsoft.com/office/drawing/2014/main" id="{D4FDDD97-F4D5-4CB0-A4D4-3F2D4B0AF859}"/>
              </a:ext>
            </a:extLst>
          </p:cNvPr>
          <p:cNvSpPr>
            <a:spLocks noChangeArrowheads="1"/>
          </p:cNvSpPr>
          <p:nvPr/>
        </p:nvSpPr>
        <p:spPr bwMode="auto">
          <a:xfrm>
            <a:off x="549488" y="1381127"/>
            <a:ext cx="3254123" cy="619125"/>
          </a:xfrm>
          <a:prstGeom prst="rect">
            <a:avLst/>
          </a:prstGeom>
          <a:solidFill>
            <a:schemeClr val="accent2"/>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4400" eaLnBrk="0" hangingPunct="0">
              <a:spcBef>
                <a:spcPct val="0"/>
              </a:spcBef>
              <a:defRPr/>
            </a:pPr>
            <a:r>
              <a:rPr lang="en-US" sz="2400" b="1" kern="0" dirty="0">
                <a:solidFill>
                  <a:srgbClr val="FFFFFF"/>
                </a:solidFill>
                <a:effectLst>
                  <a:outerShdw blurRad="38100" dist="38100" dir="2700000" algn="tl">
                    <a:srgbClr val="000000">
                      <a:alpha val="43137"/>
                    </a:srgbClr>
                  </a:outerShdw>
                </a:effectLst>
                <a:latin typeface="Arial" charset="0"/>
              </a:rPr>
              <a:t>Identity Provider</a:t>
            </a:r>
            <a:endParaRPr lang="en-US" b="1" kern="0" dirty="0">
              <a:solidFill>
                <a:srgbClr val="FFFFFF"/>
              </a:solidFill>
              <a:effectLst>
                <a:outerShdw blurRad="38100" dist="38100" dir="2700000" algn="tl">
                  <a:srgbClr val="000000">
                    <a:alpha val="43137"/>
                  </a:srgbClr>
                </a:outerShdw>
              </a:effectLst>
              <a:latin typeface="Arial" charset="0"/>
            </a:endParaRPr>
          </a:p>
          <a:p>
            <a:pPr algn="ctr" defTabSz="914400" eaLnBrk="0" hangingPunct="0">
              <a:spcBef>
                <a:spcPct val="0"/>
              </a:spcBef>
              <a:defRPr/>
            </a:pPr>
            <a:r>
              <a:rPr lang="en-US" sz="1400" b="1" i="1" kern="0" dirty="0">
                <a:solidFill>
                  <a:srgbClr val="FFFFFF"/>
                </a:solidFill>
                <a:effectLst>
                  <a:outerShdw blurRad="38100" dist="38100" dir="2700000" algn="tl">
                    <a:srgbClr val="000000">
                      <a:alpha val="43137"/>
                    </a:srgbClr>
                  </a:outerShdw>
                </a:effectLst>
                <a:latin typeface="Arial" charset="0"/>
              </a:rPr>
              <a:t>(Users)</a:t>
            </a:r>
          </a:p>
        </p:txBody>
      </p:sp>
      <p:sp>
        <p:nvSpPr>
          <p:cNvPr id="34" name="Rectangle 24">
            <a:extLst>
              <a:ext uri="{FF2B5EF4-FFF2-40B4-BE49-F238E27FC236}">
                <a16:creationId xmlns:a16="http://schemas.microsoft.com/office/drawing/2014/main" id="{E705620C-0B7D-41FA-98CE-CFF992B59856}"/>
              </a:ext>
            </a:extLst>
          </p:cNvPr>
          <p:cNvSpPr>
            <a:spLocks noChangeArrowheads="1"/>
          </p:cNvSpPr>
          <p:nvPr/>
        </p:nvSpPr>
        <p:spPr bwMode="auto">
          <a:xfrm>
            <a:off x="5083389" y="1381127"/>
            <a:ext cx="3276135" cy="619125"/>
          </a:xfrm>
          <a:prstGeom prst="rect">
            <a:avLst/>
          </a:prstGeom>
          <a:solidFill>
            <a:srgbClr val="7030A0"/>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4400" eaLnBrk="0" hangingPunct="0">
              <a:spcBef>
                <a:spcPct val="0"/>
              </a:spcBef>
              <a:defRPr/>
            </a:pPr>
            <a:r>
              <a:rPr lang="en-US" sz="2400" b="1" kern="0" dirty="0">
                <a:solidFill>
                  <a:srgbClr val="FFFFFF"/>
                </a:solidFill>
                <a:effectLst>
                  <a:outerShdw blurRad="38100" dist="38100" dir="2700000" algn="tl">
                    <a:srgbClr val="000000">
                      <a:alpha val="43137"/>
                    </a:srgbClr>
                  </a:outerShdw>
                </a:effectLst>
                <a:latin typeface="Arial" charset="0"/>
              </a:rPr>
              <a:t>Resource Provider</a:t>
            </a:r>
            <a:endParaRPr lang="en-US" b="1" kern="0" dirty="0">
              <a:solidFill>
                <a:srgbClr val="FFFFFF"/>
              </a:solidFill>
              <a:effectLst>
                <a:outerShdw blurRad="38100" dist="38100" dir="2700000" algn="tl">
                  <a:srgbClr val="000000">
                    <a:alpha val="43137"/>
                  </a:srgbClr>
                </a:outerShdw>
              </a:effectLst>
              <a:latin typeface="Arial" charset="0"/>
            </a:endParaRPr>
          </a:p>
          <a:p>
            <a:pPr algn="ctr" defTabSz="914400" eaLnBrk="0" hangingPunct="0">
              <a:spcBef>
                <a:spcPct val="0"/>
              </a:spcBef>
              <a:defRPr/>
            </a:pPr>
            <a:r>
              <a:rPr lang="en-US" sz="1400" b="1" i="1" kern="0" dirty="0">
                <a:solidFill>
                  <a:srgbClr val="FFFFFF"/>
                </a:solidFill>
                <a:effectLst>
                  <a:outerShdw blurRad="38100" dist="38100" dir="2700000" algn="tl">
                    <a:srgbClr val="000000">
                      <a:alpha val="43137"/>
                    </a:srgbClr>
                  </a:outerShdw>
                </a:effectLst>
                <a:latin typeface="Arial" charset="0"/>
              </a:rPr>
              <a:t>(A</a:t>
            </a:r>
            <a:r>
              <a:rPr lang="en-US" sz="1400" b="1" i="1" kern="0" dirty="0" err="1">
                <a:solidFill>
                  <a:srgbClr val="FFFFFF"/>
                </a:solidFill>
                <a:effectLst>
                  <a:outerShdw blurRad="38100" dist="38100" dir="2700000" algn="tl">
                    <a:srgbClr val="000000">
                      <a:alpha val="43137"/>
                    </a:srgbClr>
                  </a:outerShdw>
                </a:effectLst>
                <a:latin typeface="Arial" charset="0"/>
              </a:rPr>
              <a:t>pplication</a:t>
            </a:r>
            <a:r>
              <a:rPr lang="en-US" sz="1400" b="1" i="1" kern="0" dirty="0">
                <a:solidFill>
                  <a:srgbClr val="FFFFFF"/>
                </a:solidFill>
                <a:effectLst>
                  <a:outerShdw blurRad="38100" dist="38100" dir="2700000" algn="tl">
                    <a:srgbClr val="000000">
                      <a:alpha val="43137"/>
                    </a:srgbClr>
                  </a:outerShdw>
                </a:effectLst>
                <a:latin typeface="Arial" charset="0"/>
              </a:rPr>
              <a:t>)</a:t>
            </a:r>
            <a:endParaRPr lang="en-US" b="1" i="1" kern="0" dirty="0">
              <a:solidFill>
                <a:srgbClr val="FFFFFF"/>
              </a:solidFill>
              <a:effectLst>
                <a:outerShdw blurRad="38100" dist="38100" dir="2700000" algn="tl">
                  <a:srgbClr val="000000">
                    <a:alpha val="43137"/>
                  </a:srgbClr>
                </a:outerShdw>
              </a:effectLst>
              <a:latin typeface="Arial" charset="0"/>
            </a:endParaRPr>
          </a:p>
        </p:txBody>
      </p:sp>
      <p:sp>
        <p:nvSpPr>
          <p:cNvPr id="35" name="TextBox 34">
            <a:extLst>
              <a:ext uri="{FF2B5EF4-FFF2-40B4-BE49-F238E27FC236}">
                <a16:creationId xmlns:a16="http://schemas.microsoft.com/office/drawing/2014/main" id="{3E18E251-AF16-4F0C-B7E7-5A0FC728D72A}"/>
              </a:ext>
            </a:extLst>
          </p:cNvPr>
          <p:cNvSpPr txBox="1"/>
          <p:nvPr/>
        </p:nvSpPr>
        <p:spPr>
          <a:xfrm>
            <a:off x="8513510" y="1295400"/>
            <a:ext cx="3830890" cy="5486400"/>
          </a:xfrm>
          <a:prstGeom prst="rect">
            <a:avLst/>
          </a:prstGeom>
          <a:noFill/>
        </p:spPr>
        <p:txBody>
          <a:bodyPr wrap="square" lIns="91440" tIns="91440" rIns="91440" bIns="91440" rtlCol="0">
            <a:noAutofit/>
          </a:bodyPr>
          <a:lstStyle/>
          <a:p>
            <a:pPr marL="514350" indent="-514350" defTabSz="914363">
              <a:lnSpc>
                <a:spcPct val="90000"/>
              </a:lnSpc>
              <a:spcBef>
                <a:spcPct val="20000"/>
              </a:spcBef>
              <a:buSzPct val="90000"/>
              <a:buFont typeface="+mj-lt"/>
              <a:buAutoNum type="arabicPeriod"/>
            </a:pPr>
            <a:r>
              <a:rPr lang="en-US" sz="1400" dirty="0">
                <a:solidFill>
                  <a:schemeClr val="tx1">
                    <a:alpha val="99000"/>
                  </a:schemeClr>
                </a:solidFill>
              </a:rPr>
              <a:t>User browses to application</a:t>
            </a:r>
          </a:p>
          <a:p>
            <a:pPr marL="800082" lvl="1" indent="-342900" defTabSz="914363">
              <a:lnSpc>
                <a:spcPct val="90000"/>
              </a:lnSpc>
              <a:spcBef>
                <a:spcPct val="20000"/>
              </a:spcBef>
              <a:buSzPct val="90000"/>
              <a:buFont typeface="Wingdings" pitchFamily="2" charset="2"/>
              <a:buChar char="Ø"/>
            </a:pPr>
            <a:r>
              <a:rPr lang="en-US" sz="1400" dirty="0">
                <a:solidFill>
                  <a:schemeClr val="tx1">
                    <a:alpha val="99000"/>
                  </a:schemeClr>
                </a:solidFill>
              </a:rPr>
              <a:t>Anonymous landing page or automatic redirect?</a:t>
            </a:r>
          </a:p>
          <a:p>
            <a:pPr marL="514350" indent="-514350" defTabSz="914363">
              <a:lnSpc>
                <a:spcPct val="90000"/>
              </a:lnSpc>
              <a:spcBef>
                <a:spcPct val="20000"/>
              </a:spcBef>
              <a:buSzPct val="90000"/>
              <a:buFont typeface="+mj-lt"/>
              <a:buAutoNum type="arabicPeriod"/>
            </a:pPr>
            <a:endParaRPr lang="en-US" sz="1400" dirty="0">
              <a:solidFill>
                <a:schemeClr val="tx1">
                  <a:alpha val="99000"/>
                </a:schemeClr>
              </a:solidFill>
            </a:endParaRPr>
          </a:p>
          <a:p>
            <a:pPr marL="514350" indent="-514350" defTabSz="914363">
              <a:lnSpc>
                <a:spcPct val="90000"/>
              </a:lnSpc>
              <a:spcBef>
                <a:spcPct val="20000"/>
              </a:spcBef>
              <a:buSzPct val="90000"/>
              <a:buFont typeface="+mj-lt"/>
              <a:buAutoNum type="arabicPeriod"/>
            </a:pPr>
            <a:r>
              <a:rPr lang="en-US" sz="1400" dirty="0">
                <a:solidFill>
                  <a:schemeClr val="tx1">
                    <a:alpha val="99000"/>
                  </a:schemeClr>
                </a:solidFill>
              </a:rPr>
              <a:t>Application redirects to its own federation service</a:t>
            </a:r>
          </a:p>
          <a:p>
            <a:pPr marL="914382" lvl="1" indent="-457200" defTabSz="914363">
              <a:lnSpc>
                <a:spcPct val="90000"/>
              </a:lnSpc>
              <a:spcBef>
                <a:spcPct val="20000"/>
              </a:spcBef>
              <a:buSzPct val="90000"/>
              <a:buFont typeface="Wingdings" pitchFamily="2" charset="2"/>
              <a:buChar char="Ø"/>
            </a:pPr>
            <a:r>
              <a:rPr lang="en-US" sz="1400" dirty="0">
                <a:solidFill>
                  <a:schemeClr val="tx1">
                    <a:alpha val="99000"/>
                  </a:schemeClr>
                </a:solidFill>
              </a:rPr>
              <a:t>Home Realm Discovery </a:t>
            </a:r>
          </a:p>
          <a:p>
            <a:pPr marL="514350" indent="-514350" defTabSz="914363">
              <a:lnSpc>
                <a:spcPct val="90000"/>
              </a:lnSpc>
              <a:spcBef>
                <a:spcPct val="20000"/>
              </a:spcBef>
              <a:buSzPct val="90000"/>
              <a:buFont typeface="+mj-lt"/>
              <a:buAutoNum type="arabicPeriod"/>
            </a:pPr>
            <a:endParaRPr lang="en-US" sz="1400" dirty="0">
              <a:solidFill>
                <a:schemeClr val="tx1">
                  <a:alpha val="99000"/>
                </a:schemeClr>
              </a:solidFill>
            </a:endParaRPr>
          </a:p>
          <a:p>
            <a:pPr marL="514350" indent="-514350" defTabSz="914363">
              <a:lnSpc>
                <a:spcPct val="90000"/>
              </a:lnSpc>
              <a:spcBef>
                <a:spcPct val="20000"/>
              </a:spcBef>
              <a:buSzPct val="90000"/>
              <a:buFont typeface="+mj-lt"/>
              <a:buAutoNum type="arabicPeriod"/>
            </a:pPr>
            <a:r>
              <a:rPr lang="en-US" sz="1400" dirty="0">
                <a:solidFill>
                  <a:schemeClr val="tx1">
                    <a:alpha val="99000"/>
                  </a:schemeClr>
                </a:solidFill>
              </a:rPr>
              <a:t>Redirects to </a:t>
            </a:r>
            <a:r>
              <a:rPr lang="en-US" sz="1400" dirty="0" err="1">
                <a:solidFill>
                  <a:schemeClr val="tx1">
                    <a:alpha val="99000"/>
                  </a:schemeClr>
                </a:solidFill>
              </a:rPr>
              <a:t>IdP</a:t>
            </a:r>
            <a:r>
              <a:rPr lang="en-US" sz="1400" dirty="0">
                <a:solidFill>
                  <a:schemeClr val="tx1">
                    <a:alpha val="99000"/>
                  </a:schemeClr>
                </a:solidFill>
              </a:rPr>
              <a:t> Federation Service</a:t>
            </a:r>
          </a:p>
          <a:p>
            <a:pPr marL="914382" lvl="1" indent="-457200" defTabSz="914363">
              <a:lnSpc>
                <a:spcPct val="90000"/>
              </a:lnSpc>
              <a:spcBef>
                <a:spcPct val="20000"/>
              </a:spcBef>
              <a:buSzPct val="90000"/>
              <a:buFont typeface="Wingdings" pitchFamily="2" charset="2"/>
              <a:buChar char="Ø"/>
            </a:pPr>
            <a:r>
              <a:rPr lang="en-US" sz="1400" dirty="0">
                <a:solidFill>
                  <a:schemeClr val="tx1">
                    <a:alpha val="99000"/>
                  </a:schemeClr>
                </a:solidFill>
              </a:rPr>
              <a:t>Sign-in against AD (</a:t>
            </a:r>
            <a:r>
              <a:rPr lang="en-US" sz="1400" dirty="0" err="1">
                <a:solidFill>
                  <a:schemeClr val="tx1">
                    <a:alpha val="99000"/>
                  </a:schemeClr>
                </a:solidFill>
              </a:rPr>
              <a:t>e.g</a:t>
            </a:r>
            <a:r>
              <a:rPr lang="en-US" sz="1400" dirty="0">
                <a:solidFill>
                  <a:schemeClr val="tx1">
                    <a:alpha val="99000"/>
                  </a:schemeClr>
                </a:solidFill>
              </a:rPr>
              <a:t> Kerberos ticket)</a:t>
            </a:r>
          </a:p>
          <a:p>
            <a:pPr marL="514350" indent="-514350" defTabSz="914363">
              <a:lnSpc>
                <a:spcPct val="90000"/>
              </a:lnSpc>
              <a:spcBef>
                <a:spcPct val="20000"/>
              </a:spcBef>
              <a:buSzPct val="90000"/>
              <a:buFont typeface="+mj-lt"/>
              <a:buAutoNum type="arabicPeriod"/>
            </a:pPr>
            <a:endParaRPr lang="en-US" sz="1400" dirty="0">
              <a:solidFill>
                <a:schemeClr val="tx1">
                  <a:alpha val="99000"/>
                </a:schemeClr>
              </a:solidFill>
            </a:endParaRPr>
          </a:p>
          <a:p>
            <a:pPr marL="514350" indent="-514350" defTabSz="914363">
              <a:lnSpc>
                <a:spcPct val="90000"/>
              </a:lnSpc>
              <a:spcBef>
                <a:spcPct val="20000"/>
              </a:spcBef>
              <a:buSzPct val="90000"/>
              <a:buFont typeface="+mj-lt"/>
              <a:buAutoNum type="arabicPeriod"/>
            </a:pPr>
            <a:r>
              <a:rPr lang="en-US" sz="1400" dirty="0" err="1">
                <a:solidFill>
                  <a:schemeClr val="tx1">
                    <a:alpha val="99000"/>
                  </a:schemeClr>
                </a:solidFill>
              </a:rPr>
              <a:t>IdP</a:t>
            </a:r>
            <a:r>
              <a:rPr lang="en-US" sz="1400" dirty="0">
                <a:solidFill>
                  <a:schemeClr val="tx1">
                    <a:alpha val="99000"/>
                  </a:schemeClr>
                </a:solidFill>
              </a:rPr>
              <a:t> issues a SAML Token, according :</a:t>
            </a:r>
          </a:p>
          <a:p>
            <a:pPr marL="914382" lvl="1" indent="-457200" defTabSz="914363">
              <a:lnSpc>
                <a:spcPct val="90000"/>
              </a:lnSpc>
              <a:spcBef>
                <a:spcPct val="20000"/>
              </a:spcBef>
              <a:buSzPct val="90000"/>
              <a:buFont typeface="Wingdings" pitchFamily="2" charset="2"/>
              <a:buChar char="Ø"/>
            </a:pPr>
            <a:r>
              <a:rPr lang="en-US" sz="1400" dirty="0">
                <a:solidFill>
                  <a:schemeClr val="tx1">
                    <a:alpha val="99000"/>
                  </a:schemeClr>
                </a:solidFill>
              </a:rPr>
              <a:t>Claims provider trust rules</a:t>
            </a:r>
          </a:p>
          <a:p>
            <a:pPr marL="914382" lvl="1" indent="-457200" defTabSz="914363">
              <a:lnSpc>
                <a:spcPct val="90000"/>
              </a:lnSpc>
              <a:spcBef>
                <a:spcPct val="20000"/>
              </a:spcBef>
              <a:buSzPct val="90000"/>
              <a:buFont typeface="Wingdings" pitchFamily="2" charset="2"/>
              <a:buChar char="Ø"/>
            </a:pPr>
            <a:r>
              <a:rPr lang="en-US" sz="1400" dirty="0">
                <a:solidFill>
                  <a:schemeClr val="tx1">
                    <a:alpha val="99000"/>
                  </a:schemeClr>
                </a:solidFill>
              </a:rPr>
              <a:t>Relying party trust rules</a:t>
            </a:r>
          </a:p>
          <a:p>
            <a:pPr marL="914382" lvl="1" indent="-457200" defTabSz="914363">
              <a:lnSpc>
                <a:spcPct val="90000"/>
              </a:lnSpc>
              <a:spcBef>
                <a:spcPct val="20000"/>
              </a:spcBef>
              <a:buSzPct val="90000"/>
              <a:buFont typeface="Wingdings" pitchFamily="2" charset="2"/>
              <a:buChar char="Ø"/>
            </a:pPr>
            <a:endParaRPr lang="en-US" sz="1400" dirty="0">
              <a:solidFill>
                <a:schemeClr val="tx1">
                  <a:alpha val="99000"/>
                </a:schemeClr>
              </a:solidFill>
            </a:endParaRPr>
          </a:p>
          <a:p>
            <a:pPr marL="514350" indent="-514350" defTabSz="914363">
              <a:lnSpc>
                <a:spcPct val="90000"/>
              </a:lnSpc>
              <a:spcBef>
                <a:spcPct val="20000"/>
              </a:spcBef>
              <a:buSzPct val="90000"/>
              <a:buFont typeface="+mj-lt"/>
              <a:buAutoNum type="arabicPeriod"/>
            </a:pPr>
            <a:r>
              <a:rPr lang="en-US" sz="1400" dirty="0">
                <a:solidFill>
                  <a:schemeClr val="tx1">
                    <a:alpha val="99000"/>
                  </a:schemeClr>
                </a:solidFill>
              </a:rPr>
              <a:t>Redirects back to the resource Federation services</a:t>
            </a:r>
          </a:p>
          <a:p>
            <a:pPr marL="514350" indent="-514350" defTabSz="914363">
              <a:lnSpc>
                <a:spcPct val="90000"/>
              </a:lnSpc>
              <a:spcBef>
                <a:spcPct val="20000"/>
              </a:spcBef>
              <a:buSzPct val="90000"/>
              <a:buFont typeface="+mj-lt"/>
              <a:buAutoNum type="arabicPeriod"/>
            </a:pPr>
            <a:endParaRPr lang="en-US" sz="1400" dirty="0">
              <a:solidFill>
                <a:schemeClr val="tx1">
                  <a:alpha val="99000"/>
                </a:schemeClr>
              </a:solidFill>
            </a:endParaRPr>
          </a:p>
          <a:p>
            <a:pPr marL="514350" indent="-514350" defTabSz="914363">
              <a:lnSpc>
                <a:spcPct val="90000"/>
              </a:lnSpc>
              <a:spcBef>
                <a:spcPct val="20000"/>
              </a:spcBef>
              <a:buSzPct val="90000"/>
              <a:buFont typeface="+mj-lt"/>
              <a:buAutoNum type="arabicPeriod"/>
            </a:pPr>
            <a:r>
              <a:rPr lang="en-US" sz="1400" dirty="0">
                <a:solidFill>
                  <a:schemeClr val="tx1">
                    <a:alpha val="99000"/>
                  </a:schemeClr>
                </a:solidFill>
              </a:rPr>
              <a:t>RP-STS consumes and issues a new SAML Token, according :</a:t>
            </a:r>
          </a:p>
          <a:p>
            <a:pPr marL="914382" lvl="1" indent="-457200" defTabSz="914363">
              <a:lnSpc>
                <a:spcPct val="90000"/>
              </a:lnSpc>
              <a:spcBef>
                <a:spcPct val="20000"/>
              </a:spcBef>
              <a:buSzPct val="90000"/>
              <a:buFont typeface="Wingdings" pitchFamily="2" charset="2"/>
              <a:buChar char="Ø"/>
            </a:pPr>
            <a:r>
              <a:rPr lang="en-US" sz="1400" dirty="0">
                <a:solidFill>
                  <a:schemeClr val="tx1">
                    <a:alpha val="99000"/>
                  </a:schemeClr>
                </a:solidFill>
              </a:rPr>
              <a:t>Claims provider trust rules</a:t>
            </a:r>
          </a:p>
          <a:p>
            <a:pPr marL="914382" lvl="1" indent="-457200" defTabSz="914363">
              <a:lnSpc>
                <a:spcPct val="90000"/>
              </a:lnSpc>
              <a:spcBef>
                <a:spcPct val="20000"/>
              </a:spcBef>
              <a:buSzPct val="90000"/>
              <a:buFont typeface="Wingdings" pitchFamily="2" charset="2"/>
              <a:buChar char="Ø"/>
            </a:pPr>
            <a:r>
              <a:rPr lang="en-US" sz="1400" dirty="0">
                <a:solidFill>
                  <a:schemeClr val="tx1">
                    <a:alpha val="99000"/>
                  </a:schemeClr>
                </a:solidFill>
              </a:rPr>
              <a:t>Relying party rules</a:t>
            </a:r>
            <a:br>
              <a:rPr lang="en-US" sz="1400" dirty="0">
                <a:solidFill>
                  <a:schemeClr val="tx1">
                    <a:alpha val="99000"/>
                  </a:schemeClr>
                </a:solidFill>
              </a:rPr>
            </a:br>
            <a:endParaRPr lang="en-US" sz="1400" dirty="0">
              <a:solidFill>
                <a:schemeClr val="tx1">
                  <a:alpha val="99000"/>
                </a:schemeClr>
              </a:solidFill>
            </a:endParaRPr>
          </a:p>
          <a:p>
            <a:pPr marL="514350" indent="-514350" defTabSz="914363">
              <a:lnSpc>
                <a:spcPct val="90000"/>
              </a:lnSpc>
              <a:spcBef>
                <a:spcPct val="20000"/>
              </a:spcBef>
              <a:buSzPct val="90000"/>
              <a:buFont typeface="+mj-lt"/>
              <a:buAutoNum type="arabicPeriod"/>
            </a:pPr>
            <a:r>
              <a:rPr lang="en-US" sz="1400" dirty="0">
                <a:solidFill>
                  <a:schemeClr val="tx1">
                    <a:alpha val="99000"/>
                  </a:schemeClr>
                </a:solidFill>
              </a:rPr>
              <a:t>Redirects backs to application</a:t>
            </a:r>
          </a:p>
        </p:txBody>
      </p:sp>
      <p:sp>
        <p:nvSpPr>
          <p:cNvPr id="36" name="Freeform 36">
            <a:extLst>
              <a:ext uri="{FF2B5EF4-FFF2-40B4-BE49-F238E27FC236}">
                <a16:creationId xmlns:a16="http://schemas.microsoft.com/office/drawing/2014/main" id="{D5E2BA32-2FE3-4870-9EAB-7052FCBDB6CF}"/>
              </a:ext>
            </a:extLst>
          </p:cNvPr>
          <p:cNvSpPr/>
          <p:nvPr/>
        </p:nvSpPr>
        <p:spPr bwMode="auto">
          <a:xfrm>
            <a:off x="2438400" y="5915026"/>
            <a:ext cx="3657600" cy="333375"/>
          </a:xfrm>
          <a:custGeom>
            <a:avLst/>
            <a:gdLst>
              <a:gd name="connsiteX0" fmla="*/ 0 w 3248025"/>
              <a:gd name="connsiteY0" fmla="*/ 95250 h 240168"/>
              <a:gd name="connsiteX1" fmla="*/ 1295400 w 3248025"/>
              <a:gd name="connsiteY1" fmla="*/ 238125 h 240168"/>
              <a:gd name="connsiteX2" fmla="*/ 3248025 w 3248025"/>
              <a:gd name="connsiteY2" fmla="*/ 0 h 240168"/>
            </a:gdLst>
            <a:ahLst/>
            <a:cxnLst>
              <a:cxn ang="0">
                <a:pos x="connsiteX0" y="connsiteY0"/>
              </a:cxn>
              <a:cxn ang="0">
                <a:pos x="connsiteX1" y="connsiteY1"/>
              </a:cxn>
              <a:cxn ang="0">
                <a:pos x="connsiteX2" y="connsiteY2"/>
              </a:cxn>
            </a:cxnLst>
            <a:rect l="l" t="t" r="r" b="b"/>
            <a:pathLst>
              <a:path w="3248025" h="240168">
                <a:moveTo>
                  <a:pt x="0" y="95250"/>
                </a:moveTo>
                <a:cubicBezTo>
                  <a:pt x="377031" y="174625"/>
                  <a:pt x="754063" y="254000"/>
                  <a:pt x="1295400" y="238125"/>
                </a:cubicBezTo>
                <a:cubicBezTo>
                  <a:pt x="1836738" y="222250"/>
                  <a:pt x="2962275" y="38100"/>
                  <a:pt x="3248025" y="0"/>
                </a:cubicBezTo>
              </a:path>
            </a:pathLst>
          </a:custGeom>
          <a:noFill/>
          <a:ln w="28575">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fr-FR">
              <a:solidFill>
                <a:srgbClr val="FFFFFF"/>
              </a:solidFill>
            </a:endParaRPr>
          </a:p>
        </p:txBody>
      </p:sp>
      <p:sp>
        <p:nvSpPr>
          <p:cNvPr id="37" name="TextBox 36">
            <a:extLst>
              <a:ext uri="{FF2B5EF4-FFF2-40B4-BE49-F238E27FC236}">
                <a16:creationId xmlns:a16="http://schemas.microsoft.com/office/drawing/2014/main" id="{E42E2FC9-DE43-40F9-A83C-3A285FD3365D}"/>
              </a:ext>
            </a:extLst>
          </p:cNvPr>
          <p:cNvSpPr txBox="1"/>
          <p:nvPr/>
        </p:nvSpPr>
        <p:spPr>
          <a:xfrm>
            <a:off x="2895600" y="6248400"/>
            <a:ext cx="481222" cy="153888"/>
          </a:xfrm>
          <a:prstGeom prst="rect">
            <a:avLst/>
          </a:prstGeom>
          <a:noFill/>
        </p:spPr>
        <p:txBody>
          <a:bodyPr wrap="none" lIns="0" tIns="0" rIns="0" bIns="0" rtlCol="0">
            <a:spAutoFit/>
          </a:bodyPr>
          <a:lstStyle/>
          <a:p>
            <a:pPr defTabSz="914363"/>
            <a:r>
              <a:rPr lang="fr-FR" sz="1000" spc="-70" dirty="0">
                <a:solidFill>
                  <a:srgbClr val="000000">
                    <a:lumMod val="95000"/>
                    <a:lumOff val="5000"/>
                  </a:srgbClr>
                </a:solidFill>
              </a:rPr>
              <a:t>HTTP GET</a:t>
            </a:r>
          </a:p>
        </p:txBody>
      </p:sp>
      <p:pic>
        <p:nvPicPr>
          <p:cNvPr id="38" name="Picture 10" descr="YellowUser">
            <a:extLst>
              <a:ext uri="{FF2B5EF4-FFF2-40B4-BE49-F238E27FC236}">
                <a16:creationId xmlns:a16="http://schemas.microsoft.com/office/drawing/2014/main" id="{B2C37DDE-690C-46A6-850C-334E789B6A1E}"/>
              </a:ext>
            </a:extLst>
          </p:cNvPr>
          <p:cNvPicPr>
            <a:picLocks noChangeAspect="1" noChangeArrowheads="1"/>
          </p:cNvPicPr>
          <p:nvPr/>
        </p:nvPicPr>
        <p:blipFill>
          <a:blip r:embed="rId7">
            <a:clrChange>
              <a:clrFrom>
                <a:srgbClr val="08369A"/>
              </a:clrFrom>
              <a:clrTo>
                <a:srgbClr val="08369A">
                  <a:alpha val="0"/>
                </a:srgbClr>
              </a:clrTo>
            </a:clrChange>
          </a:blip>
          <a:srcRect/>
          <a:stretch>
            <a:fillRect/>
          </a:stretch>
        </p:blipFill>
        <p:spPr bwMode="auto">
          <a:xfrm>
            <a:off x="2038564" y="5419725"/>
            <a:ext cx="504825" cy="533400"/>
          </a:xfrm>
          <a:prstGeom prst="rect">
            <a:avLst/>
          </a:prstGeom>
          <a:noFill/>
        </p:spPr>
      </p:pic>
      <p:sp>
        <p:nvSpPr>
          <p:cNvPr id="39" name="Freeform 43">
            <a:extLst>
              <a:ext uri="{FF2B5EF4-FFF2-40B4-BE49-F238E27FC236}">
                <a16:creationId xmlns:a16="http://schemas.microsoft.com/office/drawing/2014/main" id="{55775845-7CC8-4CCB-B48E-15D1C463891C}"/>
              </a:ext>
            </a:extLst>
          </p:cNvPr>
          <p:cNvSpPr/>
          <p:nvPr/>
        </p:nvSpPr>
        <p:spPr bwMode="auto">
          <a:xfrm>
            <a:off x="2543388" y="5835354"/>
            <a:ext cx="3552612" cy="336846"/>
          </a:xfrm>
          <a:custGeom>
            <a:avLst/>
            <a:gdLst>
              <a:gd name="connsiteX0" fmla="*/ 0 w 3248025"/>
              <a:gd name="connsiteY0" fmla="*/ 95250 h 240168"/>
              <a:gd name="connsiteX1" fmla="*/ 1295400 w 3248025"/>
              <a:gd name="connsiteY1" fmla="*/ 238125 h 240168"/>
              <a:gd name="connsiteX2" fmla="*/ 3248025 w 3248025"/>
              <a:gd name="connsiteY2" fmla="*/ 0 h 240168"/>
            </a:gdLst>
            <a:ahLst/>
            <a:cxnLst>
              <a:cxn ang="0">
                <a:pos x="connsiteX0" y="connsiteY0"/>
              </a:cxn>
              <a:cxn ang="0">
                <a:pos x="connsiteX1" y="connsiteY1"/>
              </a:cxn>
              <a:cxn ang="0">
                <a:pos x="connsiteX2" y="connsiteY2"/>
              </a:cxn>
            </a:cxnLst>
            <a:rect l="l" t="t" r="r" b="b"/>
            <a:pathLst>
              <a:path w="3248025" h="240168">
                <a:moveTo>
                  <a:pt x="0" y="95250"/>
                </a:moveTo>
                <a:cubicBezTo>
                  <a:pt x="377031" y="174625"/>
                  <a:pt x="754063" y="254000"/>
                  <a:pt x="1295400" y="238125"/>
                </a:cubicBezTo>
                <a:cubicBezTo>
                  <a:pt x="1836738" y="222250"/>
                  <a:pt x="2962275" y="38100"/>
                  <a:pt x="3248025" y="0"/>
                </a:cubicBezTo>
              </a:path>
            </a:pathLst>
          </a:custGeom>
          <a:noFill/>
          <a:ln w="28575">
            <a:solidFill>
              <a:srgbClr val="FFC000"/>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fr-FR">
              <a:solidFill>
                <a:srgbClr val="FFFFFF"/>
              </a:solidFill>
            </a:endParaRPr>
          </a:p>
        </p:txBody>
      </p:sp>
      <p:sp>
        <p:nvSpPr>
          <p:cNvPr id="40" name="Freeform 46">
            <a:extLst>
              <a:ext uri="{FF2B5EF4-FFF2-40B4-BE49-F238E27FC236}">
                <a16:creationId xmlns:a16="http://schemas.microsoft.com/office/drawing/2014/main" id="{ABD8B478-946E-454D-9BE1-C5C9924EBF8A}"/>
              </a:ext>
            </a:extLst>
          </p:cNvPr>
          <p:cNvSpPr/>
          <p:nvPr/>
        </p:nvSpPr>
        <p:spPr bwMode="auto">
          <a:xfrm>
            <a:off x="2667001" y="4112698"/>
            <a:ext cx="3976667" cy="1830903"/>
          </a:xfrm>
          <a:custGeom>
            <a:avLst/>
            <a:gdLst>
              <a:gd name="connsiteX0" fmla="*/ 0 w 3937734"/>
              <a:gd name="connsiteY0" fmla="*/ 1590950 h 1653852"/>
              <a:gd name="connsiteX1" fmla="*/ 2526492 w 3937734"/>
              <a:gd name="connsiteY1" fmla="*/ 1464097 h 1653852"/>
              <a:gd name="connsiteX2" fmla="*/ 3937734 w 3937734"/>
              <a:gd name="connsiteY2" fmla="*/ 0 h 1653852"/>
            </a:gdLst>
            <a:ahLst/>
            <a:cxnLst>
              <a:cxn ang="0">
                <a:pos x="connsiteX0" y="connsiteY0"/>
              </a:cxn>
              <a:cxn ang="0">
                <a:pos x="connsiteX1" y="connsiteY1"/>
              </a:cxn>
              <a:cxn ang="0">
                <a:pos x="connsiteX2" y="connsiteY2"/>
              </a:cxn>
            </a:cxnLst>
            <a:rect l="l" t="t" r="r" b="b"/>
            <a:pathLst>
              <a:path w="3937734" h="1653852">
                <a:moveTo>
                  <a:pt x="0" y="1590950"/>
                </a:moveTo>
                <a:cubicBezTo>
                  <a:pt x="935101" y="1660102"/>
                  <a:pt x="1870203" y="1729255"/>
                  <a:pt x="2526492" y="1464097"/>
                </a:cubicBezTo>
                <a:cubicBezTo>
                  <a:pt x="3182781" y="1198939"/>
                  <a:pt x="3718384" y="184113"/>
                  <a:pt x="3937734" y="0"/>
                </a:cubicBezTo>
              </a:path>
            </a:pathLst>
          </a:custGeom>
          <a:noFill/>
          <a:ln w="28575">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fr-FR">
              <a:solidFill>
                <a:srgbClr val="FFFFFF"/>
              </a:solidFill>
            </a:endParaRPr>
          </a:p>
        </p:txBody>
      </p:sp>
      <p:sp>
        <p:nvSpPr>
          <p:cNvPr id="41" name="Freeform 47">
            <a:extLst>
              <a:ext uri="{FF2B5EF4-FFF2-40B4-BE49-F238E27FC236}">
                <a16:creationId xmlns:a16="http://schemas.microsoft.com/office/drawing/2014/main" id="{E4E5B245-0480-4EBC-95BF-3CBA68E121E0}"/>
              </a:ext>
            </a:extLst>
          </p:cNvPr>
          <p:cNvSpPr/>
          <p:nvPr/>
        </p:nvSpPr>
        <p:spPr bwMode="auto">
          <a:xfrm>
            <a:off x="2592388" y="4112698"/>
            <a:ext cx="3960812" cy="1754703"/>
          </a:xfrm>
          <a:custGeom>
            <a:avLst/>
            <a:gdLst>
              <a:gd name="connsiteX0" fmla="*/ 0 w 3937734"/>
              <a:gd name="connsiteY0" fmla="*/ 1590950 h 1653852"/>
              <a:gd name="connsiteX1" fmla="*/ 2526492 w 3937734"/>
              <a:gd name="connsiteY1" fmla="*/ 1464097 h 1653852"/>
              <a:gd name="connsiteX2" fmla="*/ 3937734 w 3937734"/>
              <a:gd name="connsiteY2" fmla="*/ 0 h 1653852"/>
            </a:gdLst>
            <a:ahLst/>
            <a:cxnLst>
              <a:cxn ang="0">
                <a:pos x="connsiteX0" y="connsiteY0"/>
              </a:cxn>
              <a:cxn ang="0">
                <a:pos x="connsiteX1" y="connsiteY1"/>
              </a:cxn>
              <a:cxn ang="0">
                <a:pos x="connsiteX2" y="connsiteY2"/>
              </a:cxn>
            </a:cxnLst>
            <a:rect l="l" t="t" r="r" b="b"/>
            <a:pathLst>
              <a:path w="3937734" h="1653852">
                <a:moveTo>
                  <a:pt x="0" y="1590950"/>
                </a:moveTo>
                <a:cubicBezTo>
                  <a:pt x="935101" y="1660102"/>
                  <a:pt x="1870203" y="1729255"/>
                  <a:pt x="2526492" y="1464097"/>
                </a:cubicBezTo>
                <a:cubicBezTo>
                  <a:pt x="3182781" y="1198939"/>
                  <a:pt x="3718384" y="184113"/>
                  <a:pt x="3937734" y="0"/>
                </a:cubicBezTo>
              </a:path>
            </a:pathLst>
          </a:custGeom>
          <a:noFill/>
          <a:ln w="28575">
            <a:solidFill>
              <a:srgbClr val="FFC000"/>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fr-FR">
              <a:solidFill>
                <a:srgbClr val="FFFFFF"/>
              </a:solidFill>
            </a:endParaRPr>
          </a:p>
        </p:txBody>
      </p:sp>
      <p:sp>
        <p:nvSpPr>
          <p:cNvPr id="42" name="Freeform 48">
            <a:extLst>
              <a:ext uri="{FF2B5EF4-FFF2-40B4-BE49-F238E27FC236}">
                <a16:creationId xmlns:a16="http://schemas.microsoft.com/office/drawing/2014/main" id="{4673B712-741A-4561-A1F5-4447F70ACB34}"/>
              </a:ext>
            </a:extLst>
          </p:cNvPr>
          <p:cNvSpPr/>
          <p:nvPr/>
        </p:nvSpPr>
        <p:spPr bwMode="auto">
          <a:xfrm>
            <a:off x="2590801" y="4147303"/>
            <a:ext cx="325739" cy="1536645"/>
          </a:xfrm>
          <a:custGeom>
            <a:avLst/>
            <a:gdLst>
              <a:gd name="connsiteX0" fmla="*/ 0 w 440432"/>
              <a:gd name="connsiteY0" fmla="*/ 1330431 h 1330431"/>
              <a:gd name="connsiteX1" fmla="*/ 424697 w 440432"/>
              <a:gd name="connsiteY1" fmla="*/ 936069 h 1330431"/>
              <a:gd name="connsiteX2" fmla="*/ 351025 w 440432"/>
              <a:gd name="connsiteY2" fmla="*/ 0 h 1330431"/>
            </a:gdLst>
            <a:ahLst/>
            <a:cxnLst>
              <a:cxn ang="0">
                <a:pos x="connsiteX0" y="connsiteY0"/>
              </a:cxn>
              <a:cxn ang="0">
                <a:pos x="connsiteX1" y="connsiteY1"/>
              </a:cxn>
              <a:cxn ang="0">
                <a:pos x="connsiteX2" y="connsiteY2"/>
              </a:cxn>
            </a:cxnLst>
            <a:rect l="l" t="t" r="r" b="b"/>
            <a:pathLst>
              <a:path w="440432" h="1330431">
                <a:moveTo>
                  <a:pt x="0" y="1330431"/>
                </a:moveTo>
                <a:cubicBezTo>
                  <a:pt x="183096" y="1244119"/>
                  <a:pt x="366193" y="1157808"/>
                  <a:pt x="424697" y="936069"/>
                </a:cubicBezTo>
                <a:cubicBezTo>
                  <a:pt x="483201" y="714330"/>
                  <a:pt x="360414" y="153845"/>
                  <a:pt x="351025" y="0"/>
                </a:cubicBezTo>
              </a:path>
            </a:pathLst>
          </a:custGeom>
          <a:noFill/>
          <a:ln w="28575">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fr-FR">
              <a:solidFill>
                <a:srgbClr val="FFFFFF"/>
              </a:solidFill>
            </a:endParaRPr>
          </a:p>
        </p:txBody>
      </p:sp>
      <p:sp>
        <p:nvSpPr>
          <p:cNvPr id="43" name="Freeform 49">
            <a:extLst>
              <a:ext uri="{FF2B5EF4-FFF2-40B4-BE49-F238E27FC236}">
                <a16:creationId xmlns:a16="http://schemas.microsoft.com/office/drawing/2014/main" id="{AF588BD8-2780-4045-9815-B60F3BCE80E3}"/>
              </a:ext>
            </a:extLst>
          </p:cNvPr>
          <p:cNvSpPr/>
          <p:nvPr/>
        </p:nvSpPr>
        <p:spPr bwMode="auto">
          <a:xfrm>
            <a:off x="2667001" y="4155969"/>
            <a:ext cx="533400" cy="1512177"/>
          </a:xfrm>
          <a:custGeom>
            <a:avLst/>
            <a:gdLst>
              <a:gd name="connsiteX0" fmla="*/ 0 w 440432"/>
              <a:gd name="connsiteY0" fmla="*/ 1330431 h 1330431"/>
              <a:gd name="connsiteX1" fmla="*/ 424697 w 440432"/>
              <a:gd name="connsiteY1" fmla="*/ 936069 h 1330431"/>
              <a:gd name="connsiteX2" fmla="*/ 351025 w 440432"/>
              <a:gd name="connsiteY2" fmla="*/ 0 h 1330431"/>
            </a:gdLst>
            <a:ahLst/>
            <a:cxnLst>
              <a:cxn ang="0">
                <a:pos x="connsiteX0" y="connsiteY0"/>
              </a:cxn>
              <a:cxn ang="0">
                <a:pos x="connsiteX1" y="connsiteY1"/>
              </a:cxn>
              <a:cxn ang="0">
                <a:pos x="connsiteX2" y="connsiteY2"/>
              </a:cxn>
            </a:cxnLst>
            <a:rect l="l" t="t" r="r" b="b"/>
            <a:pathLst>
              <a:path w="440432" h="1330431">
                <a:moveTo>
                  <a:pt x="0" y="1330431"/>
                </a:moveTo>
                <a:cubicBezTo>
                  <a:pt x="183096" y="1244119"/>
                  <a:pt x="366193" y="1157808"/>
                  <a:pt x="424697" y="936069"/>
                </a:cubicBezTo>
                <a:cubicBezTo>
                  <a:pt x="483201" y="714330"/>
                  <a:pt x="360414" y="153845"/>
                  <a:pt x="351025" y="0"/>
                </a:cubicBezTo>
              </a:path>
            </a:pathLst>
          </a:custGeom>
          <a:noFill/>
          <a:ln w="28575">
            <a:solidFill>
              <a:srgbClr val="FFC000"/>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fr-FR">
              <a:solidFill>
                <a:srgbClr val="FFFFFF"/>
              </a:solidFill>
            </a:endParaRPr>
          </a:p>
        </p:txBody>
      </p:sp>
      <p:sp>
        <p:nvSpPr>
          <p:cNvPr id="44" name="Freeform 51">
            <a:extLst>
              <a:ext uri="{FF2B5EF4-FFF2-40B4-BE49-F238E27FC236}">
                <a16:creationId xmlns:a16="http://schemas.microsoft.com/office/drawing/2014/main" id="{178E1169-DF9B-4B5D-BC80-ED8CE0441A7E}"/>
              </a:ext>
            </a:extLst>
          </p:cNvPr>
          <p:cNvSpPr/>
          <p:nvPr/>
        </p:nvSpPr>
        <p:spPr bwMode="auto">
          <a:xfrm>
            <a:off x="2819400" y="4114800"/>
            <a:ext cx="3505200" cy="1617764"/>
          </a:xfrm>
          <a:custGeom>
            <a:avLst/>
            <a:gdLst>
              <a:gd name="connsiteX0" fmla="*/ 0 w 3937734"/>
              <a:gd name="connsiteY0" fmla="*/ 1590950 h 1653852"/>
              <a:gd name="connsiteX1" fmla="*/ 2526492 w 3937734"/>
              <a:gd name="connsiteY1" fmla="*/ 1464097 h 1653852"/>
              <a:gd name="connsiteX2" fmla="*/ 3937734 w 3937734"/>
              <a:gd name="connsiteY2" fmla="*/ 0 h 1653852"/>
            </a:gdLst>
            <a:ahLst/>
            <a:cxnLst>
              <a:cxn ang="0">
                <a:pos x="connsiteX0" y="connsiteY0"/>
              </a:cxn>
              <a:cxn ang="0">
                <a:pos x="connsiteX1" y="connsiteY1"/>
              </a:cxn>
              <a:cxn ang="0">
                <a:pos x="connsiteX2" y="connsiteY2"/>
              </a:cxn>
            </a:cxnLst>
            <a:rect l="l" t="t" r="r" b="b"/>
            <a:pathLst>
              <a:path w="3937734" h="1653852">
                <a:moveTo>
                  <a:pt x="0" y="1590950"/>
                </a:moveTo>
                <a:cubicBezTo>
                  <a:pt x="935101" y="1660102"/>
                  <a:pt x="1870203" y="1729255"/>
                  <a:pt x="2526492" y="1464097"/>
                </a:cubicBezTo>
                <a:cubicBezTo>
                  <a:pt x="3182781" y="1198939"/>
                  <a:pt x="3718384" y="184113"/>
                  <a:pt x="3937734" y="0"/>
                </a:cubicBezTo>
              </a:path>
            </a:pathLst>
          </a:custGeom>
          <a:noFill/>
          <a:ln w="28575">
            <a:solidFill>
              <a:srgbClr val="FFC000"/>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fr-FR">
              <a:solidFill>
                <a:srgbClr val="FFFFFF"/>
              </a:solidFill>
            </a:endParaRPr>
          </a:p>
        </p:txBody>
      </p:sp>
      <p:sp>
        <p:nvSpPr>
          <p:cNvPr id="45" name="TextBox 44">
            <a:extLst>
              <a:ext uri="{FF2B5EF4-FFF2-40B4-BE49-F238E27FC236}">
                <a16:creationId xmlns:a16="http://schemas.microsoft.com/office/drawing/2014/main" id="{C269D254-16DF-41D9-AAA6-3690E5A6056B}"/>
              </a:ext>
            </a:extLst>
          </p:cNvPr>
          <p:cNvSpPr txBox="1"/>
          <p:nvPr/>
        </p:nvSpPr>
        <p:spPr>
          <a:xfrm>
            <a:off x="3266388" y="4555123"/>
            <a:ext cx="557204" cy="153888"/>
          </a:xfrm>
          <a:prstGeom prst="rect">
            <a:avLst/>
          </a:prstGeom>
          <a:noFill/>
        </p:spPr>
        <p:txBody>
          <a:bodyPr wrap="none" lIns="0" tIns="0" rIns="0" bIns="0" rtlCol="0">
            <a:spAutoFit/>
          </a:bodyPr>
          <a:lstStyle/>
          <a:p>
            <a:pPr defTabSz="914363"/>
            <a:r>
              <a:rPr lang="fr-FR" sz="1000" spc="-70" dirty="0">
                <a:solidFill>
                  <a:srgbClr val="000000">
                    <a:lumMod val="95000"/>
                    <a:lumOff val="5000"/>
                  </a:srgbClr>
                </a:solidFill>
              </a:rPr>
              <a:t>HTTP POST</a:t>
            </a:r>
          </a:p>
        </p:txBody>
      </p:sp>
      <p:sp>
        <p:nvSpPr>
          <p:cNvPr id="46" name="TextBox 45">
            <a:extLst>
              <a:ext uri="{FF2B5EF4-FFF2-40B4-BE49-F238E27FC236}">
                <a16:creationId xmlns:a16="http://schemas.microsoft.com/office/drawing/2014/main" id="{DF38AF8F-6377-4095-8CFC-D65AB3350A9D}"/>
              </a:ext>
            </a:extLst>
          </p:cNvPr>
          <p:cNvSpPr txBox="1"/>
          <p:nvPr/>
        </p:nvSpPr>
        <p:spPr>
          <a:xfrm>
            <a:off x="5269171" y="5713512"/>
            <a:ext cx="707886" cy="153888"/>
          </a:xfrm>
          <a:prstGeom prst="rect">
            <a:avLst/>
          </a:prstGeom>
          <a:noFill/>
        </p:spPr>
        <p:txBody>
          <a:bodyPr wrap="none" lIns="0" tIns="0" rIns="0" bIns="0" rtlCol="0">
            <a:spAutoFit/>
          </a:bodyPr>
          <a:lstStyle/>
          <a:p>
            <a:pPr defTabSz="914363"/>
            <a:r>
              <a:rPr lang="fr-FR" sz="1000" spc="-70" dirty="0">
                <a:solidFill>
                  <a:srgbClr val="000000">
                    <a:lumMod val="95000"/>
                    <a:lumOff val="5000"/>
                  </a:srgbClr>
                </a:solidFill>
              </a:rPr>
              <a:t>HTTP </a:t>
            </a:r>
            <a:r>
              <a:rPr lang="fr-FR" sz="1000" spc="-70" dirty="0" err="1">
                <a:solidFill>
                  <a:srgbClr val="000000">
                    <a:lumMod val="95000"/>
                    <a:lumOff val="5000"/>
                  </a:srgbClr>
                </a:solidFill>
              </a:rPr>
              <a:t>Redirect</a:t>
            </a:r>
            <a:endParaRPr lang="fr-FR" sz="1000" spc="-70" dirty="0">
              <a:solidFill>
                <a:srgbClr val="000000">
                  <a:lumMod val="95000"/>
                  <a:lumOff val="5000"/>
                </a:srgbClr>
              </a:solidFill>
            </a:endParaRPr>
          </a:p>
        </p:txBody>
      </p:sp>
      <p:sp>
        <p:nvSpPr>
          <p:cNvPr id="47" name="Arc 46">
            <a:extLst>
              <a:ext uri="{FF2B5EF4-FFF2-40B4-BE49-F238E27FC236}">
                <a16:creationId xmlns:a16="http://schemas.microsoft.com/office/drawing/2014/main" id="{46ECD2F6-5B91-4D88-9A33-09ACECE59AE5}"/>
              </a:ext>
            </a:extLst>
          </p:cNvPr>
          <p:cNvSpPr/>
          <p:nvPr/>
        </p:nvSpPr>
        <p:spPr>
          <a:xfrm>
            <a:off x="1371600" y="2579686"/>
            <a:ext cx="1171788" cy="1001715"/>
          </a:xfrm>
          <a:prstGeom prst="arc">
            <a:avLst/>
          </a:prstGeom>
          <a:ln w="38100">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fr-FR">
              <a:solidFill>
                <a:srgbClr val="FFFFFF"/>
              </a:solidFill>
            </a:endParaRPr>
          </a:p>
        </p:txBody>
      </p:sp>
      <p:sp>
        <p:nvSpPr>
          <p:cNvPr id="48" name="Arc 47">
            <a:extLst>
              <a:ext uri="{FF2B5EF4-FFF2-40B4-BE49-F238E27FC236}">
                <a16:creationId xmlns:a16="http://schemas.microsoft.com/office/drawing/2014/main" id="{D45B8C8E-82CD-4DE7-93FC-36018B1052BA}"/>
              </a:ext>
            </a:extLst>
          </p:cNvPr>
          <p:cNvSpPr/>
          <p:nvPr/>
        </p:nvSpPr>
        <p:spPr>
          <a:xfrm rot="10060777">
            <a:off x="1630433" y="2399483"/>
            <a:ext cx="1171788" cy="1001715"/>
          </a:xfrm>
          <a:prstGeom prst="arc">
            <a:avLst/>
          </a:prstGeom>
          <a:ln w="38100">
            <a:solidFill>
              <a:schemeClr val="accent1">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fr-FR">
              <a:solidFill>
                <a:srgbClr val="FFFFFF"/>
              </a:solidFill>
            </a:endParaRPr>
          </a:p>
        </p:txBody>
      </p:sp>
      <p:sp>
        <p:nvSpPr>
          <p:cNvPr id="49" name="Freeform 57">
            <a:extLst>
              <a:ext uri="{FF2B5EF4-FFF2-40B4-BE49-F238E27FC236}">
                <a16:creationId xmlns:a16="http://schemas.microsoft.com/office/drawing/2014/main" id="{5F03F141-A0E9-482A-ADAA-949811263859}"/>
              </a:ext>
            </a:extLst>
          </p:cNvPr>
          <p:cNvSpPr/>
          <p:nvPr/>
        </p:nvSpPr>
        <p:spPr bwMode="auto">
          <a:xfrm>
            <a:off x="2895600" y="4112698"/>
            <a:ext cx="3276600" cy="1539649"/>
          </a:xfrm>
          <a:custGeom>
            <a:avLst/>
            <a:gdLst>
              <a:gd name="connsiteX0" fmla="*/ 0 w 3937734"/>
              <a:gd name="connsiteY0" fmla="*/ 1590950 h 1653852"/>
              <a:gd name="connsiteX1" fmla="*/ 2526492 w 3937734"/>
              <a:gd name="connsiteY1" fmla="*/ 1464097 h 1653852"/>
              <a:gd name="connsiteX2" fmla="*/ 3937734 w 3937734"/>
              <a:gd name="connsiteY2" fmla="*/ 0 h 1653852"/>
            </a:gdLst>
            <a:ahLst/>
            <a:cxnLst>
              <a:cxn ang="0">
                <a:pos x="connsiteX0" y="connsiteY0"/>
              </a:cxn>
              <a:cxn ang="0">
                <a:pos x="connsiteX1" y="connsiteY1"/>
              </a:cxn>
              <a:cxn ang="0">
                <a:pos x="connsiteX2" y="connsiteY2"/>
              </a:cxn>
            </a:cxnLst>
            <a:rect l="l" t="t" r="r" b="b"/>
            <a:pathLst>
              <a:path w="3937734" h="1653852">
                <a:moveTo>
                  <a:pt x="0" y="1590950"/>
                </a:moveTo>
                <a:cubicBezTo>
                  <a:pt x="935101" y="1660102"/>
                  <a:pt x="1870203" y="1729255"/>
                  <a:pt x="2526492" y="1464097"/>
                </a:cubicBezTo>
                <a:cubicBezTo>
                  <a:pt x="3182781" y="1198939"/>
                  <a:pt x="3718384" y="184113"/>
                  <a:pt x="3937734" y="0"/>
                </a:cubicBezTo>
              </a:path>
            </a:pathLst>
          </a:custGeom>
          <a:noFill/>
          <a:ln w="28575">
            <a:solidFill>
              <a:srgbClr val="FFC000"/>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fr-FR">
              <a:solidFill>
                <a:srgbClr val="FFFFFF"/>
              </a:solidFill>
            </a:endParaRPr>
          </a:p>
        </p:txBody>
      </p:sp>
      <p:sp>
        <p:nvSpPr>
          <p:cNvPr id="50" name="TextBox 49">
            <a:extLst>
              <a:ext uri="{FF2B5EF4-FFF2-40B4-BE49-F238E27FC236}">
                <a16:creationId xmlns:a16="http://schemas.microsoft.com/office/drawing/2014/main" id="{8FF6F214-F09E-4078-BCB1-1281AA8D3982}"/>
              </a:ext>
            </a:extLst>
          </p:cNvPr>
          <p:cNvSpPr txBox="1"/>
          <p:nvPr/>
        </p:nvSpPr>
        <p:spPr>
          <a:xfrm>
            <a:off x="5257800" y="4495800"/>
            <a:ext cx="557204" cy="153888"/>
          </a:xfrm>
          <a:prstGeom prst="rect">
            <a:avLst/>
          </a:prstGeom>
          <a:noFill/>
        </p:spPr>
        <p:txBody>
          <a:bodyPr wrap="none" lIns="0" tIns="0" rIns="0" bIns="0" rtlCol="0">
            <a:spAutoFit/>
          </a:bodyPr>
          <a:lstStyle/>
          <a:p>
            <a:pPr defTabSz="914363"/>
            <a:r>
              <a:rPr lang="fr-FR" sz="1000" spc="-70" dirty="0">
                <a:solidFill>
                  <a:srgbClr val="000000">
                    <a:lumMod val="95000"/>
                    <a:lumOff val="5000"/>
                  </a:srgbClr>
                </a:solidFill>
              </a:rPr>
              <a:t>HTTP POST</a:t>
            </a:r>
          </a:p>
        </p:txBody>
      </p:sp>
      <p:sp>
        <p:nvSpPr>
          <p:cNvPr id="51" name="Freeform 59">
            <a:extLst>
              <a:ext uri="{FF2B5EF4-FFF2-40B4-BE49-F238E27FC236}">
                <a16:creationId xmlns:a16="http://schemas.microsoft.com/office/drawing/2014/main" id="{B5587485-643A-45B0-BE64-EA1E60154C92}"/>
              </a:ext>
            </a:extLst>
          </p:cNvPr>
          <p:cNvSpPr/>
          <p:nvPr/>
        </p:nvSpPr>
        <p:spPr bwMode="auto">
          <a:xfrm>
            <a:off x="2438400" y="6096001"/>
            <a:ext cx="3733800" cy="333375"/>
          </a:xfrm>
          <a:custGeom>
            <a:avLst/>
            <a:gdLst>
              <a:gd name="connsiteX0" fmla="*/ 0 w 3248025"/>
              <a:gd name="connsiteY0" fmla="*/ 95250 h 240168"/>
              <a:gd name="connsiteX1" fmla="*/ 1295400 w 3248025"/>
              <a:gd name="connsiteY1" fmla="*/ 238125 h 240168"/>
              <a:gd name="connsiteX2" fmla="*/ 3248025 w 3248025"/>
              <a:gd name="connsiteY2" fmla="*/ 0 h 240168"/>
            </a:gdLst>
            <a:ahLst/>
            <a:cxnLst>
              <a:cxn ang="0">
                <a:pos x="connsiteX0" y="connsiteY0"/>
              </a:cxn>
              <a:cxn ang="0">
                <a:pos x="connsiteX1" y="connsiteY1"/>
              </a:cxn>
              <a:cxn ang="0">
                <a:pos x="connsiteX2" y="connsiteY2"/>
              </a:cxn>
            </a:cxnLst>
            <a:rect l="l" t="t" r="r" b="b"/>
            <a:pathLst>
              <a:path w="3248025" h="240168">
                <a:moveTo>
                  <a:pt x="0" y="95250"/>
                </a:moveTo>
                <a:cubicBezTo>
                  <a:pt x="377031" y="174625"/>
                  <a:pt x="754063" y="254000"/>
                  <a:pt x="1295400" y="238125"/>
                </a:cubicBezTo>
                <a:cubicBezTo>
                  <a:pt x="1836738" y="222250"/>
                  <a:pt x="2962275" y="38100"/>
                  <a:pt x="3248025" y="0"/>
                </a:cubicBezTo>
              </a:path>
            </a:pathLst>
          </a:custGeom>
          <a:noFill/>
          <a:ln w="28575">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fr-FR">
              <a:solidFill>
                <a:srgbClr val="FFFFFF"/>
              </a:solidFill>
            </a:endParaRPr>
          </a:p>
        </p:txBody>
      </p:sp>
      <p:sp>
        <p:nvSpPr>
          <p:cNvPr id="52" name="TextBox 51">
            <a:extLst>
              <a:ext uri="{FF2B5EF4-FFF2-40B4-BE49-F238E27FC236}">
                <a16:creationId xmlns:a16="http://schemas.microsoft.com/office/drawing/2014/main" id="{F24EAD0C-55E4-43F5-B8AD-6E90B91B98B7}"/>
              </a:ext>
            </a:extLst>
          </p:cNvPr>
          <p:cNvSpPr txBox="1"/>
          <p:nvPr/>
        </p:nvSpPr>
        <p:spPr>
          <a:xfrm>
            <a:off x="2215536" y="6324600"/>
            <a:ext cx="557204" cy="153888"/>
          </a:xfrm>
          <a:prstGeom prst="rect">
            <a:avLst/>
          </a:prstGeom>
          <a:noFill/>
        </p:spPr>
        <p:txBody>
          <a:bodyPr wrap="none" lIns="0" tIns="0" rIns="0" bIns="0" rtlCol="0">
            <a:spAutoFit/>
          </a:bodyPr>
          <a:lstStyle/>
          <a:p>
            <a:pPr defTabSz="914363"/>
            <a:r>
              <a:rPr lang="fr-FR" sz="1000" spc="-70" dirty="0">
                <a:solidFill>
                  <a:srgbClr val="000000">
                    <a:lumMod val="95000"/>
                    <a:lumOff val="5000"/>
                  </a:srgbClr>
                </a:solidFill>
              </a:rPr>
              <a:t>HTTP POST</a:t>
            </a:r>
          </a:p>
        </p:txBody>
      </p:sp>
      <p:sp>
        <p:nvSpPr>
          <p:cNvPr id="53" name="TextBox 52">
            <a:extLst>
              <a:ext uri="{FF2B5EF4-FFF2-40B4-BE49-F238E27FC236}">
                <a16:creationId xmlns:a16="http://schemas.microsoft.com/office/drawing/2014/main" id="{3782EF2C-F7C3-428F-AD85-70F6A0A79C49}"/>
              </a:ext>
            </a:extLst>
          </p:cNvPr>
          <p:cNvSpPr txBox="1"/>
          <p:nvPr/>
        </p:nvSpPr>
        <p:spPr>
          <a:xfrm>
            <a:off x="3140186" y="5518567"/>
            <a:ext cx="557204" cy="153888"/>
          </a:xfrm>
          <a:prstGeom prst="rect">
            <a:avLst/>
          </a:prstGeom>
          <a:noFill/>
        </p:spPr>
        <p:txBody>
          <a:bodyPr wrap="none" lIns="0" tIns="0" rIns="0" bIns="0" rtlCol="0">
            <a:spAutoFit/>
          </a:bodyPr>
          <a:lstStyle/>
          <a:p>
            <a:pPr defTabSz="914363"/>
            <a:r>
              <a:rPr lang="fr-FR" sz="1000" spc="-70" dirty="0">
                <a:solidFill>
                  <a:srgbClr val="000000">
                    <a:lumMod val="95000"/>
                    <a:lumOff val="5000"/>
                  </a:srgbClr>
                </a:solidFill>
              </a:rPr>
              <a:t>HTTP POST</a:t>
            </a:r>
          </a:p>
        </p:txBody>
      </p:sp>
      <p:sp>
        <p:nvSpPr>
          <p:cNvPr id="54" name="TextBox 53">
            <a:extLst>
              <a:ext uri="{FF2B5EF4-FFF2-40B4-BE49-F238E27FC236}">
                <a16:creationId xmlns:a16="http://schemas.microsoft.com/office/drawing/2014/main" id="{E7B92C06-9DA9-4ADB-9A31-14A49D3F6220}"/>
              </a:ext>
            </a:extLst>
          </p:cNvPr>
          <p:cNvSpPr txBox="1"/>
          <p:nvPr/>
        </p:nvSpPr>
        <p:spPr>
          <a:xfrm>
            <a:off x="3276600" y="5942112"/>
            <a:ext cx="481222" cy="153888"/>
          </a:xfrm>
          <a:prstGeom prst="rect">
            <a:avLst/>
          </a:prstGeom>
          <a:noFill/>
        </p:spPr>
        <p:txBody>
          <a:bodyPr wrap="none" lIns="0" tIns="0" rIns="0" bIns="0" rtlCol="0">
            <a:spAutoFit/>
          </a:bodyPr>
          <a:lstStyle/>
          <a:p>
            <a:pPr defTabSz="914363"/>
            <a:r>
              <a:rPr lang="fr-FR" sz="1000" spc="-70" dirty="0">
                <a:solidFill>
                  <a:srgbClr val="000000">
                    <a:lumMod val="95000"/>
                    <a:lumOff val="5000"/>
                  </a:srgbClr>
                </a:solidFill>
              </a:rPr>
              <a:t>HTTP GET</a:t>
            </a:r>
          </a:p>
        </p:txBody>
      </p:sp>
      <p:cxnSp>
        <p:nvCxnSpPr>
          <p:cNvPr id="55" name="Straight Arrow Connector 54">
            <a:extLst>
              <a:ext uri="{FF2B5EF4-FFF2-40B4-BE49-F238E27FC236}">
                <a16:creationId xmlns:a16="http://schemas.microsoft.com/office/drawing/2014/main" id="{3DC33A05-53D8-47DA-B15C-0620E1D3A8C0}"/>
              </a:ext>
            </a:extLst>
          </p:cNvPr>
          <p:cNvCxnSpPr/>
          <p:nvPr/>
        </p:nvCxnSpPr>
        <p:spPr>
          <a:xfrm>
            <a:off x="228601" y="6705600"/>
            <a:ext cx="497681" cy="0"/>
          </a:xfrm>
          <a:prstGeom prst="straightConnector1">
            <a:avLst/>
          </a:prstGeom>
          <a:ln w="19050">
            <a:solidFill>
              <a:srgbClr val="FFC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A72FEAE-19F2-45DB-82C3-83401AD1893D}"/>
              </a:ext>
            </a:extLst>
          </p:cNvPr>
          <p:cNvSpPr txBox="1"/>
          <p:nvPr/>
        </p:nvSpPr>
        <p:spPr>
          <a:xfrm>
            <a:off x="838200" y="6553201"/>
            <a:ext cx="1046184" cy="246221"/>
          </a:xfrm>
          <a:prstGeom prst="rect">
            <a:avLst/>
          </a:prstGeom>
          <a:noFill/>
          <a:ln>
            <a:solidFill>
              <a:srgbClr val="FFC000"/>
            </a:solidFill>
          </a:ln>
        </p:spPr>
        <p:txBody>
          <a:bodyPr wrap="none" lIns="0" tIns="0" rIns="0" bIns="0" rtlCol="0">
            <a:spAutoFit/>
          </a:bodyPr>
          <a:lstStyle/>
          <a:p>
            <a:pPr defTabSz="914363"/>
            <a:r>
              <a:rPr lang="fr-FR" sz="1600" spc="-70" dirty="0">
                <a:solidFill>
                  <a:srgbClr val="FFC000"/>
                </a:solidFill>
              </a:rPr>
              <a:t>HTTPS </a:t>
            </a:r>
            <a:r>
              <a:rPr lang="fr-FR" sz="1600" spc="-70" dirty="0" err="1">
                <a:solidFill>
                  <a:srgbClr val="FFC000"/>
                </a:solidFill>
              </a:rPr>
              <a:t>traffic</a:t>
            </a:r>
            <a:endParaRPr lang="fr-FR" sz="1600" spc="-70" dirty="0">
              <a:solidFill>
                <a:srgbClr val="FFC000"/>
              </a:solidFill>
            </a:endParaRPr>
          </a:p>
        </p:txBody>
      </p:sp>
    </p:spTree>
    <p:extLst>
      <p:ext uri="{BB962C8B-B14F-4D97-AF65-F5344CB8AC3E}">
        <p14:creationId xmlns:p14="http://schemas.microsoft.com/office/powerpoint/2010/main" val="856821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wipe(left)">
                                      <p:cBhvr>
                                        <p:cTn id="7" dur="500"/>
                                        <p:tgtEl>
                                          <p:spTgt spid="3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5">
                                            <p:txEl>
                                              <p:pRg st="1" end="1"/>
                                            </p:txEl>
                                          </p:spTgt>
                                        </p:tgtEl>
                                        <p:attrNameLst>
                                          <p:attrName>style.visibility</p:attrName>
                                        </p:attrNameLst>
                                      </p:cBhvr>
                                      <p:to>
                                        <p:strVal val="visible"/>
                                      </p:to>
                                    </p:set>
                                    <p:animEffect transition="in" filter="wipe(left)">
                                      <p:cBhvr>
                                        <p:cTn id="10" dur="500"/>
                                        <p:tgtEl>
                                          <p:spTgt spid="35">
                                            <p:txEl>
                                              <p:pRg st="1" end="1"/>
                                            </p:txEl>
                                          </p:spTgt>
                                        </p:tgtEl>
                                      </p:cBhvr>
                                    </p:animEffect>
                                  </p:childTnLst>
                                </p:cTn>
                              </p:par>
                            </p:childTnLst>
                          </p:cTn>
                        </p:par>
                        <p:par>
                          <p:cTn id="11" fill="hold">
                            <p:stCondLst>
                              <p:cond delay="500"/>
                            </p:stCondLst>
                            <p:childTnLst>
                              <p:par>
                                <p:cTn id="12" presetID="0" presetClass="path" presetSubtype="0" accel="50000" decel="50000" fill="hold" nodeType="afterEffect">
                                  <p:stCondLst>
                                    <p:cond delay="0"/>
                                  </p:stCondLst>
                                  <p:childTnLst>
                                    <p:animMotion origin="layout" path="M 1.25E-6 4.07407E-6 C -0.00091 0.03217 -0.00143 0.06435 0.06419 0.06597 C 0.12982 0.06759 0.34062 0.01898 0.3944 0.00995 " pathEditMode="relative" rAng="0" ptsTypes="aaA">
                                      <p:cBhvr>
                                        <p:cTn id="13" dur="2000" fill="hold"/>
                                        <p:tgtEl>
                                          <p:spTgt spid="38"/>
                                        </p:tgtEl>
                                        <p:attrNameLst>
                                          <p:attrName>ppt_x</p:attrName>
                                          <p:attrName>ppt_y</p:attrName>
                                        </p:attrNameLst>
                                      </p:cBhvr>
                                      <p:rCtr x="19648" y="3380"/>
                                    </p:animMotion>
                                  </p:childTnLst>
                                </p:cTn>
                              </p:par>
                              <p:par>
                                <p:cTn id="14" presetID="22" presetClass="entr" presetSubtype="8"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par>
                                <p:cTn id="17" presetID="22" presetClass="entr" presetSubtype="8"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39433 0.00995 C 0.28871 0.04907 0.18336 0.08818 0.11903 0.08748 C 0.05457 0.08702 0.02253 0.02083 0.00769 0.00718 " pathEditMode="relative" rAng="0" ptsTypes="aaA">
                                      <p:cBhvr>
                                        <p:cTn id="23" dur="2000" fill="hold"/>
                                        <p:tgtEl>
                                          <p:spTgt spid="38"/>
                                        </p:tgtEl>
                                        <p:attrNameLst>
                                          <p:attrName>ppt_x</p:attrName>
                                          <p:attrName>ppt_y</p:attrName>
                                        </p:attrNameLst>
                                      </p:cBhvr>
                                      <p:rCtr x="-19338" y="3772"/>
                                    </p:animMotion>
                                  </p:childTnLst>
                                </p:cTn>
                              </p:par>
                              <p:par>
                                <p:cTn id="24" presetID="22" presetClass="entr" presetSubtype="2"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right)">
                                      <p:cBhvr>
                                        <p:cTn id="26"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par>
                                <p:cTn id="27" presetID="22" presetClass="entr" presetSubtype="2"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right)">
                                      <p:cBhvr>
                                        <p:cTn id="29"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30" presetID="22" presetClass="entr" presetSubtype="8"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left)">
                                      <p:cBhvr>
                                        <p:cTn id="32"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par>
                                <p:cTn id="33" presetID="22" presetClass="entr" presetSubtype="8" fill="hold" nodeType="withEffect">
                                  <p:stCondLst>
                                    <p:cond delay="0"/>
                                  </p:stCondLst>
                                  <p:childTnLst>
                                    <p:set>
                                      <p:cBhvr>
                                        <p:cTn id="34" dur="1" fill="hold">
                                          <p:stCondLst>
                                            <p:cond delay="0"/>
                                          </p:stCondLst>
                                        </p:cTn>
                                        <p:tgtEl>
                                          <p:spTgt spid="35">
                                            <p:txEl>
                                              <p:pRg st="3" end="3"/>
                                            </p:txEl>
                                          </p:spTgt>
                                        </p:tgtEl>
                                        <p:attrNameLst>
                                          <p:attrName>style.visibility</p:attrName>
                                        </p:attrNameLst>
                                      </p:cBhvr>
                                      <p:to>
                                        <p:strVal val="visible"/>
                                      </p:to>
                                    </p:set>
                                    <p:animEffect transition="in" filter="wipe(left)">
                                      <p:cBhvr>
                                        <p:cTn id="35" dur="500"/>
                                        <p:tgtEl>
                                          <p:spTgt spid="35">
                                            <p:txEl>
                                              <p:pRg st="3" end="3"/>
                                            </p:txEl>
                                          </p:spTgt>
                                        </p:tgtEl>
                                      </p:cBhvr>
                                    </p:animEffect>
                                  </p:childTnLst>
                                </p:cTn>
                              </p:par>
                            </p:childTnLst>
                          </p:cTn>
                        </p:par>
                        <p:par>
                          <p:cTn id="36" fill="hold">
                            <p:stCondLst>
                              <p:cond delay="2000"/>
                            </p:stCondLst>
                            <p:childTnLst>
                              <p:par>
                                <p:cTn id="37" presetID="0" presetClass="path" presetSubtype="0" accel="50000" decel="50000" fill="hold" nodeType="afterEffect">
                                  <p:stCondLst>
                                    <p:cond delay="0"/>
                                  </p:stCondLst>
                                  <p:childTnLst>
                                    <p:animMotion origin="layout" path="M -4.16667E-7 0.00463 C 0.01589 0.02106 0.0319 0.0375 0.09206 0.01111 C 0.15182 -0.01505 0.30456 -0.10394 0.35885 -0.15232 C 0.41315 -0.2007 0.41563 -0.24051 0.41836 -0.2801 " pathEditMode="relative" rAng="0" ptsTypes="aaaA">
                                      <p:cBhvr>
                                        <p:cTn id="38" dur="2000" fill="hold"/>
                                        <p:tgtEl>
                                          <p:spTgt spid="38"/>
                                        </p:tgtEl>
                                        <p:attrNameLst>
                                          <p:attrName>ppt_x</p:attrName>
                                          <p:attrName>ppt_y</p:attrName>
                                        </p:attrNameLst>
                                      </p:cBhvr>
                                      <p:rCtr x="20911" y="-12593"/>
                                    </p:animMotion>
                                  </p:childTnLst>
                                </p:cTn>
                              </p:par>
                              <p:par>
                                <p:cTn id="39" presetID="22" presetClass="entr" presetSubtype="8" fill="hold" nodeType="withEffect">
                                  <p:stCondLst>
                                    <p:cond delay="0"/>
                                  </p:stCondLst>
                                  <p:childTnLst>
                                    <p:set>
                                      <p:cBhvr>
                                        <p:cTn id="40" dur="1" fill="hold">
                                          <p:stCondLst>
                                            <p:cond delay="0"/>
                                          </p:stCondLst>
                                        </p:cTn>
                                        <p:tgtEl>
                                          <p:spTgt spid="35">
                                            <p:txEl>
                                              <p:pRg st="4" end="4"/>
                                            </p:txEl>
                                          </p:spTgt>
                                        </p:tgtEl>
                                        <p:attrNameLst>
                                          <p:attrName>style.visibility</p:attrName>
                                        </p:attrNameLst>
                                      </p:cBhvr>
                                      <p:to>
                                        <p:strVal val="visible"/>
                                      </p:to>
                                    </p:set>
                                    <p:animEffect transition="in" filter="wipe(left)">
                                      <p:cBhvr>
                                        <p:cTn id="41" dur="500"/>
                                        <p:tgtEl>
                                          <p:spTgt spid="35">
                                            <p:txEl>
                                              <p:pRg st="4" end="4"/>
                                            </p:txEl>
                                          </p:spTgt>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5">
                                            <p:txEl>
                                              <p:pRg st="6" end="6"/>
                                            </p:txEl>
                                          </p:spTgt>
                                        </p:tgtEl>
                                        <p:attrNameLst>
                                          <p:attrName>style.visibility</p:attrName>
                                        </p:attrNameLst>
                                      </p:cBhvr>
                                      <p:to>
                                        <p:strVal val="visible"/>
                                      </p:to>
                                    </p:set>
                                    <p:animEffect transition="in" filter="wipe(left)">
                                      <p:cBhvr>
                                        <p:cTn id="49" dur="500"/>
                                        <p:tgtEl>
                                          <p:spTgt spid="35">
                                            <p:txEl>
                                              <p:pRg st="6" end="6"/>
                                            </p:txEl>
                                          </p:spTgt>
                                        </p:tgtEl>
                                      </p:cBhvr>
                                    </p:animEffect>
                                  </p:childTnLst>
                                </p:cTn>
                              </p:par>
                              <p:par>
                                <p:cTn id="50" presetID="22" presetClass="entr" presetSubtype="8" fill="hold" nodeType="withEffect">
                                  <p:stCondLst>
                                    <p:cond delay="0"/>
                                  </p:stCondLst>
                                  <p:childTnLst>
                                    <p:set>
                                      <p:cBhvr>
                                        <p:cTn id="51" dur="1" fill="hold">
                                          <p:stCondLst>
                                            <p:cond delay="0"/>
                                          </p:stCondLst>
                                        </p:cTn>
                                        <p:tgtEl>
                                          <p:spTgt spid="35">
                                            <p:txEl>
                                              <p:pRg st="7" end="7"/>
                                            </p:txEl>
                                          </p:spTgt>
                                        </p:tgtEl>
                                        <p:attrNameLst>
                                          <p:attrName>style.visibility</p:attrName>
                                        </p:attrNameLst>
                                      </p:cBhvr>
                                      <p:to>
                                        <p:strVal val="visible"/>
                                      </p:to>
                                    </p:set>
                                    <p:animEffect transition="in" filter="wipe(left)">
                                      <p:cBhvr>
                                        <p:cTn id="52" dur="500"/>
                                        <p:tgtEl>
                                          <p:spTgt spid="35">
                                            <p:txEl>
                                              <p:pRg st="7" end="7"/>
                                            </p:txEl>
                                          </p:spTgt>
                                        </p:tgtEl>
                                      </p:cBhvr>
                                    </p:animEffect>
                                  </p:childTnLst>
                                </p:cTn>
                              </p:par>
                            </p:childTnLst>
                          </p:cTn>
                        </p:par>
                        <p:par>
                          <p:cTn id="53" fill="hold">
                            <p:stCondLst>
                              <p:cond delay="500"/>
                            </p:stCondLst>
                            <p:childTnLst>
                              <p:par>
                                <p:cTn id="54" presetID="0" presetClass="path" presetSubtype="0" accel="50000" decel="50000" fill="hold" nodeType="afterEffect">
                                  <p:stCondLst>
                                    <p:cond delay="0"/>
                                  </p:stCondLst>
                                  <p:childTnLst>
                                    <p:animMotion origin="layout" path="M 0.43326 -0.28396 C 0.44108 -0.25457 0.44928 -0.22494 0.39368 -0.17472 C 0.3382 -0.12473 0.16487 -0.01388 0.10119 0.0169 C 0.03751 0.04768 0.02462 0.02893 0.01238 0.01019 " pathEditMode="relative" rAng="0" ptsTypes="aaaA">
                                      <p:cBhvr>
                                        <p:cTn id="55" dur="2000" fill="hold"/>
                                        <p:tgtEl>
                                          <p:spTgt spid="38"/>
                                        </p:tgtEl>
                                        <p:attrNameLst>
                                          <p:attrName>ppt_x</p:attrName>
                                          <p:attrName>ppt_y</p:attrName>
                                        </p:attrNameLst>
                                      </p:cBhvr>
                                      <p:rCtr x="-20250" y="16570"/>
                                    </p:animMotion>
                                  </p:childTnLst>
                                </p:cTn>
                              </p:par>
                              <p:par>
                                <p:cTn id="56" presetID="22" presetClass="entr" presetSubtype="4"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down)">
                                      <p:cBhvr>
                                        <p:cTn id="58"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par>
                          <p:cTn id="59" fill="hold">
                            <p:stCondLst>
                              <p:cond delay="2500"/>
                            </p:stCondLst>
                            <p:childTnLst>
                              <p:par>
                                <p:cTn id="60" presetID="3" presetClass="entr" presetSubtype="10"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linds(horizontal)">
                                      <p:cBhvr>
                                        <p:cTn id="62" dur="500"/>
                                        <p:tgtEl>
                                          <p:spTgt spid="13"/>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down)">
                                      <p:cBhvr>
                                        <p:cTn id="65"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66" presetID="0" presetClass="path" presetSubtype="0" accel="50000" decel="50000" fill="hold" nodeType="withEffect">
                                  <p:stCondLst>
                                    <p:cond delay="0"/>
                                  </p:stCondLst>
                                  <p:childTnLst>
                                    <p:animMotion origin="layout" path="M -8.33333E-7 -3.12977E-6 C 0.02552 0.00879 0.05122 0.01781 0.06719 -0.03099 C 0.08299 -0.0798 0.08941 -0.24705 0.09497 -0.29308 " pathEditMode="relative" rAng="0" ptsTypes="aaA">
                                      <p:cBhvr>
                                        <p:cTn id="67" dur="2000" fill="hold"/>
                                        <p:tgtEl>
                                          <p:spTgt spid="38"/>
                                        </p:tgtEl>
                                        <p:attrNameLst>
                                          <p:attrName>ppt_x</p:attrName>
                                          <p:attrName>ppt_y</p:attrName>
                                        </p:attrNameLst>
                                      </p:cBhvr>
                                      <p:rCtr x="47" y="-138"/>
                                    </p:animMotion>
                                  </p:childTnLst>
                                </p:cTn>
                              </p:par>
                              <p:par>
                                <p:cTn id="68" presetID="0" presetClass="path" presetSubtype="0" accel="50000" decel="50000" fill="hold" nodeType="withEffect">
                                  <p:stCondLst>
                                    <p:cond delay="0"/>
                                  </p:stCondLst>
                                  <p:childTnLst>
                                    <p:animMotion origin="layout" path="M 1.94444E-6 -4.45061E-6 C 0.02552 0.00879 0.05121 0.01782 0.06719 -0.03099 C 0.08298 -0.0798 0.08941 -0.24705 0.09496 -0.29308 " pathEditMode="relative" rAng="0" ptsTypes="aaA">
                                      <p:cBhvr>
                                        <p:cTn id="69" dur="2000" fill="hold"/>
                                        <p:tgtEl>
                                          <p:spTgt spid="13"/>
                                        </p:tgtEl>
                                        <p:attrNameLst>
                                          <p:attrName>ppt_x</p:attrName>
                                          <p:attrName>ppt_y</p:attrName>
                                        </p:attrNameLst>
                                      </p:cBhvr>
                                      <p:rCtr x="47" y="-138"/>
                                    </p:animMotion>
                                  </p:childTnLst>
                                </p:cTn>
                              </p:par>
                            </p:childTnLst>
                          </p:cTn>
                        </p:par>
                        <p:par>
                          <p:cTn id="70" fill="hold">
                            <p:stCondLst>
                              <p:cond delay="4500"/>
                            </p:stCondLst>
                            <p:childTnLst>
                              <p:par>
                                <p:cTn id="71" presetID="22" presetClass="entr" presetSubtype="4" fill="hold" grpId="0"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down)">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wipe(down)">
                                      <p:cBhvr>
                                        <p:cTn id="78" dur="500"/>
                                        <p:tgtEl>
                                          <p:spTgt spid="47"/>
                                        </p:tgtEl>
                                      </p:cBhvr>
                                    </p:animEffect>
                                  </p:childTnLst>
                                </p:cTn>
                              </p:par>
                              <p:par>
                                <p:cTn id="79" presetID="22" presetClass="entr" presetSubtype="8" fill="hold" nodeType="withEffect">
                                  <p:stCondLst>
                                    <p:cond delay="0"/>
                                  </p:stCondLst>
                                  <p:childTnLst>
                                    <p:set>
                                      <p:cBhvr>
                                        <p:cTn id="80" dur="1" fill="hold">
                                          <p:stCondLst>
                                            <p:cond delay="0"/>
                                          </p:stCondLst>
                                        </p:cTn>
                                        <p:tgtEl>
                                          <p:spTgt spid="35">
                                            <p:txEl>
                                              <p:pRg st="9" end="9"/>
                                            </p:txEl>
                                          </p:spTgt>
                                        </p:tgtEl>
                                        <p:attrNameLst>
                                          <p:attrName>style.visibility</p:attrName>
                                        </p:attrNameLst>
                                      </p:cBhvr>
                                      <p:to>
                                        <p:strVal val="visible"/>
                                      </p:to>
                                    </p:set>
                                    <p:animEffect transition="in" filter="wipe(left)">
                                      <p:cBhvr>
                                        <p:cTn id="81" dur="500"/>
                                        <p:tgtEl>
                                          <p:spTgt spid="35">
                                            <p:txEl>
                                              <p:pRg st="9" end="9"/>
                                            </p:txEl>
                                          </p:spTgt>
                                        </p:tgtEl>
                                      </p:cBhvr>
                                    </p:animEffect>
                                  </p:childTnLst>
                                </p:cTn>
                              </p:par>
                              <p:par>
                                <p:cTn id="82" presetID="22" presetClass="entr" presetSubtype="8" fill="hold" nodeType="withEffect">
                                  <p:stCondLst>
                                    <p:cond delay="0"/>
                                  </p:stCondLst>
                                  <p:childTnLst>
                                    <p:set>
                                      <p:cBhvr>
                                        <p:cTn id="83" dur="1" fill="hold">
                                          <p:stCondLst>
                                            <p:cond delay="0"/>
                                          </p:stCondLst>
                                        </p:cTn>
                                        <p:tgtEl>
                                          <p:spTgt spid="35">
                                            <p:txEl>
                                              <p:pRg st="10" end="10"/>
                                            </p:txEl>
                                          </p:spTgt>
                                        </p:tgtEl>
                                        <p:attrNameLst>
                                          <p:attrName>style.visibility</p:attrName>
                                        </p:attrNameLst>
                                      </p:cBhvr>
                                      <p:to>
                                        <p:strVal val="visible"/>
                                      </p:to>
                                    </p:set>
                                    <p:animEffect transition="in" filter="wipe(left)">
                                      <p:cBhvr>
                                        <p:cTn id="84" dur="500"/>
                                        <p:tgtEl>
                                          <p:spTgt spid="35">
                                            <p:txEl>
                                              <p:pRg st="10" end="10"/>
                                            </p:txEl>
                                          </p:spTgt>
                                        </p:tgtEl>
                                      </p:cBhvr>
                                    </p:animEffect>
                                  </p:childTnLst>
                                </p:cTn>
                              </p:par>
                              <p:par>
                                <p:cTn id="85" presetID="22" presetClass="entr" presetSubtype="8" fill="hold" nodeType="withEffect">
                                  <p:stCondLst>
                                    <p:cond delay="0"/>
                                  </p:stCondLst>
                                  <p:childTnLst>
                                    <p:set>
                                      <p:cBhvr>
                                        <p:cTn id="86" dur="1" fill="hold">
                                          <p:stCondLst>
                                            <p:cond delay="0"/>
                                          </p:stCondLst>
                                        </p:cTn>
                                        <p:tgtEl>
                                          <p:spTgt spid="35">
                                            <p:txEl>
                                              <p:pRg st="11" end="11"/>
                                            </p:txEl>
                                          </p:spTgt>
                                        </p:tgtEl>
                                        <p:attrNameLst>
                                          <p:attrName>style.visibility</p:attrName>
                                        </p:attrNameLst>
                                      </p:cBhvr>
                                      <p:to>
                                        <p:strVal val="visible"/>
                                      </p:to>
                                    </p:set>
                                    <p:animEffect transition="in" filter="wipe(left)">
                                      <p:cBhvr>
                                        <p:cTn id="87" dur="500"/>
                                        <p:tgtEl>
                                          <p:spTgt spid="35">
                                            <p:txEl>
                                              <p:pRg st="11" end="11"/>
                                            </p:txEl>
                                          </p:spTgt>
                                        </p:tgtEl>
                                      </p:cBhvr>
                                    </p:animEffect>
                                  </p:childTnLst>
                                </p:cTn>
                              </p:par>
                            </p:childTnLst>
                          </p:cTn>
                        </p:par>
                        <p:par>
                          <p:cTn id="88" fill="hold">
                            <p:stCondLst>
                              <p:cond delay="500"/>
                            </p:stCondLst>
                            <p:childTnLst>
                              <p:par>
                                <p:cTn id="89" presetID="3" presetClass="entr" presetSubtype="10" fill="hold" nodeType="after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blinds(horizontal)">
                                      <p:cBhvr>
                                        <p:cTn id="91" dur="500"/>
                                        <p:tgtEl>
                                          <p:spTgt spid="19"/>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xit" presetSubtype="10" fill="hold" nodeType="clickEffect">
                                  <p:stCondLst>
                                    <p:cond delay="0"/>
                                  </p:stCondLst>
                                  <p:childTnLst>
                                    <p:animEffect transition="out" filter="blinds(horizontal)">
                                      <p:cBhvr>
                                        <p:cTn id="95" dur="500"/>
                                        <p:tgtEl>
                                          <p:spTgt spid="13"/>
                                        </p:tgtEl>
                                      </p:cBhvr>
                                    </p:animEffect>
                                    <p:set>
                                      <p:cBhvr>
                                        <p:cTn id="96" dur="1" fill="hold">
                                          <p:stCondLst>
                                            <p:cond delay="499"/>
                                          </p:stCondLst>
                                        </p:cTn>
                                        <p:tgtEl>
                                          <p:spTgt spid="13"/>
                                        </p:tgtEl>
                                        <p:attrNameLst>
                                          <p:attrName>style.visibility</p:attrName>
                                        </p:attrNameLst>
                                      </p:cBhvr>
                                      <p:to>
                                        <p:strVal val="hidden"/>
                                      </p:to>
                                    </p:set>
                                  </p:childTnLst>
                                </p:cTn>
                              </p:par>
                              <p:par>
                                <p:cTn id="97" presetID="0" presetClass="path" presetSubtype="0" accel="50000" decel="50000" fill="hold" nodeType="withEffect">
                                  <p:stCondLst>
                                    <p:cond delay="0"/>
                                  </p:stCondLst>
                                  <p:childTnLst>
                                    <p:animMotion origin="layout" path="M 0 0 C 0.00209 0.08859 0.00417 0.17742 -0.01059 0.22438 C -0.02534 0.27134 -0.08038 0.27342 -0.08854 0.28198 " pathEditMode="relative" ptsTypes="aaA">
                                      <p:cBhvr>
                                        <p:cTn id="98" dur="2000" fill="hold"/>
                                        <p:tgtEl>
                                          <p:spTgt spid="19"/>
                                        </p:tgtEl>
                                        <p:attrNameLst>
                                          <p:attrName>ppt_x</p:attrName>
                                          <p:attrName>ppt_y</p:attrName>
                                        </p:attrNameLst>
                                      </p:cBhvr>
                                    </p:animMotion>
                                  </p:childTnLst>
                                </p:cTn>
                              </p:par>
                              <p:par>
                                <p:cTn id="99" presetID="22" presetClass="entr" presetSubtype="8" fill="hold" nodeType="withEffect">
                                  <p:stCondLst>
                                    <p:cond delay="0"/>
                                  </p:stCondLst>
                                  <p:childTnLst>
                                    <p:set>
                                      <p:cBhvr>
                                        <p:cTn id="100" dur="1" fill="hold">
                                          <p:stCondLst>
                                            <p:cond delay="0"/>
                                          </p:stCondLst>
                                        </p:cTn>
                                        <p:tgtEl>
                                          <p:spTgt spid="35">
                                            <p:txEl>
                                              <p:pRg st="13" end="13"/>
                                            </p:txEl>
                                          </p:spTgt>
                                        </p:tgtEl>
                                        <p:attrNameLst>
                                          <p:attrName>style.visibility</p:attrName>
                                        </p:attrNameLst>
                                      </p:cBhvr>
                                      <p:to>
                                        <p:strVal val="visible"/>
                                      </p:to>
                                    </p:set>
                                    <p:animEffect transition="in" filter="wipe(left)">
                                      <p:cBhvr>
                                        <p:cTn id="101" dur="500"/>
                                        <p:tgtEl>
                                          <p:spTgt spid="35">
                                            <p:txEl>
                                              <p:pRg st="13" end="13"/>
                                            </p:txEl>
                                          </p:spTgt>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wipe(up)">
                                      <p:cBhvr>
                                        <p:cTn id="104" dur="5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par>
                                <p:cTn id="105" presetID="22" presetClass="entr" presetSubtype="2" fill="hold" grpId="0" nodeType="withEffect">
                                  <p:stCondLst>
                                    <p:cond delay="0"/>
                                  </p:stCondLst>
                                  <p:iterate type="lt">
                                    <p:tmPct val="10000"/>
                                  </p:iterate>
                                  <p:childTnLst>
                                    <p:set>
                                      <p:cBhvr>
                                        <p:cTn id="106" dur="1" fill="hold">
                                          <p:stCondLst>
                                            <p:cond delay="0"/>
                                          </p:stCondLst>
                                        </p:cTn>
                                        <p:tgtEl>
                                          <p:spTgt spid="45"/>
                                        </p:tgtEl>
                                        <p:attrNameLst>
                                          <p:attrName>style.visibility</p:attrName>
                                        </p:attrNameLst>
                                      </p:cBhvr>
                                      <p:to>
                                        <p:strVal val="visible"/>
                                      </p:to>
                                    </p:set>
                                    <p:animEffect transition="in" filter="wipe(right)">
                                      <p:cBhvr>
                                        <p:cTn id="107"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108" presetID="0" presetClass="path" presetSubtype="0" accel="50000" decel="50000" fill="hold" nodeType="withEffect">
                                  <p:stCondLst>
                                    <p:cond delay="0"/>
                                  </p:stCondLst>
                                  <p:childTnLst>
                                    <p:animMotion origin="layout" path="M 0.09496 -0.29308 C 0.09705 -0.20448 0.09913 -0.11566 0.08437 -0.0687 C 0.06961 -0.02174 0.01458 -0.01966 0.00642 -0.0111 " pathEditMode="relative" rAng="0" ptsTypes="aaA">
                                      <p:cBhvr>
                                        <p:cTn id="109" dur="2000" fill="hold"/>
                                        <p:tgtEl>
                                          <p:spTgt spid="38"/>
                                        </p:tgtEl>
                                        <p:attrNameLst>
                                          <p:attrName>ppt_x</p:attrName>
                                          <p:attrName>ppt_y</p:attrName>
                                        </p:attrNameLst>
                                      </p:cBhvr>
                                      <p:rCtr x="-42" y="141"/>
                                    </p:animMotion>
                                  </p:childTnLst>
                                </p:cTn>
                              </p:par>
                            </p:childTnLst>
                          </p:cTn>
                        </p:par>
                        <p:par>
                          <p:cTn id="110" fill="hold">
                            <p:stCondLst>
                              <p:cond delay="2000"/>
                            </p:stCondLst>
                            <p:childTnLst>
                              <p:par>
                                <p:cTn id="111" presetID="0" presetClass="path" presetSubtype="0" accel="50000" decel="50000" fill="hold" nodeType="afterEffect">
                                  <p:stCondLst>
                                    <p:cond delay="0"/>
                                  </p:stCondLst>
                                  <p:childTnLst>
                                    <p:animMotion origin="layout" path="M -0.05234 0.32014 C -0.04036 0.33611 -0.02825 0.35255 0.01706 0.3331 C 0.06224 0.31389 0.16667 0.24306 0.2194 0.20463 C 0.27214 0.16644 0.31146 0.13681 0.33359 0.10347 C 0.35586 0.06991 0.35391 0.0375 0.35208 0.00509 " pathEditMode="relative" rAng="0" ptsTypes="aaaaA">
                                      <p:cBhvr>
                                        <p:cTn id="112" dur="2000" fill="hold"/>
                                        <p:tgtEl>
                                          <p:spTgt spid="19"/>
                                        </p:tgtEl>
                                        <p:attrNameLst>
                                          <p:attrName>ppt_x</p:attrName>
                                          <p:attrName>ppt_y</p:attrName>
                                        </p:attrNameLst>
                                      </p:cBhvr>
                                      <p:rCtr x="20404" y="-14144"/>
                                    </p:animMotion>
                                  </p:childTnLst>
                                </p:cTn>
                              </p:par>
                              <p:par>
                                <p:cTn id="113" presetID="22" presetClass="entr" presetSubtype="4"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wipe(down)">
                                      <p:cBhvr>
                                        <p:cTn id="115"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116" presetID="22" presetClass="entr" presetSubtype="2" fill="hold" grpId="0" nodeType="withEffect">
                                  <p:stCondLst>
                                    <p:cond delay="0"/>
                                  </p:stCondLst>
                                  <p:iterate type="lt">
                                    <p:tmPct val="10000"/>
                                  </p:iterate>
                                  <p:childTnLst>
                                    <p:set>
                                      <p:cBhvr>
                                        <p:cTn id="117" dur="1" fill="hold">
                                          <p:stCondLst>
                                            <p:cond delay="0"/>
                                          </p:stCondLst>
                                        </p:cTn>
                                        <p:tgtEl>
                                          <p:spTgt spid="53"/>
                                        </p:tgtEl>
                                        <p:attrNameLst>
                                          <p:attrName>style.visibility</p:attrName>
                                        </p:attrNameLst>
                                      </p:cBhvr>
                                      <p:to>
                                        <p:strVal val="visible"/>
                                      </p:to>
                                    </p:set>
                                    <p:animEffect transition="in" filter="wipe(right)">
                                      <p:cBhvr>
                                        <p:cTn id="118"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par>
                                <p:cTn id="119" presetID="0" presetClass="path" presetSubtype="0" accel="50000" decel="50000" fill="hold" nodeType="withEffect">
                                  <p:stCondLst>
                                    <p:cond delay="0"/>
                                  </p:stCondLst>
                                  <p:childTnLst>
                                    <p:animMotion origin="layout" path="M -4.16667E-7 -3.7037E-7 C 0.01237 0.01458 0.02513 0.0294 0.07227 0.01181 C 0.11927 -0.00579 0.22787 -0.07037 0.28281 -0.10532 C 0.33763 -0.14028 0.37852 -0.16736 0.40156 -0.19745 C 0.42461 -0.22801 0.42266 -0.25764 0.42083 -0.28704 " pathEditMode="relative" rAng="0" ptsTypes="aaaaA">
                                      <p:cBhvr>
                                        <p:cTn id="120" dur="2000" fill="hold"/>
                                        <p:tgtEl>
                                          <p:spTgt spid="38"/>
                                        </p:tgtEl>
                                        <p:attrNameLst>
                                          <p:attrName>ppt_x</p:attrName>
                                          <p:attrName>ppt_y</p:attrName>
                                        </p:attrNameLst>
                                      </p:cBhvr>
                                      <p:rCtr x="21224" y="-12894"/>
                                    </p:animMotion>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nodeType="click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blinds(horizontal)">
                                      <p:cBhvr>
                                        <p:cTn id="125" dur="500"/>
                                        <p:tgtEl>
                                          <p:spTgt spid="27"/>
                                        </p:tgtEl>
                                      </p:cBhvr>
                                    </p:animEffect>
                                  </p:childTnLst>
                                </p:cTn>
                              </p:par>
                              <p:par>
                                <p:cTn id="126" presetID="22" presetClass="entr" presetSubtype="8" fill="hold" nodeType="withEffect">
                                  <p:stCondLst>
                                    <p:cond delay="0"/>
                                  </p:stCondLst>
                                  <p:childTnLst>
                                    <p:set>
                                      <p:cBhvr>
                                        <p:cTn id="127" dur="1" fill="hold">
                                          <p:stCondLst>
                                            <p:cond delay="0"/>
                                          </p:stCondLst>
                                        </p:cTn>
                                        <p:tgtEl>
                                          <p:spTgt spid="35">
                                            <p:txEl>
                                              <p:pRg st="15" end="15"/>
                                            </p:txEl>
                                          </p:spTgt>
                                        </p:tgtEl>
                                        <p:attrNameLst>
                                          <p:attrName>style.visibility</p:attrName>
                                        </p:attrNameLst>
                                      </p:cBhvr>
                                      <p:to>
                                        <p:strVal val="visible"/>
                                      </p:to>
                                    </p:set>
                                    <p:animEffect transition="in" filter="wipe(left)">
                                      <p:cBhvr>
                                        <p:cTn id="128" dur="500"/>
                                        <p:tgtEl>
                                          <p:spTgt spid="35">
                                            <p:txEl>
                                              <p:pRg st="15" end="15"/>
                                            </p:txEl>
                                          </p:spTgt>
                                        </p:tgtEl>
                                      </p:cBhvr>
                                    </p:animEffect>
                                  </p:childTnLst>
                                </p:cTn>
                              </p:par>
                              <p:par>
                                <p:cTn id="129" presetID="22" presetClass="entr" presetSubtype="8" fill="hold" nodeType="withEffect">
                                  <p:stCondLst>
                                    <p:cond delay="0"/>
                                  </p:stCondLst>
                                  <p:childTnLst>
                                    <p:set>
                                      <p:cBhvr>
                                        <p:cTn id="130" dur="1" fill="hold">
                                          <p:stCondLst>
                                            <p:cond delay="0"/>
                                          </p:stCondLst>
                                        </p:cTn>
                                        <p:tgtEl>
                                          <p:spTgt spid="35">
                                            <p:txEl>
                                              <p:pRg st="16" end="16"/>
                                            </p:txEl>
                                          </p:spTgt>
                                        </p:tgtEl>
                                        <p:attrNameLst>
                                          <p:attrName>style.visibility</p:attrName>
                                        </p:attrNameLst>
                                      </p:cBhvr>
                                      <p:to>
                                        <p:strVal val="visible"/>
                                      </p:to>
                                    </p:set>
                                    <p:animEffect transition="in" filter="wipe(left)">
                                      <p:cBhvr>
                                        <p:cTn id="131" dur="500"/>
                                        <p:tgtEl>
                                          <p:spTgt spid="35">
                                            <p:txEl>
                                              <p:pRg st="16" end="16"/>
                                            </p:txEl>
                                          </p:spTgt>
                                        </p:tgtEl>
                                      </p:cBhvr>
                                    </p:animEffect>
                                  </p:childTnLst>
                                </p:cTn>
                              </p:par>
                              <p:par>
                                <p:cTn id="132" presetID="22" presetClass="entr" presetSubtype="8" fill="hold" nodeType="withEffect">
                                  <p:stCondLst>
                                    <p:cond delay="0"/>
                                  </p:stCondLst>
                                  <p:childTnLst>
                                    <p:set>
                                      <p:cBhvr>
                                        <p:cTn id="133" dur="1" fill="hold">
                                          <p:stCondLst>
                                            <p:cond delay="0"/>
                                          </p:stCondLst>
                                        </p:cTn>
                                        <p:tgtEl>
                                          <p:spTgt spid="35">
                                            <p:txEl>
                                              <p:pRg st="17" end="17"/>
                                            </p:txEl>
                                          </p:spTgt>
                                        </p:tgtEl>
                                        <p:attrNameLst>
                                          <p:attrName>style.visibility</p:attrName>
                                        </p:attrNameLst>
                                      </p:cBhvr>
                                      <p:to>
                                        <p:strVal val="visible"/>
                                      </p:to>
                                    </p:set>
                                    <p:animEffect transition="in" filter="wipe(left)">
                                      <p:cBhvr>
                                        <p:cTn id="134" dur="500"/>
                                        <p:tgtEl>
                                          <p:spTgt spid="35">
                                            <p:txEl>
                                              <p:pRg st="17" end="17"/>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3" presetClass="exit" presetSubtype="10" fill="hold" nodeType="clickEffect">
                                  <p:stCondLst>
                                    <p:cond delay="0"/>
                                  </p:stCondLst>
                                  <p:childTnLst>
                                    <p:animEffect transition="out" filter="blinds(horizontal)">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ntr" presetSubtype="2"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wipe(right)">
                                      <p:cBhvr>
                                        <p:cTn id="142"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par>
                                <p:cTn id="143" presetID="22" presetClass="entr" presetSubtype="2" fill="hold" grpId="0" nodeType="withEffect">
                                  <p:stCondLst>
                                    <p:cond delay="0"/>
                                  </p:stCondLst>
                                  <p:iterate type="lt">
                                    <p:tmPct val="10000"/>
                                  </p:iterate>
                                  <p:childTnLst>
                                    <p:set>
                                      <p:cBhvr>
                                        <p:cTn id="144" dur="1" fill="hold">
                                          <p:stCondLst>
                                            <p:cond delay="0"/>
                                          </p:stCondLst>
                                        </p:cTn>
                                        <p:tgtEl>
                                          <p:spTgt spid="50"/>
                                        </p:tgtEl>
                                        <p:attrNameLst>
                                          <p:attrName>style.visibility</p:attrName>
                                        </p:attrNameLst>
                                      </p:cBhvr>
                                      <p:to>
                                        <p:strVal val="visible"/>
                                      </p:to>
                                    </p:set>
                                    <p:animEffect transition="in" filter="wipe(right)">
                                      <p:cBhvr>
                                        <p:cTn id="145"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par>
                                <p:cTn id="146" presetID="0" presetClass="path" presetSubtype="0" accel="50000" decel="50000" fill="hold" nodeType="withEffect">
                                  <p:stCondLst>
                                    <p:cond delay="0"/>
                                  </p:stCondLst>
                                  <p:childTnLst>
                                    <p:animMotion origin="layout" path="M 0.00013 1.85185E-6 C 0.00834 0.02129 0.0168 0.04259 0.00144 0.06666 C -0.01393 0.09074 -0.02083 0.10162 -0.09179 0.14444 C -0.16302 0.18727 -0.35481 0.29699 -0.42474 0.32407 C -0.4944 0.35116 -0.52174 0.32315 -0.51015 0.30741 " pathEditMode="relative" rAng="0" ptsTypes="aaaaA">
                                      <p:cBhvr>
                                        <p:cTn id="147" dur="2000" fill="hold"/>
                                        <p:tgtEl>
                                          <p:spTgt spid="27"/>
                                        </p:tgtEl>
                                        <p:attrNameLst>
                                          <p:attrName>ppt_x</p:attrName>
                                          <p:attrName>ppt_y</p:attrName>
                                        </p:attrNameLst>
                                      </p:cBhvr>
                                      <p:rCtr x="-25260" y="17546"/>
                                    </p:animMotion>
                                  </p:childTnLst>
                                </p:cTn>
                              </p:par>
                              <p:par>
                                <p:cTn id="148" presetID="0" presetClass="path" presetSubtype="0" accel="50000" decel="50000" fill="hold" nodeType="withEffect">
                                  <p:stCondLst>
                                    <p:cond delay="0"/>
                                  </p:stCondLst>
                                  <p:childTnLst>
                                    <p:animMotion origin="layout" path="M 0.41888 -0.29723 C 0.42787 -0.26598 0.43711 -0.2345 0.38477 -0.18681 C 0.33255 -0.13959 0.17005 -0.04283 0.10586 -0.01158 C 0.04167 0.0199 0.0207 0.00995 -4.16667E-7 4.44444E-6 " pathEditMode="relative" rAng="0" ptsTypes="aaaA">
                                      <p:cBhvr>
                                        <p:cTn id="149" dur="2000" fill="hold"/>
                                        <p:tgtEl>
                                          <p:spTgt spid="38"/>
                                        </p:tgtEl>
                                        <p:attrNameLst>
                                          <p:attrName>ppt_x</p:attrName>
                                          <p:attrName>ppt_y</p:attrName>
                                        </p:attrNameLst>
                                      </p:cBhvr>
                                      <p:rCtr x="-20039" y="15856"/>
                                    </p:animMotion>
                                  </p:childTnLst>
                                </p:cTn>
                              </p:par>
                            </p:childTnLst>
                          </p:cTn>
                        </p:par>
                        <p:par>
                          <p:cTn id="150" fill="hold">
                            <p:stCondLst>
                              <p:cond delay="2000"/>
                            </p:stCondLst>
                            <p:childTnLst>
                              <p:par>
                                <p:cTn id="151" presetID="0" presetClass="path" presetSubtype="0" accel="50000" decel="50000" fill="hold" nodeType="afterEffect">
                                  <p:stCondLst>
                                    <p:cond delay="0"/>
                                  </p:stCondLst>
                                  <p:childTnLst>
                                    <p:animMotion origin="layout" path="M 0.00534 0.01551 C 0.01289 0.04097 0.02057 0.06643 0.04896 0.08009 C 0.07735 0.09375 0.11667 0.10463 0.17604 0.09699 C 0.23529 0.08935 0.36693 0.04537 0.40495 0.03379 " pathEditMode="relative" rAng="0" ptsTypes="aaaA">
                                      <p:cBhvr>
                                        <p:cTn id="152" dur="2000" fill="hold"/>
                                        <p:tgtEl>
                                          <p:spTgt spid="38"/>
                                        </p:tgtEl>
                                        <p:attrNameLst>
                                          <p:attrName>ppt_x</p:attrName>
                                          <p:attrName>ppt_y</p:attrName>
                                        </p:attrNameLst>
                                      </p:cBhvr>
                                      <p:rCtr x="19974" y="4444"/>
                                    </p:animMotion>
                                  </p:childTnLst>
                                </p:cTn>
                              </p:par>
                              <p:par>
                                <p:cTn id="153" presetID="22" presetClass="entr" presetSubtype="8" fill="hold" nodeType="withEffect">
                                  <p:stCondLst>
                                    <p:cond delay="0"/>
                                  </p:stCondLst>
                                  <p:childTnLst>
                                    <p:set>
                                      <p:cBhvr>
                                        <p:cTn id="154" dur="1" fill="hold">
                                          <p:stCondLst>
                                            <p:cond delay="0"/>
                                          </p:stCondLst>
                                        </p:cTn>
                                        <p:tgtEl>
                                          <p:spTgt spid="35">
                                            <p:txEl>
                                              <p:pRg st="18" end="18"/>
                                            </p:txEl>
                                          </p:spTgt>
                                        </p:tgtEl>
                                        <p:attrNameLst>
                                          <p:attrName>style.visibility</p:attrName>
                                        </p:attrNameLst>
                                      </p:cBhvr>
                                      <p:to>
                                        <p:strVal val="visible"/>
                                      </p:to>
                                    </p:set>
                                    <p:animEffect transition="in" filter="wipe(left)">
                                      <p:cBhvr>
                                        <p:cTn id="155" dur="500"/>
                                        <p:tgtEl>
                                          <p:spTgt spid="35">
                                            <p:txEl>
                                              <p:pRg st="18" end="18"/>
                                            </p:txEl>
                                          </p:spTgt>
                                        </p:tgtEl>
                                      </p:cBhvr>
                                    </p:animEffect>
                                  </p:childTnLst>
                                </p:cTn>
                              </p:par>
                              <p:par>
                                <p:cTn id="156" presetID="0" presetClass="path" presetSubtype="0" accel="50000" decel="50000" fill="hold" nodeType="withEffect">
                                  <p:stCondLst>
                                    <p:cond delay="0"/>
                                  </p:stCondLst>
                                  <p:childTnLst>
                                    <p:animMotion origin="layout" path="M -0.50911 0.3074 C -0.50403 0.3324 -0.49882 0.3574 -0.47343 0.36828 C -0.44804 0.37916 -0.42682 0.38101 -0.35638 0.37291 C -0.28593 0.36481 -0.16862 0.34189 -0.05078 0.31921 " pathEditMode="relative" rAng="0" ptsTypes="aaaA">
                                      <p:cBhvr>
                                        <p:cTn id="157" dur="2000" fill="hold"/>
                                        <p:tgtEl>
                                          <p:spTgt spid="27"/>
                                        </p:tgtEl>
                                        <p:attrNameLst>
                                          <p:attrName>ppt_x</p:attrName>
                                          <p:attrName>ppt_y</p:attrName>
                                        </p:attrNameLst>
                                      </p:cBhvr>
                                      <p:rCtr x="22917" y="3681"/>
                                    </p:animMotion>
                                  </p:childTnLst>
                                </p:cTn>
                              </p:par>
                              <p:par>
                                <p:cTn id="158" presetID="22" presetClass="entr" presetSubtype="8"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wipe(left)">
                                      <p:cBhvr>
                                        <p:cTn id="160"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par>
                                <p:cTn id="161" presetID="22" presetClass="entr" presetSubtype="2" fill="hold" grpId="0" nodeType="withEffect">
                                  <p:stCondLst>
                                    <p:cond delay="0"/>
                                  </p:stCondLst>
                                  <p:iterate type="lt">
                                    <p:tmPct val="10000"/>
                                  </p:iterate>
                                  <p:childTnLst>
                                    <p:set>
                                      <p:cBhvr>
                                        <p:cTn id="162" dur="1" fill="hold">
                                          <p:stCondLst>
                                            <p:cond delay="0"/>
                                          </p:stCondLst>
                                        </p:cTn>
                                        <p:tgtEl>
                                          <p:spTgt spid="52"/>
                                        </p:tgtEl>
                                        <p:attrNameLst>
                                          <p:attrName>style.visibility</p:attrName>
                                        </p:attrNameLst>
                                      </p:cBhvr>
                                      <p:to>
                                        <p:strVal val="visible"/>
                                      </p:to>
                                    </p:set>
                                    <p:animEffect transition="in" filter="wipe(right)">
                                      <p:cBhvr>
                                        <p:cTn id="163"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9" grpId="0" animBg="1"/>
      <p:bldP spid="40" grpId="0" animBg="1"/>
      <p:bldP spid="41" grpId="0" animBg="1"/>
      <p:bldP spid="42" grpId="0" animBg="1"/>
      <p:bldP spid="43" grpId="0" animBg="1"/>
      <p:bldP spid="44" grpId="0" animBg="1"/>
      <p:bldP spid="45" grpId="0"/>
      <p:bldP spid="46" grpId="0"/>
      <p:bldP spid="47" grpId="0" animBg="1"/>
      <p:bldP spid="48" grpId="0" animBg="1"/>
      <p:bldP spid="49" grpId="0" animBg="1"/>
      <p:bldP spid="50" grpId="0"/>
      <p:bldP spid="51" grpId="0" animBg="1"/>
      <p:bldP spid="52" grpId="0"/>
      <p:bldP spid="53"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EFF8AC-2733-43B8-8947-346D8A439DE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26</a:t>
            </a:fld>
            <a:endParaRPr lang="en-US" dirty="0"/>
          </a:p>
        </p:txBody>
      </p:sp>
      <p:sp>
        <p:nvSpPr>
          <p:cNvPr id="3" name="Text Placeholder 2">
            <a:extLst>
              <a:ext uri="{FF2B5EF4-FFF2-40B4-BE49-F238E27FC236}">
                <a16:creationId xmlns:a16="http://schemas.microsoft.com/office/drawing/2014/main" id="{29D6E6F9-0A8D-4FF5-A837-C5671FF27E32}"/>
              </a:ext>
            </a:extLst>
          </p:cNvPr>
          <p:cNvSpPr>
            <a:spLocks noGrp="1"/>
          </p:cNvSpPr>
          <p:nvPr>
            <p:ph type="body" sz="quarter" idx="13"/>
          </p:nvPr>
        </p:nvSpPr>
        <p:spPr/>
        <p:txBody>
          <a:bodyPr/>
          <a:lstStyle/>
          <a:p>
            <a:r>
              <a:rPr lang="fr-FR" dirty="0"/>
              <a:t>AD FS: </a:t>
            </a:r>
            <a:r>
              <a:rPr lang="fr-FR" dirty="0" err="1"/>
              <a:t>Authentication</a:t>
            </a:r>
            <a:r>
              <a:rPr lang="fr-FR" dirty="0"/>
              <a:t> Flow (Passive Scenario)</a:t>
            </a:r>
          </a:p>
          <a:p>
            <a:endParaRPr lang="fr-FR" dirty="0"/>
          </a:p>
        </p:txBody>
      </p:sp>
      <p:sp>
        <p:nvSpPr>
          <p:cNvPr id="42" name="Rectangle 41">
            <a:extLst>
              <a:ext uri="{FF2B5EF4-FFF2-40B4-BE49-F238E27FC236}">
                <a16:creationId xmlns:a16="http://schemas.microsoft.com/office/drawing/2014/main" id="{3D4671A9-5F1D-4E88-8C02-BB644FF07C2F}"/>
              </a:ext>
            </a:extLst>
          </p:cNvPr>
          <p:cNvSpPr/>
          <p:nvPr>
            <p:custDataLst>
              <p:tags r:id="rId1"/>
            </p:custDataLst>
          </p:nvPr>
        </p:nvSpPr>
        <p:spPr bwMode="auto">
          <a:xfrm>
            <a:off x="6261144" y="1447801"/>
            <a:ext cx="5397456" cy="4803775"/>
          </a:xfrm>
          <a:prstGeom prst="rect">
            <a:avLst/>
          </a:prstGeom>
          <a:solidFill>
            <a:srgbClr val="000000">
              <a:lumMod val="20000"/>
              <a:lumOff val="80000"/>
            </a:srgbClr>
          </a:solidFill>
          <a:ln w="9525" cap="flat" cmpd="sng" algn="ctr">
            <a:solidFill>
              <a:srgbClr val="1F6691"/>
            </a:solidFill>
            <a:prstDash val="solid"/>
            <a:headEnd type="none" w="med" len="med"/>
            <a:tailEnd type="none" w="med" len="med"/>
          </a:ln>
          <a:effectLst/>
        </p:spPr>
        <p:txBody>
          <a:bodyPr vert="horz" wrap="square" lIns="91404" tIns="45703" rIns="91404" bIns="45703" numCol="1" spcCol="0" rtlCol="0" anchor="t" anchorCtr="0" compatLnSpc="1">
            <a:prstTxWarp prst="textNoShape">
              <a:avLst/>
            </a:prstTxWarp>
          </a:bodyPr>
          <a:lstStyle/>
          <a:p>
            <a:pPr marL="0" marR="0" lvl="0" indent="0" defTabSz="913788" eaLnBrk="1" fontAlgn="auto"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solidFill>
                  <a:srgbClr val="FFFFFF">
                    <a:alpha val="0"/>
                  </a:srgbClr>
                </a:solidFill>
              </a:ln>
              <a:solidFill>
                <a:srgbClr val="595959"/>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3EC016ED-DB7D-44D4-95C9-98C3A29035AB}"/>
              </a:ext>
            </a:extLst>
          </p:cNvPr>
          <p:cNvSpPr/>
          <p:nvPr>
            <p:custDataLst>
              <p:tags r:id="rId2"/>
            </p:custDataLst>
          </p:nvPr>
        </p:nvSpPr>
        <p:spPr bwMode="auto">
          <a:xfrm>
            <a:off x="519114" y="1463676"/>
            <a:ext cx="5572701" cy="4803775"/>
          </a:xfrm>
          <a:prstGeom prst="rect">
            <a:avLst/>
          </a:prstGeom>
          <a:solidFill>
            <a:srgbClr val="000000">
              <a:lumMod val="20000"/>
              <a:lumOff val="80000"/>
            </a:srgbClr>
          </a:solidFill>
          <a:ln w="9525" cap="flat" cmpd="sng" algn="ctr">
            <a:solidFill>
              <a:srgbClr val="1F6691"/>
            </a:solidFill>
            <a:prstDash val="solid"/>
            <a:headEnd type="none" w="med" len="med"/>
            <a:tailEnd type="none" w="med" len="med"/>
          </a:ln>
          <a:effectLst/>
        </p:spPr>
        <p:txBody>
          <a:bodyPr vert="horz" wrap="square" lIns="91404" tIns="45703" rIns="91404" bIns="45703" numCol="1" spcCol="0" rtlCol="0" anchor="t" anchorCtr="0" compatLnSpc="1">
            <a:prstTxWarp prst="textNoShape">
              <a:avLst/>
            </a:prstTxWarp>
          </a:bodyPr>
          <a:lstStyle/>
          <a:p>
            <a:pPr marL="0" marR="0" lvl="0" indent="0" defTabSz="913788" eaLnBrk="1" fontAlgn="auto"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solidFill>
                  <a:srgbClr val="FFFFFF">
                    <a:alpha val="0"/>
                  </a:srgbClr>
                </a:solidFill>
              </a:ln>
              <a:solidFill>
                <a:srgbClr val="595959"/>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93A213B0-49FB-4D1A-AE05-3BFEE6E60B96}"/>
              </a:ext>
            </a:extLst>
          </p:cNvPr>
          <p:cNvSpPr txBox="1"/>
          <p:nvPr/>
        </p:nvSpPr>
        <p:spPr>
          <a:xfrm>
            <a:off x="10693360" y="5715001"/>
            <a:ext cx="923330" cy="430887"/>
          </a:xfrm>
          <a:prstGeom prst="rect">
            <a:avLst/>
          </a:prstGeom>
          <a:noFill/>
          <a:effectLst/>
        </p:spPr>
        <p:txBody>
          <a:bodyPr wrap="non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13. Validate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      Token</a:t>
            </a:r>
          </a:p>
        </p:txBody>
      </p:sp>
      <p:cxnSp>
        <p:nvCxnSpPr>
          <p:cNvPr id="45" name="Straight Connector 44">
            <a:extLst>
              <a:ext uri="{FF2B5EF4-FFF2-40B4-BE49-F238E27FC236}">
                <a16:creationId xmlns:a16="http://schemas.microsoft.com/office/drawing/2014/main" id="{5CBA2439-6F77-4C67-B046-9C16521046DC}"/>
              </a:ext>
            </a:extLst>
          </p:cNvPr>
          <p:cNvCxnSpPr/>
          <p:nvPr/>
        </p:nvCxnSpPr>
        <p:spPr>
          <a:xfrm>
            <a:off x="1541853" y="2167511"/>
            <a:ext cx="0" cy="4071795"/>
          </a:xfrm>
          <a:prstGeom prst="line">
            <a:avLst/>
          </a:prstGeom>
          <a:noFill/>
          <a:ln w="9525" cap="flat" cmpd="sng" algn="ctr">
            <a:solidFill>
              <a:srgbClr val="64BE00"/>
            </a:solidFill>
            <a:prstDash val="solid"/>
          </a:ln>
          <a:effectLst/>
        </p:spPr>
      </p:cxnSp>
      <p:cxnSp>
        <p:nvCxnSpPr>
          <p:cNvPr id="46" name="Straight Connector 45">
            <a:extLst>
              <a:ext uri="{FF2B5EF4-FFF2-40B4-BE49-F238E27FC236}">
                <a16:creationId xmlns:a16="http://schemas.microsoft.com/office/drawing/2014/main" id="{233E339C-266E-4D4C-8188-8598E2BE17CD}"/>
              </a:ext>
            </a:extLst>
          </p:cNvPr>
          <p:cNvCxnSpPr/>
          <p:nvPr/>
        </p:nvCxnSpPr>
        <p:spPr>
          <a:xfrm>
            <a:off x="4579419" y="2167511"/>
            <a:ext cx="0" cy="4071795"/>
          </a:xfrm>
          <a:prstGeom prst="line">
            <a:avLst/>
          </a:prstGeom>
          <a:noFill/>
          <a:ln w="9525" cap="flat" cmpd="sng" algn="ctr">
            <a:solidFill>
              <a:srgbClr val="258244"/>
            </a:solidFill>
            <a:prstDash val="solid"/>
          </a:ln>
          <a:effectLst/>
        </p:spPr>
      </p:cxnSp>
      <p:cxnSp>
        <p:nvCxnSpPr>
          <p:cNvPr id="47" name="Straight Connector 46">
            <a:extLst>
              <a:ext uri="{FF2B5EF4-FFF2-40B4-BE49-F238E27FC236}">
                <a16:creationId xmlns:a16="http://schemas.microsoft.com/office/drawing/2014/main" id="{0C100E97-C909-4A4D-923C-F733E35D93FC}"/>
              </a:ext>
            </a:extLst>
          </p:cNvPr>
          <p:cNvCxnSpPr/>
          <p:nvPr/>
        </p:nvCxnSpPr>
        <p:spPr>
          <a:xfrm>
            <a:off x="7616985" y="2167511"/>
            <a:ext cx="0" cy="4071795"/>
          </a:xfrm>
          <a:prstGeom prst="line">
            <a:avLst/>
          </a:prstGeom>
          <a:noFill/>
          <a:ln w="9525" cap="flat" cmpd="sng" algn="ctr">
            <a:solidFill>
              <a:srgbClr val="008FBA"/>
            </a:solidFill>
            <a:prstDash val="solid"/>
          </a:ln>
          <a:effectLst/>
        </p:spPr>
      </p:cxnSp>
      <p:cxnSp>
        <p:nvCxnSpPr>
          <p:cNvPr id="48" name="Straight Connector 47">
            <a:extLst>
              <a:ext uri="{FF2B5EF4-FFF2-40B4-BE49-F238E27FC236}">
                <a16:creationId xmlns:a16="http://schemas.microsoft.com/office/drawing/2014/main" id="{55D43B64-C1D3-49AE-99D5-A3CFDFA656CF}"/>
              </a:ext>
            </a:extLst>
          </p:cNvPr>
          <p:cNvCxnSpPr/>
          <p:nvPr/>
        </p:nvCxnSpPr>
        <p:spPr>
          <a:xfrm flipH="1">
            <a:off x="10654550" y="2167511"/>
            <a:ext cx="0" cy="4071795"/>
          </a:xfrm>
          <a:prstGeom prst="line">
            <a:avLst/>
          </a:prstGeom>
          <a:noFill/>
          <a:ln w="9525" cap="flat" cmpd="sng" algn="ctr">
            <a:solidFill>
              <a:srgbClr val="EF3B28"/>
            </a:solidFill>
            <a:prstDash val="solid"/>
          </a:ln>
          <a:effectLst/>
        </p:spPr>
      </p:cxnSp>
      <p:cxnSp>
        <p:nvCxnSpPr>
          <p:cNvPr id="49" name="Straight Arrow Connector 48">
            <a:extLst>
              <a:ext uri="{FF2B5EF4-FFF2-40B4-BE49-F238E27FC236}">
                <a16:creationId xmlns:a16="http://schemas.microsoft.com/office/drawing/2014/main" id="{48529A21-CF80-42F8-9FF9-56F542F1171D}"/>
              </a:ext>
            </a:extLst>
          </p:cNvPr>
          <p:cNvCxnSpPr/>
          <p:nvPr/>
        </p:nvCxnSpPr>
        <p:spPr>
          <a:xfrm>
            <a:off x="1541856" y="2344279"/>
            <a:ext cx="9123871" cy="0"/>
          </a:xfrm>
          <a:prstGeom prst="straightConnector1">
            <a:avLst/>
          </a:prstGeom>
          <a:noFill/>
          <a:ln w="28575" cap="flat" cmpd="sng" algn="ctr">
            <a:solidFill>
              <a:srgbClr val="1F6691"/>
            </a:solidFill>
            <a:prstDash val="solid"/>
            <a:tailEnd type="triangle" w="med" len="med"/>
          </a:ln>
          <a:effectLst/>
        </p:spPr>
      </p:cxnSp>
      <p:cxnSp>
        <p:nvCxnSpPr>
          <p:cNvPr id="50" name="Straight Arrow Connector 49">
            <a:extLst>
              <a:ext uri="{FF2B5EF4-FFF2-40B4-BE49-F238E27FC236}">
                <a16:creationId xmlns:a16="http://schemas.microsoft.com/office/drawing/2014/main" id="{E2629A93-787D-4D2A-85C3-B16C5176E956}"/>
              </a:ext>
            </a:extLst>
          </p:cNvPr>
          <p:cNvCxnSpPr/>
          <p:nvPr/>
        </p:nvCxnSpPr>
        <p:spPr>
          <a:xfrm flipH="1">
            <a:off x="1541857" y="2710039"/>
            <a:ext cx="9099919" cy="0"/>
          </a:xfrm>
          <a:prstGeom prst="straightConnector1">
            <a:avLst/>
          </a:prstGeom>
          <a:noFill/>
          <a:ln w="28575" cap="flat" cmpd="sng" algn="ctr">
            <a:solidFill>
              <a:srgbClr val="1F6691"/>
            </a:solidFill>
            <a:prstDash val="dash"/>
            <a:tailEnd type="triangle" w="med" len="med"/>
          </a:ln>
          <a:effectLst/>
        </p:spPr>
      </p:cxnSp>
      <p:sp>
        <p:nvSpPr>
          <p:cNvPr id="51" name="TextBox 50">
            <a:extLst>
              <a:ext uri="{FF2B5EF4-FFF2-40B4-BE49-F238E27FC236}">
                <a16:creationId xmlns:a16="http://schemas.microsoft.com/office/drawing/2014/main" id="{1032C553-5DCB-4361-BBCC-314DD4E95C22}"/>
              </a:ext>
            </a:extLst>
          </p:cNvPr>
          <p:cNvSpPr txBox="1"/>
          <p:nvPr/>
        </p:nvSpPr>
        <p:spPr>
          <a:xfrm>
            <a:off x="2757109" y="3810000"/>
            <a:ext cx="625171" cy="215444"/>
          </a:xfrm>
          <a:prstGeom prst="rect">
            <a:avLst/>
          </a:prstGeom>
          <a:noFill/>
          <a:effectLst/>
        </p:spPr>
        <p:txBody>
          <a:bodyPr wrap="non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6. Login</a:t>
            </a:r>
          </a:p>
        </p:txBody>
      </p:sp>
      <p:sp>
        <p:nvSpPr>
          <p:cNvPr id="52" name="TextBox 51">
            <a:extLst>
              <a:ext uri="{FF2B5EF4-FFF2-40B4-BE49-F238E27FC236}">
                <a16:creationId xmlns:a16="http://schemas.microsoft.com/office/drawing/2014/main" id="{F8CCAABC-78A7-4D1B-B589-E823F616E4D9}"/>
              </a:ext>
            </a:extLst>
          </p:cNvPr>
          <p:cNvSpPr txBox="1"/>
          <p:nvPr/>
        </p:nvSpPr>
        <p:spPr>
          <a:xfrm>
            <a:off x="2627439" y="4191000"/>
            <a:ext cx="1300036" cy="215444"/>
          </a:xfrm>
          <a:prstGeom prst="rect">
            <a:avLst/>
          </a:prstGeom>
          <a:noFill/>
          <a:effectLst/>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8. Redirect to SP</a:t>
            </a:r>
          </a:p>
        </p:txBody>
      </p:sp>
      <p:sp>
        <p:nvSpPr>
          <p:cNvPr id="53" name="TextBox 52">
            <a:extLst>
              <a:ext uri="{FF2B5EF4-FFF2-40B4-BE49-F238E27FC236}">
                <a16:creationId xmlns:a16="http://schemas.microsoft.com/office/drawing/2014/main" id="{D9312CBB-74A9-4F2D-9F34-D2EF81D90571}"/>
              </a:ext>
            </a:extLst>
          </p:cNvPr>
          <p:cNvSpPr txBox="1"/>
          <p:nvPr/>
        </p:nvSpPr>
        <p:spPr>
          <a:xfrm>
            <a:off x="3503416" y="2375356"/>
            <a:ext cx="2440185" cy="215444"/>
          </a:xfrm>
          <a:prstGeom prst="rect">
            <a:avLst/>
          </a:prstGeom>
          <a:noFill/>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1. Request Resource</a:t>
            </a:r>
          </a:p>
        </p:txBody>
      </p:sp>
      <p:sp>
        <p:nvSpPr>
          <p:cNvPr id="54" name="TextBox 53">
            <a:extLst>
              <a:ext uri="{FF2B5EF4-FFF2-40B4-BE49-F238E27FC236}">
                <a16:creationId xmlns:a16="http://schemas.microsoft.com/office/drawing/2014/main" id="{CB4EBB5C-DC02-49D0-8A6C-24DEEEF5699D}"/>
              </a:ext>
            </a:extLst>
          </p:cNvPr>
          <p:cNvSpPr txBox="1"/>
          <p:nvPr/>
        </p:nvSpPr>
        <p:spPr>
          <a:xfrm>
            <a:off x="6240860" y="2743200"/>
            <a:ext cx="2522141" cy="215444"/>
          </a:xfrm>
          <a:prstGeom prst="rect">
            <a:avLst/>
          </a:prstGeom>
          <a:noFill/>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2. Redirect to </a:t>
            </a:r>
            <a:r>
              <a:rPr kumimoji="0" lang="en-US" sz="1400" b="0" i="0" u="none" strike="noStrike" kern="0" cap="none" spc="0" normalizeH="0" baseline="0" noProof="0" dirty="0" err="1">
                <a:ln>
                  <a:solidFill>
                    <a:srgbClr val="FFFFFF">
                      <a:alpha val="0"/>
                    </a:srgbClr>
                  </a:solidFill>
                </a:ln>
                <a:solidFill>
                  <a:srgbClr val="595959"/>
                </a:solidFill>
                <a:effectLst/>
                <a:uLnTx/>
                <a:uFillTx/>
              </a:rPr>
              <a:t>ServiceProvider</a:t>
            </a:r>
            <a:endParaRPr kumimoji="0" lang="en-US" sz="1400" b="0" i="0" u="none" strike="noStrike" kern="0" cap="none" spc="0" normalizeH="0" baseline="0" noProof="0" dirty="0">
              <a:ln>
                <a:solidFill>
                  <a:srgbClr val="FFFFFF">
                    <a:alpha val="0"/>
                  </a:srgbClr>
                </a:solidFill>
              </a:ln>
              <a:solidFill>
                <a:srgbClr val="595959"/>
              </a:solidFill>
              <a:effectLst/>
              <a:uLnTx/>
              <a:uFillTx/>
            </a:endParaRPr>
          </a:p>
        </p:txBody>
      </p:sp>
      <p:sp>
        <p:nvSpPr>
          <p:cNvPr id="55" name="TextBox 54">
            <a:extLst>
              <a:ext uri="{FF2B5EF4-FFF2-40B4-BE49-F238E27FC236}">
                <a16:creationId xmlns:a16="http://schemas.microsoft.com/office/drawing/2014/main" id="{F24A6D35-F3B6-4041-915B-25A0C9EB3D9E}"/>
              </a:ext>
            </a:extLst>
          </p:cNvPr>
          <p:cNvSpPr txBox="1"/>
          <p:nvPr/>
        </p:nvSpPr>
        <p:spPr>
          <a:xfrm>
            <a:off x="4934408" y="3794733"/>
            <a:ext cx="1495602" cy="430887"/>
          </a:xfrm>
          <a:prstGeom prst="rect">
            <a:avLst/>
          </a:prstGeom>
          <a:noFill/>
          <a:effectLst/>
        </p:spPr>
        <p:txBody>
          <a:bodyPr wrap="non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000000"/>
                </a:solidFill>
                <a:effectLst/>
                <a:uLnTx/>
                <a:uFillTx/>
              </a:rPr>
              <a:t>7. Authenticate &amp;</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000000"/>
                </a:solidFill>
                <a:effectLst/>
                <a:uLnTx/>
                <a:uFillTx/>
              </a:rPr>
              <a:t>    Issue Token</a:t>
            </a:r>
          </a:p>
        </p:txBody>
      </p:sp>
      <p:sp>
        <p:nvSpPr>
          <p:cNvPr id="56" name="TextBox 55">
            <a:extLst>
              <a:ext uri="{FF2B5EF4-FFF2-40B4-BE49-F238E27FC236}">
                <a16:creationId xmlns:a16="http://schemas.microsoft.com/office/drawing/2014/main" id="{6C5BC151-61BE-4449-B791-5B382FB3029E}"/>
              </a:ext>
            </a:extLst>
          </p:cNvPr>
          <p:cNvSpPr txBox="1"/>
          <p:nvPr/>
        </p:nvSpPr>
        <p:spPr>
          <a:xfrm>
            <a:off x="3361304" y="4572000"/>
            <a:ext cx="1891543" cy="215444"/>
          </a:xfrm>
          <a:prstGeom prst="rect">
            <a:avLst/>
          </a:prstGeom>
          <a:noFill/>
          <a:effectLst/>
        </p:spPr>
        <p:txBody>
          <a:bodyPr wrap="non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     9. Send Token to SP</a:t>
            </a:r>
          </a:p>
        </p:txBody>
      </p:sp>
      <p:sp>
        <p:nvSpPr>
          <p:cNvPr id="57" name="TextBox 56">
            <a:extLst>
              <a:ext uri="{FF2B5EF4-FFF2-40B4-BE49-F238E27FC236}">
                <a16:creationId xmlns:a16="http://schemas.microsoft.com/office/drawing/2014/main" id="{B219FEED-DAFB-487E-982F-C31082E9A657}"/>
              </a:ext>
            </a:extLst>
          </p:cNvPr>
          <p:cNvSpPr txBox="1"/>
          <p:nvPr/>
        </p:nvSpPr>
        <p:spPr>
          <a:xfrm>
            <a:off x="8169289" y="4530080"/>
            <a:ext cx="2221094" cy="430887"/>
          </a:xfrm>
          <a:prstGeom prst="rect">
            <a:avLst/>
          </a:prstGeom>
          <a:noFill/>
          <a:effectLst/>
        </p:spPr>
        <p:txBody>
          <a:bodyPr wrap="squar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10. </a:t>
            </a:r>
            <a:r>
              <a:rPr kumimoji="0" lang="en-US" sz="1400" b="1" i="0" u="none" strike="noStrike" kern="0" cap="none" spc="0" normalizeH="0" baseline="0" noProof="0" dirty="0">
                <a:ln>
                  <a:solidFill>
                    <a:srgbClr val="FFFFFF">
                      <a:alpha val="0"/>
                    </a:srgbClr>
                  </a:solidFill>
                </a:ln>
                <a:solidFill>
                  <a:srgbClr val="595959"/>
                </a:solidFill>
                <a:effectLst/>
                <a:uLnTx/>
                <a:uFillTx/>
              </a:rPr>
              <a:t>Validate Token, Run Rules Engine, Issue Token</a:t>
            </a:r>
          </a:p>
        </p:txBody>
      </p:sp>
      <p:sp>
        <p:nvSpPr>
          <p:cNvPr id="58" name="TextBox 57">
            <a:extLst>
              <a:ext uri="{FF2B5EF4-FFF2-40B4-BE49-F238E27FC236}">
                <a16:creationId xmlns:a16="http://schemas.microsoft.com/office/drawing/2014/main" id="{0EB01257-5677-4BAC-AB65-7EF0B7E5CAE4}"/>
              </a:ext>
            </a:extLst>
          </p:cNvPr>
          <p:cNvSpPr txBox="1"/>
          <p:nvPr/>
        </p:nvSpPr>
        <p:spPr>
          <a:xfrm>
            <a:off x="6324600" y="4953000"/>
            <a:ext cx="2314736" cy="215444"/>
          </a:xfrm>
          <a:prstGeom prst="rect">
            <a:avLst/>
          </a:prstGeom>
          <a:noFill/>
          <a:effectLst/>
        </p:spPr>
        <p:txBody>
          <a:bodyPr wrap="non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11. POST to RP with SP token</a:t>
            </a:r>
          </a:p>
        </p:txBody>
      </p:sp>
      <p:sp>
        <p:nvSpPr>
          <p:cNvPr id="59" name="TextBox 58">
            <a:extLst>
              <a:ext uri="{FF2B5EF4-FFF2-40B4-BE49-F238E27FC236}">
                <a16:creationId xmlns:a16="http://schemas.microsoft.com/office/drawing/2014/main" id="{042E1DC2-0EFF-485B-99A4-D1C61D670902}"/>
              </a:ext>
            </a:extLst>
          </p:cNvPr>
          <p:cNvSpPr txBox="1"/>
          <p:nvPr/>
        </p:nvSpPr>
        <p:spPr>
          <a:xfrm>
            <a:off x="3564230" y="5334000"/>
            <a:ext cx="2760371" cy="215444"/>
          </a:xfrm>
          <a:prstGeom prst="rect">
            <a:avLst/>
          </a:prstGeom>
          <a:noFill/>
          <a:effectLst/>
        </p:spPr>
        <p:txBody>
          <a:bodyPr wrap="non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12. Send SP Token to Relying Party</a:t>
            </a:r>
          </a:p>
        </p:txBody>
      </p:sp>
      <p:sp>
        <p:nvSpPr>
          <p:cNvPr id="60" name="TextBox 59">
            <a:extLst>
              <a:ext uri="{FF2B5EF4-FFF2-40B4-BE49-F238E27FC236}">
                <a16:creationId xmlns:a16="http://schemas.microsoft.com/office/drawing/2014/main" id="{36260CA2-7996-48F9-88E9-6419453E7ADA}"/>
              </a:ext>
            </a:extLst>
          </p:cNvPr>
          <p:cNvSpPr txBox="1"/>
          <p:nvPr/>
        </p:nvSpPr>
        <p:spPr>
          <a:xfrm>
            <a:off x="6399660" y="5715000"/>
            <a:ext cx="2744341" cy="215444"/>
          </a:xfrm>
          <a:prstGeom prst="rect">
            <a:avLst/>
          </a:prstGeom>
          <a:noFill/>
          <a:effectLst/>
        </p:spPr>
        <p:txBody>
          <a:bodyPr wrap="non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14. Return resource representation</a:t>
            </a:r>
          </a:p>
        </p:txBody>
      </p:sp>
      <p:sp>
        <p:nvSpPr>
          <p:cNvPr id="61" name="TextBox 60">
            <a:extLst>
              <a:ext uri="{FF2B5EF4-FFF2-40B4-BE49-F238E27FC236}">
                <a16:creationId xmlns:a16="http://schemas.microsoft.com/office/drawing/2014/main" id="{5E86B902-0E5E-4326-B0DA-D2F9666CB41C}"/>
              </a:ext>
            </a:extLst>
          </p:cNvPr>
          <p:cNvSpPr txBox="1"/>
          <p:nvPr/>
        </p:nvSpPr>
        <p:spPr>
          <a:xfrm>
            <a:off x="3657601" y="3061156"/>
            <a:ext cx="1220097" cy="215444"/>
          </a:xfrm>
          <a:prstGeom prst="rect">
            <a:avLst/>
          </a:prstGeom>
          <a:noFill/>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3. Auth/N</a:t>
            </a:r>
          </a:p>
        </p:txBody>
      </p:sp>
      <p:sp>
        <p:nvSpPr>
          <p:cNvPr id="62" name="TextBox 61">
            <a:extLst>
              <a:ext uri="{FF2B5EF4-FFF2-40B4-BE49-F238E27FC236}">
                <a16:creationId xmlns:a16="http://schemas.microsoft.com/office/drawing/2014/main" id="{F56356FE-65AD-44D8-A9C1-260EAA443B32}"/>
              </a:ext>
            </a:extLst>
          </p:cNvPr>
          <p:cNvSpPr txBox="1"/>
          <p:nvPr/>
        </p:nvSpPr>
        <p:spPr>
          <a:xfrm>
            <a:off x="6248400" y="3442156"/>
            <a:ext cx="1476412" cy="215444"/>
          </a:xfrm>
          <a:prstGeom prst="rect">
            <a:avLst/>
          </a:prstGeom>
          <a:noFill/>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5. Redirect to IdP</a:t>
            </a:r>
          </a:p>
        </p:txBody>
      </p:sp>
      <p:cxnSp>
        <p:nvCxnSpPr>
          <p:cNvPr id="63" name="Straight Arrow Connector 62">
            <a:extLst>
              <a:ext uri="{FF2B5EF4-FFF2-40B4-BE49-F238E27FC236}">
                <a16:creationId xmlns:a16="http://schemas.microsoft.com/office/drawing/2014/main" id="{0E512F6B-A3E4-49DE-8243-70BC5D163A95}"/>
              </a:ext>
            </a:extLst>
          </p:cNvPr>
          <p:cNvCxnSpPr/>
          <p:nvPr/>
        </p:nvCxnSpPr>
        <p:spPr>
          <a:xfrm>
            <a:off x="1541854" y="4564841"/>
            <a:ext cx="6071940" cy="0"/>
          </a:xfrm>
          <a:prstGeom prst="straightConnector1">
            <a:avLst/>
          </a:prstGeom>
          <a:noFill/>
          <a:ln w="28575" cap="flat" cmpd="sng" algn="ctr">
            <a:solidFill>
              <a:srgbClr val="1F6691"/>
            </a:solidFill>
            <a:prstDash val="solid"/>
            <a:tailEnd type="triangle" w="med" len="med"/>
          </a:ln>
          <a:effectLst/>
        </p:spPr>
      </p:cxnSp>
      <p:cxnSp>
        <p:nvCxnSpPr>
          <p:cNvPr id="64" name="Straight Arrow Connector 63">
            <a:extLst>
              <a:ext uri="{FF2B5EF4-FFF2-40B4-BE49-F238E27FC236}">
                <a16:creationId xmlns:a16="http://schemas.microsoft.com/office/drawing/2014/main" id="{D999CBD7-7CEF-40A2-A468-09C520180875}"/>
              </a:ext>
            </a:extLst>
          </p:cNvPr>
          <p:cNvCxnSpPr/>
          <p:nvPr/>
        </p:nvCxnSpPr>
        <p:spPr>
          <a:xfrm flipH="1">
            <a:off x="1541857" y="4928403"/>
            <a:ext cx="6071937" cy="0"/>
          </a:xfrm>
          <a:prstGeom prst="straightConnector1">
            <a:avLst/>
          </a:prstGeom>
          <a:noFill/>
          <a:ln w="28575" cap="flat" cmpd="sng" algn="ctr">
            <a:solidFill>
              <a:srgbClr val="1F6691"/>
            </a:solidFill>
            <a:prstDash val="dash"/>
            <a:tailEnd type="triangle" w="med" len="med"/>
          </a:ln>
          <a:effectLst/>
        </p:spPr>
      </p:cxnSp>
      <p:sp>
        <p:nvSpPr>
          <p:cNvPr id="65" name="Freeform 25">
            <a:extLst>
              <a:ext uri="{FF2B5EF4-FFF2-40B4-BE49-F238E27FC236}">
                <a16:creationId xmlns:a16="http://schemas.microsoft.com/office/drawing/2014/main" id="{5692A4A0-7B65-4AA1-A70F-7D4F7169500B}"/>
              </a:ext>
            </a:extLst>
          </p:cNvPr>
          <p:cNvSpPr/>
          <p:nvPr/>
        </p:nvSpPr>
        <p:spPr>
          <a:xfrm>
            <a:off x="7621588" y="4562643"/>
            <a:ext cx="323850" cy="365760"/>
          </a:xfrm>
          <a:custGeom>
            <a:avLst/>
            <a:gdLst>
              <a:gd name="connsiteX0" fmla="*/ 0 w 323850"/>
              <a:gd name="connsiteY0" fmla="*/ 0 h 359569"/>
              <a:gd name="connsiteX1" fmla="*/ 323850 w 323850"/>
              <a:gd name="connsiteY1" fmla="*/ 0 h 359569"/>
              <a:gd name="connsiteX2" fmla="*/ 323850 w 323850"/>
              <a:gd name="connsiteY2" fmla="*/ 359569 h 359569"/>
              <a:gd name="connsiteX3" fmla="*/ 0 w 323850"/>
              <a:gd name="connsiteY3" fmla="*/ 359569 h 359569"/>
            </a:gdLst>
            <a:ahLst/>
            <a:cxnLst>
              <a:cxn ang="0">
                <a:pos x="connsiteX0" y="connsiteY0"/>
              </a:cxn>
              <a:cxn ang="0">
                <a:pos x="connsiteX1" y="connsiteY1"/>
              </a:cxn>
              <a:cxn ang="0">
                <a:pos x="connsiteX2" y="connsiteY2"/>
              </a:cxn>
              <a:cxn ang="0">
                <a:pos x="connsiteX3" y="connsiteY3"/>
              </a:cxn>
            </a:cxnLst>
            <a:rect l="l" t="t" r="r" b="b"/>
            <a:pathLst>
              <a:path w="323850" h="359569">
                <a:moveTo>
                  <a:pt x="0" y="0"/>
                </a:moveTo>
                <a:lnTo>
                  <a:pt x="323850" y="0"/>
                </a:lnTo>
                <a:lnTo>
                  <a:pt x="323850" y="359569"/>
                </a:lnTo>
                <a:lnTo>
                  <a:pt x="0" y="359569"/>
                </a:lnTo>
              </a:path>
            </a:pathLst>
          </a:custGeom>
          <a:noFill/>
          <a:ln w="28575" cap="flat" cmpd="sng" algn="ctr">
            <a:solidFill>
              <a:srgbClr val="1F6691"/>
            </a:solidFill>
            <a:prstDash val="solid"/>
            <a:tailEnd type="triangle" w="med" len="med"/>
          </a:ln>
          <a:effectLst/>
        </p:spPr>
        <p:txBody>
          <a:bodyPr rtlCol="0" anchor="ct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595959"/>
              </a:solidFill>
              <a:effectLst/>
              <a:uLnTx/>
              <a:uFillTx/>
            </a:endParaRPr>
          </a:p>
        </p:txBody>
      </p:sp>
      <p:cxnSp>
        <p:nvCxnSpPr>
          <p:cNvPr id="66" name="Straight Arrow Connector 65">
            <a:extLst>
              <a:ext uri="{FF2B5EF4-FFF2-40B4-BE49-F238E27FC236}">
                <a16:creationId xmlns:a16="http://schemas.microsoft.com/office/drawing/2014/main" id="{F599EC7A-1286-4055-87DA-E6DA2B3C693B}"/>
              </a:ext>
            </a:extLst>
          </p:cNvPr>
          <p:cNvCxnSpPr/>
          <p:nvPr/>
        </p:nvCxnSpPr>
        <p:spPr>
          <a:xfrm>
            <a:off x="1541859" y="3083733"/>
            <a:ext cx="6082186" cy="0"/>
          </a:xfrm>
          <a:prstGeom prst="straightConnector1">
            <a:avLst/>
          </a:prstGeom>
          <a:noFill/>
          <a:ln w="28575" cap="flat" cmpd="sng" algn="ctr">
            <a:solidFill>
              <a:srgbClr val="1F6691"/>
            </a:solidFill>
            <a:prstDash val="solid"/>
            <a:tailEnd type="triangle" w="med" len="med"/>
          </a:ln>
          <a:effectLst/>
        </p:spPr>
      </p:cxnSp>
      <p:cxnSp>
        <p:nvCxnSpPr>
          <p:cNvPr id="67" name="Straight Arrow Connector 66">
            <a:extLst>
              <a:ext uri="{FF2B5EF4-FFF2-40B4-BE49-F238E27FC236}">
                <a16:creationId xmlns:a16="http://schemas.microsoft.com/office/drawing/2014/main" id="{26C41A39-5D32-42AC-AA36-A6A9AB976CFF}"/>
              </a:ext>
            </a:extLst>
          </p:cNvPr>
          <p:cNvCxnSpPr/>
          <p:nvPr/>
        </p:nvCxnSpPr>
        <p:spPr>
          <a:xfrm flipH="1">
            <a:off x="1541855" y="3449493"/>
            <a:ext cx="6071940" cy="0"/>
          </a:xfrm>
          <a:prstGeom prst="straightConnector1">
            <a:avLst/>
          </a:prstGeom>
          <a:noFill/>
          <a:ln w="28575" cap="flat" cmpd="sng" algn="ctr">
            <a:solidFill>
              <a:srgbClr val="1F6691"/>
            </a:solidFill>
            <a:prstDash val="dash"/>
            <a:tailEnd type="triangle" w="med" len="med"/>
          </a:ln>
          <a:effectLst/>
        </p:spPr>
      </p:cxnSp>
      <p:sp>
        <p:nvSpPr>
          <p:cNvPr id="68" name="Freeform 28">
            <a:extLst>
              <a:ext uri="{FF2B5EF4-FFF2-40B4-BE49-F238E27FC236}">
                <a16:creationId xmlns:a16="http://schemas.microsoft.com/office/drawing/2014/main" id="{BA49F1BA-CDC1-4E24-9FD9-4D362F774CC5}"/>
              </a:ext>
            </a:extLst>
          </p:cNvPr>
          <p:cNvSpPr/>
          <p:nvPr/>
        </p:nvSpPr>
        <p:spPr>
          <a:xfrm>
            <a:off x="7621588" y="3083733"/>
            <a:ext cx="323850" cy="365760"/>
          </a:xfrm>
          <a:custGeom>
            <a:avLst/>
            <a:gdLst>
              <a:gd name="connsiteX0" fmla="*/ 0 w 323850"/>
              <a:gd name="connsiteY0" fmla="*/ 0 h 359569"/>
              <a:gd name="connsiteX1" fmla="*/ 323850 w 323850"/>
              <a:gd name="connsiteY1" fmla="*/ 0 h 359569"/>
              <a:gd name="connsiteX2" fmla="*/ 323850 w 323850"/>
              <a:gd name="connsiteY2" fmla="*/ 359569 h 359569"/>
              <a:gd name="connsiteX3" fmla="*/ 0 w 323850"/>
              <a:gd name="connsiteY3" fmla="*/ 359569 h 359569"/>
            </a:gdLst>
            <a:ahLst/>
            <a:cxnLst>
              <a:cxn ang="0">
                <a:pos x="connsiteX0" y="connsiteY0"/>
              </a:cxn>
              <a:cxn ang="0">
                <a:pos x="connsiteX1" y="connsiteY1"/>
              </a:cxn>
              <a:cxn ang="0">
                <a:pos x="connsiteX2" y="connsiteY2"/>
              </a:cxn>
              <a:cxn ang="0">
                <a:pos x="connsiteX3" y="connsiteY3"/>
              </a:cxn>
            </a:cxnLst>
            <a:rect l="l" t="t" r="r" b="b"/>
            <a:pathLst>
              <a:path w="323850" h="359569">
                <a:moveTo>
                  <a:pt x="0" y="0"/>
                </a:moveTo>
                <a:lnTo>
                  <a:pt x="323850" y="0"/>
                </a:lnTo>
                <a:lnTo>
                  <a:pt x="323850" y="359569"/>
                </a:lnTo>
                <a:lnTo>
                  <a:pt x="0" y="359569"/>
                </a:lnTo>
              </a:path>
            </a:pathLst>
          </a:custGeom>
          <a:noFill/>
          <a:ln w="28575" cap="flat" cmpd="sng" algn="ctr">
            <a:solidFill>
              <a:srgbClr val="1F6691"/>
            </a:solidFill>
            <a:prstDash val="solid"/>
            <a:tailEnd type="triangle" w="med" len="med"/>
          </a:ln>
          <a:effectLst/>
        </p:spPr>
        <p:txBody>
          <a:bodyPr rtlCol="0" anchor="ct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595959"/>
              </a:solidFill>
              <a:effectLst/>
              <a:uLnTx/>
              <a:uFillTx/>
            </a:endParaRPr>
          </a:p>
        </p:txBody>
      </p:sp>
      <p:cxnSp>
        <p:nvCxnSpPr>
          <p:cNvPr id="69" name="Straight Arrow Connector 68">
            <a:extLst>
              <a:ext uri="{FF2B5EF4-FFF2-40B4-BE49-F238E27FC236}">
                <a16:creationId xmlns:a16="http://schemas.microsoft.com/office/drawing/2014/main" id="{963F96FF-033D-4672-BE25-F8E3161CCD02}"/>
              </a:ext>
            </a:extLst>
          </p:cNvPr>
          <p:cNvCxnSpPr/>
          <p:nvPr/>
        </p:nvCxnSpPr>
        <p:spPr>
          <a:xfrm>
            <a:off x="1541860" y="3823188"/>
            <a:ext cx="3031283" cy="0"/>
          </a:xfrm>
          <a:prstGeom prst="straightConnector1">
            <a:avLst/>
          </a:prstGeom>
          <a:noFill/>
          <a:ln w="28575" cap="flat" cmpd="sng" algn="ctr">
            <a:solidFill>
              <a:srgbClr val="1F6691"/>
            </a:solidFill>
            <a:prstDash val="solid"/>
            <a:tailEnd type="triangle" w="med" len="med"/>
          </a:ln>
          <a:effectLst/>
        </p:spPr>
      </p:cxnSp>
      <p:cxnSp>
        <p:nvCxnSpPr>
          <p:cNvPr id="70" name="Straight Arrow Connector 69">
            <a:extLst>
              <a:ext uri="{FF2B5EF4-FFF2-40B4-BE49-F238E27FC236}">
                <a16:creationId xmlns:a16="http://schemas.microsoft.com/office/drawing/2014/main" id="{04CC0077-7E64-4C62-B72A-13A0B97C919E}"/>
              </a:ext>
            </a:extLst>
          </p:cNvPr>
          <p:cNvCxnSpPr/>
          <p:nvPr/>
        </p:nvCxnSpPr>
        <p:spPr>
          <a:xfrm flipH="1">
            <a:off x="1541860" y="4188948"/>
            <a:ext cx="3031283" cy="0"/>
          </a:xfrm>
          <a:prstGeom prst="straightConnector1">
            <a:avLst/>
          </a:prstGeom>
          <a:noFill/>
          <a:ln w="28575" cap="flat" cmpd="sng" algn="ctr">
            <a:solidFill>
              <a:srgbClr val="1F6691"/>
            </a:solidFill>
            <a:prstDash val="dash"/>
            <a:tailEnd type="triangle" w="med" len="med"/>
          </a:ln>
          <a:effectLst/>
        </p:spPr>
      </p:cxnSp>
      <p:sp>
        <p:nvSpPr>
          <p:cNvPr id="71" name="Freeform 31">
            <a:extLst>
              <a:ext uri="{FF2B5EF4-FFF2-40B4-BE49-F238E27FC236}">
                <a16:creationId xmlns:a16="http://schemas.microsoft.com/office/drawing/2014/main" id="{572E7DBE-E482-4C65-ABC5-2CD340756D32}"/>
              </a:ext>
            </a:extLst>
          </p:cNvPr>
          <p:cNvSpPr/>
          <p:nvPr/>
        </p:nvSpPr>
        <p:spPr>
          <a:xfrm>
            <a:off x="4582089" y="3824098"/>
            <a:ext cx="323850" cy="364850"/>
          </a:xfrm>
          <a:custGeom>
            <a:avLst/>
            <a:gdLst>
              <a:gd name="connsiteX0" fmla="*/ 0 w 323850"/>
              <a:gd name="connsiteY0" fmla="*/ 0 h 359569"/>
              <a:gd name="connsiteX1" fmla="*/ 323850 w 323850"/>
              <a:gd name="connsiteY1" fmla="*/ 0 h 359569"/>
              <a:gd name="connsiteX2" fmla="*/ 323850 w 323850"/>
              <a:gd name="connsiteY2" fmla="*/ 359569 h 359569"/>
              <a:gd name="connsiteX3" fmla="*/ 0 w 323850"/>
              <a:gd name="connsiteY3" fmla="*/ 359569 h 359569"/>
            </a:gdLst>
            <a:ahLst/>
            <a:cxnLst>
              <a:cxn ang="0">
                <a:pos x="connsiteX0" y="connsiteY0"/>
              </a:cxn>
              <a:cxn ang="0">
                <a:pos x="connsiteX1" y="connsiteY1"/>
              </a:cxn>
              <a:cxn ang="0">
                <a:pos x="connsiteX2" y="connsiteY2"/>
              </a:cxn>
              <a:cxn ang="0">
                <a:pos x="connsiteX3" y="connsiteY3"/>
              </a:cxn>
            </a:cxnLst>
            <a:rect l="l" t="t" r="r" b="b"/>
            <a:pathLst>
              <a:path w="323850" h="359569">
                <a:moveTo>
                  <a:pt x="0" y="0"/>
                </a:moveTo>
                <a:lnTo>
                  <a:pt x="323850" y="0"/>
                </a:lnTo>
                <a:lnTo>
                  <a:pt x="323850" y="359569"/>
                </a:lnTo>
                <a:lnTo>
                  <a:pt x="0" y="359569"/>
                </a:lnTo>
              </a:path>
            </a:pathLst>
          </a:custGeom>
          <a:noFill/>
          <a:ln w="28575" cap="flat" cmpd="sng" algn="ctr">
            <a:solidFill>
              <a:srgbClr val="1F6691"/>
            </a:solidFill>
            <a:prstDash val="solid"/>
            <a:tailEnd type="triangle" w="med" len="med"/>
          </a:ln>
          <a:effectLst/>
        </p:spPr>
        <p:txBody>
          <a:bodyPr rtlCol="0" anchor="ct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595959"/>
              </a:solidFill>
              <a:effectLst/>
              <a:uLnTx/>
              <a:uFillTx/>
            </a:endParaRPr>
          </a:p>
        </p:txBody>
      </p:sp>
      <p:cxnSp>
        <p:nvCxnSpPr>
          <p:cNvPr id="72" name="Straight Arrow Connector 71">
            <a:extLst>
              <a:ext uri="{FF2B5EF4-FFF2-40B4-BE49-F238E27FC236}">
                <a16:creationId xmlns:a16="http://schemas.microsoft.com/office/drawing/2014/main" id="{C2611537-7B28-4D5B-99C0-228C1A99BD93}"/>
              </a:ext>
            </a:extLst>
          </p:cNvPr>
          <p:cNvCxnSpPr/>
          <p:nvPr/>
        </p:nvCxnSpPr>
        <p:spPr>
          <a:xfrm>
            <a:off x="1541853" y="5302097"/>
            <a:ext cx="9109668" cy="0"/>
          </a:xfrm>
          <a:prstGeom prst="straightConnector1">
            <a:avLst/>
          </a:prstGeom>
          <a:noFill/>
          <a:ln w="28575" cap="flat" cmpd="sng" algn="ctr">
            <a:solidFill>
              <a:srgbClr val="1F6691"/>
            </a:solidFill>
            <a:prstDash val="solid"/>
            <a:tailEnd type="triangle" w="med" len="med"/>
          </a:ln>
          <a:effectLst/>
        </p:spPr>
      </p:cxnSp>
      <p:cxnSp>
        <p:nvCxnSpPr>
          <p:cNvPr id="73" name="Straight Arrow Connector 72">
            <a:extLst>
              <a:ext uri="{FF2B5EF4-FFF2-40B4-BE49-F238E27FC236}">
                <a16:creationId xmlns:a16="http://schemas.microsoft.com/office/drawing/2014/main" id="{A0A7A91C-4506-4D67-9684-B73811790A79}"/>
              </a:ext>
            </a:extLst>
          </p:cNvPr>
          <p:cNvCxnSpPr/>
          <p:nvPr/>
        </p:nvCxnSpPr>
        <p:spPr>
          <a:xfrm flipH="1" flipV="1">
            <a:off x="1541853" y="5667853"/>
            <a:ext cx="9109668" cy="5"/>
          </a:xfrm>
          <a:prstGeom prst="straightConnector1">
            <a:avLst/>
          </a:prstGeom>
          <a:noFill/>
          <a:ln w="28575" cap="flat" cmpd="sng" algn="ctr">
            <a:solidFill>
              <a:srgbClr val="1F6691"/>
            </a:solidFill>
            <a:prstDash val="dash"/>
            <a:tailEnd type="triangle" w="med" len="med"/>
          </a:ln>
          <a:effectLst/>
        </p:spPr>
      </p:cxnSp>
      <p:sp>
        <p:nvSpPr>
          <p:cNvPr id="74" name="Freeform 34">
            <a:extLst>
              <a:ext uri="{FF2B5EF4-FFF2-40B4-BE49-F238E27FC236}">
                <a16:creationId xmlns:a16="http://schemas.microsoft.com/office/drawing/2014/main" id="{A1EDBC59-C7D5-44D4-8F45-D1C04ECABFB6}"/>
              </a:ext>
            </a:extLst>
          </p:cNvPr>
          <p:cNvSpPr/>
          <p:nvPr/>
        </p:nvSpPr>
        <p:spPr>
          <a:xfrm>
            <a:off x="10660964" y="5302099"/>
            <a:ext cx="323850" cy="365755"/>
          </a:xfrm>
          <a:custGeom>
            <a:avLst/>
            <a:gdLst>
              <a:gd name="connsiteX0" fmla="*/ 0 w 323850"/>
              <a:gd name="connsiteY0" fmla="*/ 0 h 359569"/>
              <a:gd name="connsiteX1" fmla="*/ 323850 w 323850"/>
              <a:gd name="connsiteY1" fmla="*/ 0 h 359569"/>
              <a:gd name="connsiteX2" fmla="*/ 323850 w 323850"/>
              <a:gd name="connsiteY2" fmla="*/ 359569 h 359569"/>
              <a:gd name="connsiteX3" fmla="*/ 0 w 323850"/>
              <a:gd name="connsiteY3" fmla="*/ 359569 h 359569"/>
            </a:gdLst>
            <a:ahLst/>
            <a:cxnLst>
              <a:cxn ang="0">
                <a:pos x="connsiteX0" y="connsiteY0"/>
              </a:cxn>
              <a:cxn ang="0">
                <a:pos x="connsiteX1" y="connsiteY1"/>
              </a:cxn>
              <a:cxn ang="0">
                <a:pos x="connsiteX2" y="connsiteY2"/>
              </a:cxn>
              <a:cxn ang="0">
                <a:pos x="connsiteX3" y="connsiteY3"/>
              </a:cxn>
            </a:cxnLst>
            <a:rect l="l" t="t" r="r" b="b"/>
            <a:pathLst>
              <a:path w="323850" h="359569">
                <a:moveTo>
                  <a:pt x="0" y="0"/>
                </a:moveTo>
                <a:lnTo>
                  <a:pt x="323850" y="0"/>
                </a:lnTo>
                <a:lnTo>
                  <a:pt x="323850" y="359569"/>
                </a:lnTo>
                <a:lnTo>
                  <a:pt x="0" y="359569"/>
                </a:lnTo>
              </a:path>
            </a:pathLst>
          </a:custGeom>
          <a:noFill/>
          <a:ln w="28575" cap="flat" cmpd="sng" algn="ctr">
            <a:solidFill>
              <a:srgbClr val="1F6691"/>
            </a:solidFill>
            <a:prstDash val="solid"/>
            <a:tailEnd type="triangle" w="med" len="med"/>
          </a:ln>
          <a:effectLst/>
        </p:spPr>
        <p:txBody>
          <a:bodyPr rtlCol="0" anchor="ct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595959"/>
              </a:solidFill>
              <a:effectLst/>
              <a:uLnTx/>
              <a:uFillTx/>
            </a:endParaRPr>
          </a:p>
        </p:txBody>
      </p:sp>
      <p:sp>
        <p:nvSpPr>
          <p:cNvPr id="75" name="Rectangle 74">
            <a:extLst>
              <a:ext uri="{FF2B5EF4-FFF2-40B4-BE49-F238E27FC236}">
                <a16:creationId xmlns:a16="http://schemas.microsoft.com/office/drawing/2014/main" id="{8003BBEF-8F86-4716-A250-8817802DABA4}"/>
              </a:ext>
            </a:extLst>
          </p:cNvPr>
          <p:cNvSpPr/>
          <p:nvPr/>
        </p:nvSpPr>
        <p:spPr bwMode="auto">
          <a:xfrm>
            <a:off x="835518" y="1574276"/>
            <a:ext cx="1412672" cy="593234"/>
          </a:xfrm>
          <a:prstGeom prst="rect">
            <a:avLst/>
          </a:prstGeom>
          <a:solidFill>
            <a:srgbClr val="00B050"/>
          </a:solidFill>
          <a:ln w="10795" cap="flat" cmpd="sng" algn="ctr">
            <a:noFill/>
            <a:prstDash val="solid"/>
            <a:headEnd type="none" w="med" len="med"/>
            <a:tailEnd type="none" w="med" len="med"/>
          </a:ln>
          <a:effectLst/>
        </p:spPr>
        <p:txBody>
          <a:bodyPr vert="horz" wrap="square" lIns="182880" tIns="45718" rIns="0" bIns="45718" numCol="1" rtlCol="0" anchor="ctr" anchorCtr="0" compatLnSpc="1">
            <a:prstTxWarp prst="textNoShape">
              <a:avLst/>
            </a:prstTxWarp>
          </a:bodyPr>
          <a:lstStyle/>
          <a:p>
            <a:pPr marL="0" marR="0" lvl="0" indent="0" algn="l" defTabSz="914099"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Browser</a:t>
            </a:r>
          </a:p>
        </p:txBody>
      </p:sp>
      <p:sp>
        <p:nvSpPr>
          <p:cNvPr id="76" name="Rectangle 75">
            <a:extLst>
              <a:ext uri="{FF2B5EF4-FFF2-40B4-BE49-F238E27FC236}">
                <a16:creationId xmlns:a16="http://schemas.microsoft.com/office/drawing/2014/main" id="{E5783082-24E4-4BDA-906E-FB6FF98C40EC}"/>
              </a:ext>
            </a:extLst>
          </p:cNvPr>
          <p:cNvSpPr/>
          <p:nvPr/>
        </p:nvSpPr>
        <p:spPr bwMode="auto">
          <a:xfrm>
            <a:off x="3657601" y="1574276"/>
            <a:ext cx="1830553" cy="593234"/>
          </a:xfrm>
          <a:prstGeom prst="rect">
            <a:avLst/>
          </a:prstGeom>
          <a:solidFill>
            <a:srgbClr val="429A16"/>
          </a:solidFill>
          <a:ln w="10795" cap="flat" cmpd="sng" algn="ctr">
            <a:noFill/>
            <a:prstDash val="solid"/>
            <a:headEnd type="none" w="med" len="med"/>
            <a:tailEnd type="none" w="med" len="med"/>
          </a:ln>
          <a:effectLst/>
        </p:spPr>
        <p:txBody>
          <a:bodyPr vert="horz" wrap="square" lIns="182880" tIns="45718" rIns="0" bIns="45718" numCol="1" rtlCol="0" anchor="ctr" anchorCtr="0" compatLnSpc="1">
            <a:prstTxWarp prst="textNoShape">
              <a:avLst/>
            </a:prstTxWarp>
          </a:bodyPr>
          <a:lstStyle/>
          <a:p>
            <a:pPr marL="0" marR="0" lvl="0" indent="0" algn="l" defTabSz="914099"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Identity </a:t>
            </a:r>
            <a:br>
              <a:rPr kumimoji="0" lang="en-US" sz="16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br>
            <a:r>
              <a:rPr kumimoji="0" lang="en-US" sz="16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Provider (</a:t>
            </a:r>
            <a:r>
              <a:rPr kumimoji="0" lang="en-US" sz="1600" b="0" i="0" u="none" strike="noStrike" kern="0" cap="none" spc="0" normalizeH="0" baseline="0" noProof="0" dirty="0" err="1">
                <a:ln>
                  <a:solidFill>
                    <a:srgbClr val="FFFFFF">
                      <a:alpha val="0"/>
                    </a:srgbClr>
                  </a:solidFill>
                </a:ln>
                <a:solidFill>
                  <a:srgbClr val="FFFFFF"/>
                </a:solidFill>
                <a:effectLst/>
                <a:uLnTx/>
                <a:uFillTx/>
                <a:latin typeface="Segoe UI"/>
                <a:ea typeface="+mn-ea"/>
                <a:cs typeface="+mn-cs"/>
              </a:rPr>
              <a:t>IdP</a:t>
            </a:r>
            <a:r>
              <a:rPr kumimoji="0" lang="en-US" sz="16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-STS)</a:t>
            </a:r>
          </a:p>
        </p:txBody>
      </p:sp>
      <p:sp>
        <p:nvSpPr>
          <p:cNvPr id="77" name="Rectangle 76">
            <a:extLst>
              <a:ext uri="{FF2B5EF4-FFF2-40B4-BE49-F238E27FC236}">
                <a16:creationId xmlns:a16="http://schemas.microsoft.com/office/drawing/2014/main" id="{9C1EE6EF-28A9-44E0-AD07-099329F6C362}"/>
              </a:ext>
            </a:extLst>
          </p:cNvPr>
          <p:cNvSpPr/>
          <p:nvPr/>
        </p:nvSpPr>
        <p:spPr bwMode="auto">
          <a:xfrm>
            <a:off x="9948215" y="1574276"/>
            <a:ext cx="1412672" cy="593234"/>
          </a:xfrm>
          <a:prstGeom prst="rect">
            <a:avLst/>
          </a:prstGeom>
          <a:solidFill>
            <a:srgbClr val="EF3B28"/>
          </a:solidFill>
          <a:ln w="10795" cap="flat" cmpd="sng" algn="ctr">
            <a:noFill/>
            <a:prstDash val="solid"/>
            <a:headEnd type="none" w="med" len="med"/>
            <a:tailEnd type="none" w="med" len="med"/>
          </a:ln>
          <a:effectLst/>
        </p:spPr>
        <p:txBody>
          <a:bodyPr vert="horz" wrap="square" lIns="182880" tIns="45718" rIns="0" bIns="45718" numCol="1" rtlCol="0" anchor="ctr" anchorCtr="0" compatLnSpc="1">
            <a:prstTxWarp prst="textNoShape">
              <a:avLst/>
            </a:prstTxWarp>
          </a:bodyPr>
          <a:lstStyle/>
          <a:p>
            <a:pPr marL="0" marR="0" lvl="0" indent="0" algn="l" defTabSz="914099"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Application</a:t>
            </a:r>
            <a:b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br>
            <a: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(RP)</a:t>
            </a:r>
          </a:p>
        </p:txBody>
      </p:sp>
      <p:sp>
        <p:nvSpPr>
          <p:cNvPr id="78" name="Rectangle 77">
            <a:extLst>
              <a:ext uri="{FF2B5EF4-FFF2-40B4-BE49-F238E27FC236}">
                <a16:creationId xmlns:a16="http://schemas.microsoft.com/office/drawing/2014/main" id="{BD1876AF-C3CC-466C-8BB7-C06F977E89C3}"/>
              </a:ext>
            </a:extLst>
          </p:cNvPr>
          <p:cNvSpPr/>
          <p:nvPr/>
        </p:nvSpPr>
        <p:spPr bwMode="auto">
          <a:xfrm>
            <a:off x="6910650" y="1574276"/>
            <a:ext cx="1412672" cy="593234"/>
          </a:xfrm>
          <a:prstGeom prst="rect">
            <a:avLst/>
          </a:prstGeom>
          <a:solidFill>
            <a:srgbClr val="B4009E">
              <a:lumMod val="75000"/>
            </a:srgbClr>
          </a:solidFill>
          <a:ln w="10795" cap="flat" cmpd="sng" algn="ctr">
            <a:noFill/>
            <a:prstDash val="solid"/>
            <a:headEnd type="none" w="med" len="med"/>
            <a:tailEnd type="none" w="med" len="med"/>
          </a:ln>
          <a:effectLst/>
        </p:spPr>
        <p:txBody>
          <a:bodyPr vert="horz" wrap="square" lIns="182880" tIns="45718" rIns="0" bIns="45718" numCol="1" rtlCol="0" anchor="ctr" anchorCtr="0" compatLnSpc="1">
            <a:prstTxWarp prst="textNoShape">
              <a:avLst/>
            </a:prstTxWarp>
          </a:bodyPr>
          <a:lstStyle/>
          <a:p>
            <a:pPr marL="0" marR="0" lvl="0" indent="0" algn="l" defTabSz="914099"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Service </a:t>
            </a:r>
            <a:br>
              <a:rPr kumimoji="0" lang="en-US" sz="16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br>
            <a:r>
              <a:rPr kumimoji="0" lang="en-US" sz="16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Provider (SP)</a:t>
            </a:r>
          </a:p>
        </p:txBody>
      </p:sp>
      <p:sp>
        <p:nvSpPr>
          <p:cNvPr id="79" name="TextBox 78">
            <a:extLst>
              <a:ext uri="{FF2B5EF4-FFF2-40B4-BE49-F238E27FC236}">
                <a16:creationId xmlns:a16="http://schemas.microsoft.com/office/drawing/2014/main" id="{3B1EC8F2-A945-41D5-A397-60355F8B0D66}"/>
              </a:ext>
            </a:extLst>
          </p:cNvPr>
          <p:cNvSpPr txBox="1"/>
          <p:nvPr/>
        </p:nvSpPr>
        <p:spPr>
          <a:xfrm>
            <a:off x="7987358" y="3063642"/>
            <a:ext cx="1476412" cy="430887"/>
          </a:xfrm>
          <a:prstGeom prst="rect">
            <a:avLst/>
          </a:prstGeom>
          <a:noFill/>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4. Home-realm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Discovery</a:t>
            </a:r>
          </a:p>
        </p:txBody>
      </p:sp>
    </p:spTree>
    <p:extLst>
      <p:ext uri="{BB962C8B-B14F-4D97-AF65-F5344CB8AC3E}">
        <p14:creationId xmlns:p14="http://schemas.microsoft.com/office/powerpoint/2010/main" val="415528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500"/>
                                        <p:tgtEl>
                                          <p:spTgt spid="7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fade">
                                      <p:cBhvr>
                                        <p:cTn id="63" dur="500"/>
                                        <p:tgtEl>
                                          <p:spTgt spid="7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fade">
                                      <p:cBhvr>
                                        <p:cTn id="90" dur="500"/>
                                        <p:tgtEl>
                                          <p:spTgt spid="5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72"/>
                                        </p:tgtEl>
                                        <p:attrNameLst>
                                          <p:attrName>style.visibility</p:attrName>
                                        </p:attrNameLst>
                                      </p:cBhvr>
                                      <p:to>
                                        <p:strVal val="visible"/>
                                      </p:to>
                                    </p:set>
                                    <p:animEffect transition="in" filter="fade">
                                      <p:cBhvr>
                                        <p:cTn id="95" dur="500"/>
                                        <p:tgtEl>
                                          <p:spTgt spid="7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fade">
                                      <p:cBhvr>
                                        <p:cTn id="98" dur="500"/>
                                        <p:tgtEl>
                                          <p:spTgt spid="5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73"/>
                                        </p:tgtEl>
                                        <p:attrNameLst>
                                          <p:attrName>style.visibility</p:attrName>
                                        </p:attrNameLst>
                                      </p:cBhvr>
                                      <p:to>
                                        <p:strVal val="visible"/>
                                      </p:to>
                                    </p:set>
                                    <p:animEffect transition="in" filter="fade">
                                      <p:cBhvr>
                                        <p:cTn id="111" dur="500"/>
                                        <p:tgtEl>
                                          <p:spTgt spid="7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0"/>
                                        </p:tgtEl>
                                        <p:attrNameLst>
                                          <p:attrName>style.visibility</p:attrName>
                                        </p:attrNameLst>
                                      </p:cBhvr>
                                      <p:to>
                                        <p:strVal val="visible"/>
                                      </p:to>
                                    </p:set>
                                    <p:animEffect transition="in" filter="fade">
                                      <p:cBhvr>
                                        <p:cTn id="11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1" grpId="0"/>
      <p:bldP spid="52" grpId="0"/>
      <p:bldP spid="53" grpId="0"/>
      <p:bldP spid="54" grpId="0"/>
      <p:bldP spid="55" grpId="0"/>
      <p:bldP spid="56" grpId="0"/>
      <p:bldP spid="57" grpId="0"/>
      <p:bldP spid="58" grpId="0"/>
      <p:bldP spid="59" grpId="0"/>
      <p:bldP spid="60" grpId="0"/>
      <p:bldP spid="61" grpId="0"/>
      <p:bldP spid="62" grpId="0"/>
      <p:bldP spid="65" grpId="0" animBg="1"/>
      <p:bldP spid="68" grpId="0" animBg="1"/>
      <p:bldP spid="71" grpId="0" animBg="1"/>
      <p:bldP spid="74" grpId="0" animBg="1"/>
      <p:bldP spid="7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4CD779-C64C-4047-A543-444010517D2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27</a:t>
            </a:fld>
            <a:endParaRPr lang="en-US" dirty="0"/>
          </a:p>
        </p:txBody>
      </p:sp>
      <p:sp>
        <p:nvSpPr>
          <p:cNvPr id="3" name="Text Placeholder 2">
            <a:extLst>
              <a:ext uri="{FF2B5EF4-FFF2-40B4-BE49-F238E27FC236}">
                <a16:creationId xmlns:a16="http://schemas.microsoft.com/office/drawing/2014/main" id="{D829371A-9734-40A0-9ACF-5F063DDE1D3D}"/>
              </a:ext>
            </a:extLst>
          </p:cNvPr>
          <p:cNvSpPr>
            <a:spLocks noGrp="1"/>
          </p:cNvSpPr>
          <p:nvPr>
            <p:ph type="body" sz="quarter" idx="13"/>
          </p:nvPr>
        </p:nvSpPr>
        <p:spPr/>
        <p:txBody>
          <a:bodyPr/>
          <a:lstStyle/>
          <a:p>
            <a:r>
              <a:rPr lang="fr-FR" dirty="0"/>
              <a:t>AD FS: </a:t>
            </a:r>
            <a:r>
              <a:rPr lang="fr-FR" dirty="0" err="1"/>
              <a:t>Authentication</a:t>
            </a:r>
            <a:r>
              <a:rPr lang="fr-FR" dirty="0"/>
              <a:t> Flow (Active Profile)</a:t>
            </a:r>
          </a:p>
        </p:txBody>
      </p:sp>
      <p:sp>
        <p:nvSpPr>
          <p:cNvPr id="30" name="Rectangle 29">
            <a:extLst>
              <a:ext uri="{FF2B5EF4-FFF2-40B4-BE49-F238E27FC236}">
                <a16:creationId xmlns:a16="http://schemas.microsoft.com/office/drawing/2014/main" id="{C1E102C2-6D71-4CE5-B931-C5FA0397C93D}"/>
              </a:ext>
            </a:extLst>
          </p:cNvPr>
          <p:cNvSpPr/>
          <p:nvPr>
            <p:custDataLst>
              <p:tags r:id="rId1"/>
            </p:custDataLst>
          </p:nvPr>
        </p:nvSpPr>
        <p:spPr bwMode="auto">
          <a:xfrm>
            <a:off x="6172200" y="1668482"/>
            <a:ext cx="5714999" cy="4803775"/>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vert="horz" wrap="square" lIns="91404" tIns="45703" rIns="91404" bIns="45703" numCol="1" spcCol="0" rtlCol="0" anchor="t" anchorCtr="0" compatLnSpc="1">
            <a:prstTxWarp prst="textNoShape">
              <a:avLst/>
            </a:prstTxWarp>
          </a:bodyPr>
          <a:lstStyle/>
          <a:p>
            <a:pPr marL="0" marR="0" lvl="0" indent="0" defTabSz="913788" eaLnBrk="1" fontAlgn="auto"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solidFill>
                  <a:srgbClr val="FFFFFF">
                    <a:alpha val="0"/>
                  </a:srgbClr>
                </a:solidFill>
              </a:ln>
              <a:solidFill>
                <a:srgbClr val="595959"/>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CDE404B8-1F8C-4E0D-B704-9030F906067B}"/>
              </a:ext>
            </a:extLst>
          </p:cNvPr>
          <p:cNvSpPr/>
          <p:nvPr>
            <p:custDataLst>
              <p:tags r:id="rId2"/>
            </p:custDataLst>
          </p:nvPr>
        </p:nvSpPr>
        <p:spPr bwMode="auto">
          <a:xfrm>
            <a:off x="304801" y="1668483"/>
            <a:ext cx="5714999" cy="4803775"/>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vert="horz" wrap="square" lIns="91404" tIns="45703" rIns="91404" bIns="45703" numCol="1" spcCol="0" rtlCol="0" anchor="t" anchorCtr="0" compatLnSpc="1">
            <a:prstTxWarp prst="textNoShape">
              <a:avLst/>
            </a:prstTxWarp>
          </a:bodyPr>
          <a:lstStyle/>
          <a:p>
            <a:pPr marL="0" marR="0" lvl="0" indent="0" defTabSz="913788" eaLnBrk="1" fontAlgn="auto"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solidFill>
                  <a:srgbClr val="FFFFFF">
                    <a:alpha val="0"/>
                  </a:srgbClr>
                </a:solidFill>
              </a:ln>
              <a:solidFill>
                <a:srgbClr val="595959"/>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B7911772-3E9B-4B97-A367-E211C35354B2}"/>
              </a:ext>
            </a:extLst>
          </p:cNvPr>
          <p:cNvSpPr txBox="1"/>
          <p:nvPr/>
        </p:nvSpPr>
        <p:spPr>
          <a:xfrm>
            <a:off x="10749453" y="4738953"/>
            <a:ext cx="1061547" cy="861774"/>
          </a:xfrm>
          <a:prstGeom prst="rect">
            <a:avLst/>
          </a:prstGeom>
          <a:noFill/>
          <a:effectLst/>
        </p:spPr>
        <p:txBody>
          <a:bodyPr wrap="squar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12. Validate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      Token</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&amp; Execute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Operation</a:t>
            </a:r>
          </a:p>
        </p:txBody>
      </p:sp>
      <p:cxnSp>
        <p:nvCxnSpPr>
          <p:cNvPr id="33" name="Straight Connector 32">
            <a:extLst>
              <a:ext uri="{FF2B5EF4-FFF2-40B4-BE49-F238E27FC236}">
                <a16:creationId xmlns:a16="http://schemas.microsoft.com/office/drawing/2014/main" id="{DA12BD9E-1A49-4040-A6DD-AFF6F5F738BA}"/>
              </a:ext>
            </a:extLst>
          </p:cNvPr>
          <p:cNvCxnSpPr/>
          <p:nvPr/>
        </p:nvCxnSpPr>
        <p:spPr>
          <a:xfrm>
            <a:off x="1315935" y="2315168"/>
            <a:ext cx="0" cy="4071795"/>
          </a:xfrm>
          <a:prstGeom prst="line">
            <a:avLst/>
          </a:prstGeom>
          <a:noFill/>
          <a:ln w="9525" cap="flat" cmpd="sng" algn="ctr">
            <a:solidFill>
              <a:srgbClr val="64BE00"/>
            </a:solidFill>
            <a:prstDash val="solid"/>
          </a:ln>
          <a:effectLst/>
        </p:spPr>
      </p:cxnSp>
      <p:cxnSp>
        <p:nvCxnSpPr>
          <p:cNvPr id="34" name="Straight Connector 33">
            <a:extLst>
              <a:ext uri="{FF2B5EF4-FFF2-40B4-BE49-F238E27FC236}">
                <a16:creationId xmlns:a16="http://schemas.microsoft.com/office/drawing/2014/main" id="{F874A121-6BDE-4845-B562-8199446F24C6}"/>
              </a:ext>
            </a:extLst>
          </p:cNvPr>
          <p:cNvCxnSpPr/>
          <p:nvPr/>
        </p:nvCxnSpPr>
        <p:spPr>
          <a:xfrm>
            <a:off x="4157194" y="2315168"/>
            <a:ext cx="0" cy="4071795"/>
          </a:xfrm>
          <a:prstGeom prst="line">
            <a:avLst/>
          </a:prstGeom>
          <a:noFill/>
          <a:ln w="9525" cap="flat" cmpd="sng" algn="ctr">
            <a:solidFill>
              <a:srgbClr val="258244"/>
            </a:solidFill>
            <a:prstDash val="solid"/>
          </a:ln>
          <a:effectLst/>
        </p:spPr>
      </p:cxnSp>
      <p:cxnSp>
        <p:nvCxnSpPr>
          <p:cNvPr id="35" name="Straight Connector 34">
            <a:extLst>
              <a:ext uri="{FF2B5EF4-FFF2-40B4-BE49-F238E27FC236}">
                <a16:creationId xmlns:a16="http://schemas.microsoft.com/office/drawing/2014/main" id="{05007918-04F6-4FF4-B3A6-7BCDDE6C28C1}"/>
              </a:ext>
            </a:extLst>
          </p:cNvPr>
          <p:cNvCxnSpPr/>
          <p:nvPr/>
        </p:nvCxnSpPr>
        <p:spPr>
          <a:xfrm>
            <a:off x="7391067" y="2315168"/>
            <a:ext cx="0" cy="4071795"/>
          </a:xfrm>
          <a:prstGeom prst="line">
            <a:avLst/>
          </a:prstGeom>
          <a:noFill/>
          <a:ln w="9525" cap="flat" cmpd="sng" algn="ctr">
            <a:solidFill>
              <a:srgbClr val="008FBA"/>
            </a:solidFill>
            <a:prstDash val="solid"/>
          </a:ln>
          <a:effectLst/>
        </p:spPr>
      </p:cxnSp>
      <p:cxnSp>
        <p:nvCxnSpPr>
          <p:cNvPr id="36" name="Straight Connector 35">
            <a:extLst>
              <a:ext uri="{FF2B5EF4-FFF2-40B4-BE49-F238E27FC236}">
                <a16:creationId xmlns:a16="http://schemas.microsoft.com/office/drawing/2014/main" id="{FEB29E8E-5116-43CB-ABAE-A7B76FDD83A6}"/>
              </a:ext>
            </a:extLst>
          </p:cNvPr>
          <p:cNvCxnSpPr/>
          <p:nvPr/>
        </p:nvCxnSpPr>
        <p:spPr>
          <a:xfrm flipH="1">
            <a:off x="10428632" y="2315168"/>
            <a:ext cx="0" cy="4071795"/>
          </a:xfrm>
          <a:prstGeom prst="line">
            <a:avLst/>
          </a:prstGeom>
          <a:noFill/>
          <a:ln w="9525" cap="flat" cmpd="sng" algn="ctr">
            <a:solidFill>
              <a:srgbClr val="EF3B28"/>
            </a:solidFill>
            <a:prstDash val="solid"/>
          </a:ln>
          <a:effectLst/>
        </p:spPr>
      </p:cxnSp>
      <p:cxnSp>
        <p:nvCxnSpPr>
          <p:cNvPr id="37" name="Straight Arrow Connector 36">
            <a:extLst>
              <a:ext uri="{FF2B5EF4-FFF2-40B4-BE49-F238E27FC236}">
                <a16:creationId xmlns:a16="http://schemas.microsoft.com/office/drawing/2014/main" id="{9B8D3C86-ABCA-48B8-951C-CF0441A3DCED}"/>
              </a:ext>
            </a:extLst>
          </p:cNvPr>
          <p:cNvCxnSpPr/>
          <p:nvPr/>
        </p:nvCxnSpPr>
        <p:spPr>
          <a:xfrm>
            <a:off x="1315938" y="2491936"/>
            <a:ext cx="2841257" cy="0"/>
          </a:xfrm>
          <a:prstGeom prst="straightConnector1">
            <a:avLst/>
          </a:prstGeom>
          <a:noFill/>
          <a:ln w="28575" cap="flat" cmpd="sng" algn="ctr">
            <a:solidFill>
              <a:srgbClr val="1F6691"/>
            </a:solidFill>
            <a:prstDash val="solid"/>
            <a:tailEnd type="triangle" w="med" len="med"/>
          </a:ln>
          <a:effectLst/>
        </p:spPr>
      </p:cxnSp>
      <p:cxnSp>
        <p:nvCxnSpPr>
          <p:cNvPr id="38" name="Straight Arrow Connector 37">
            <a:extLst>
              <a:ext uri="{FF2B5EF4-FFF2-40B4-BE49-F238E27FC236}">
                <a16:creationId xmlns:a16="http://schemas.microsoft.com/office/drawing/2014/main" id="{5BA19CD7-1F83-4258-B86B-C730BAE99E5C}"/>
              </a:ext>
            </a:extLst>
          </p:cNvPr>
          <p:cNvCxnSpPr/>
          <p:nvPr/>
        </p:nvCxnSpPr>
        <p:spPr>
          <a:xfrm flipH="1">
            <a:off x="1315935" y="3043257"/>
            <a:ext cx="2841254" cy="0"/>
          </a:xfrm>
          <a:prstGeom prst="straightConnector1">
            <a:avLst/>
          </a:prstGeom>
          <a:noFill/>
          <a:ln w="28575" cap="flat" cmpd="sng" algn="ctr">
            <a:solidFill>
              <a:srgbClr val="1F6691"/>
            </a:solidFill>
            <a:prstDash val="solid"/>
            <a:tailEnd type="triangle" w="med" len="med"/>
          </a:ln>
          <a:effectLst/>
        </p:spPr>
      </p:cxnSp>
      <p:sp>
        <p:nvSpPr>
          <p:cNvPr id="39" name="TextBox 38">
            <a:extLst>
              <a:ext uri="{FF2B5EF4-FFF2-40B4-BE49-F238E27FC236}">
                <a16:creationId xmlns:a16="http://schemas.microsoft.com/office/drawing/2014/main" id="{F44FA9B1-63C9-457F-B80A-2C6110F41788}"/>
              </a:ext>
            </a:extLst>
          </p:cNvPr>
          <p:cNvSpPr txBox="1"/>
          <p:nvPr/>
        </p:nvSpPr>
        <p:spPr>
          <a:xfrm>
            <a:off x="1315936" y="4911676"/>
            <a:ext cx="9126899" cy="215444"/>
          </a:xfrm>
          <a:prstGeom prst="rect">
            <a:avLst/>
          </a:prstGeom>
          <a:noFill/>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7.  Send SP to Application</a:t>
            </a:r>
          </a:p>
        </p:txBody>
      </p:sp>
      <p:sp>
        <p:nvSpPr>
          <p:cNvPr id="40" name="TextBox 39">
            <a:extLst>
              <a:ext uri="{FF2B5EF4-FFF2-40B4-BE49-F238E27FC236}">
                <a16:creationId xmlns:a16="http://schemas.microsoft.com/office/drawing/2014/main" id="{786B2CE4-67D7-4A6F-AF67-03CA60BEA8BC}"/>
              </a:ext>
            </a:extLst>
          </p:cNvPr>
          <p:cNvSpPr txBox="1"/>
          <p:nvPr/>
        </p:nvSpPr>
        <p:spPr>
          <a:xfrm>
            <a:off x="1315942" y="2567094"/>
            <a:ext cx="2841253" cy="215444"/>
          </a:xfrm>
          <a:prstGeom prst="rect">
            <a:avLst/>
          </a:prstGeom>
          <a:noFill/>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1. Send Credentials/Token</a:t>
            </a:r>
          </a:p>
        </p:txBody>
      </p:sp>
      <p:sp>
        <p:nvSpPr>
          <p:cNvPr id="41" name="TextBox 40">
            <a:extLst>
              <a:ext uri="{FF2B5EF4-FFF2-40B4-BE49-F238E27FC236}">
                <a16:creationId xmlns:a16="http://schemas.microsoft.com/office/drawing/2014/main" id="{65CA973D-DAFB-4C86-99DE-C80DD8692114}"/>
              </a:ext>
            </a:extLst>
          </p:cNvPr>
          <p:cNvSpPr txBox="1"/>
          <p:nvPr/>
        </p:nvSpPr>
        <p:spPr>
          <a:xfrm>
            <a:off x="1315942" y="3119457"/>
            <a:ext cx="2841253" cy="215444"/>
          </a:xfrm>
          <a:prstGeom prst="rect">
            <a:avLst/>
          </a:prstGeom>
          <a:noFill/>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3. Return </a:t>
            </a:r>
            <a:r>
              <a:rPr kumimoji="0" lang="en-US" sz="1400" b="0" i="0" u="none" strike="noStrike" kern="0" cap="none" spc="0" normalizeH="0" baseline="0" noProof="0" dirty="0" err="1">
                <a:ln>
                  <a:solidFill>
                    <a:srgbClr val="FFFFFF">
                      <a:alpha val="0"/>
                    </a:srgbClr>
                  </a:solidFill>
                </a:ln>
                <a:solidFill>
                  <a:srgbClr val="595959"/>
                </a:solidFill>
                <a:effectLst/>
                <a:uLnTx/>
                <a:uFillTx/>
              </a:rPr>
              <a:t>IdP</a:t>
            </a:r>
            <a:r>
              <a:rPr kumimoji="0" lang="en-US" sz="1400" b="0" i="0" u="none" strike="noStrike" kern="0" cap="none" spc="0" normalizeH="0" baseline="0" noProof="0" dirty="0">
                <a:ln>
                  <a:solidFill>
                    <a:srgbClr val="FFFFFF">
                      <a:alpha val="0"/>
                    </a:srgbClr>
                  </a:solidFill>
                </a:ln>
                <a:solidFill>
                  <a:srgbClr val="595959"/>
                </a:solidFill>
                <a:effectLst/>
                <a:uLnTx/>
                <a:uFillTx/>
              </a:rPr>
              <a:t> Token</a:t>
            </a:r>
          </a:p>
        </p:txBody>
      </p:sp>
      <p:sp>
        <p:nvSpPr>
          <p:cNvPr id="42" name="TextBox 41">
            <a:extLst>
              <a:ext uri="{FF2B5EF4-FFF2-40B4-BE49-F238E27FC236}">
                <a16:creationId xmlns:a16="http://schemas.microsoft.com/office/drawing/2014/main" id="{76E32550-CC1C-4FB4-8EE8-F186BC9F6804}"/>
              </a:ext>
            </a:extLst>
          </p:cNvPr>
          <p:cNvSpPr txBox="1"/>
          <p:nvPr/>
        </p:nvSpPr>
        <p:spPr>
          <a:xfrm>
            <a:off x="1315942" y="3729057"/>
            <a:ext cx="6079729" cy="215444"/>
          </a:xfrm>
          <a:prstGeom prst="rect">
            <a:avLst/>
          </a:prstGeom>
          <a:noFill/>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4. Send </a:t>
            </a:r>
            <a:r>
              <a:rPr kumimoji="0" lang="en-US" sz="1400" b="0" i="0" u="none" strike="noStrike" kern="0" cap="none" spc="0" normalizeH="0" baseline="0" noProof="0" dirty="0" err="1">
                <a:ln>
                  <a:solidFill>
                    <a:srgbClr val="FFFFFF">
                      <a:alpha val="0"/>
                    </a:srgbClr>
                  </a:solidFill>
                </a:ln>
                <a:solidFill>
                  <a:srgbClr val="595959"/>
                </a:solidFill>
                <a:effectLst/>
                <a:uLnTx/>
                <a:uFillTx/>
              </a:rPr>
              <a:t>IdP</a:t>
            </a:r>
            <a:r>
              <a:rPr kumimoji="0" lang="en-US" sz="1400" b="0" i="0" u="none" strike="noStrike" kern="0" cap="none" spc="0" normalizeH="0" baseline="0" noProof="0" dirty="0">
                <a:ln>
                  <a:solidFill>
                    <a:srgbClr val="FFFFFF">
                      <a:alpha val="0"/>
                    </a:srgbClr>
                  </a:solidFill>
                </a:ln>
                <a:solidFill>
                  <a:srgbClr val="595959"/>
                </a:solidFill>
                <a:effectLst/>
                <a:uLnTx/>
                <a:uFillTx/>
              </a:rPr>
              <a:t> Token</a:t>
            </a:r>
          </a:p>
        </p:txBody>
      </p:sp>
      <p:sp>
        <p:nvSpPr>
          <p:cNvPr id="43" name="TextBox 42">
            <a:extLst>
              <a:ext uri="{FF2B5EF4-FFF2-40B4-BE49-F238E27FC236}">
                <a16:creationId xmlns:a16="http://schemas.microsoft.com/office/drawing/2014/main" id="{FC4E4B7A-B417-499D-ADE6-5AF4923C1E0C}"/>
              </a:ext>
            </a:extLst>
          </p:cNvPr>
          <p:cNvSpPr txBox="1"/>
          <p:nvPr/>
        </p:nvSpPr>
        <p:spPr>
          <a:xfrm>
            <a:off x="1323731" y="4338657"/>
            <a:ext cx="6063079" cy="215444"/>
          </a:xfrm>
          <a:prstGeom prst="rect">
            <a:avLst/>
          </a:prstGeom>
          <a:noFill/>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6. Return SP Token</a:t>
            </a:r>
          </a:p>
        </p:txBody>
      </p:sp>
      <p:cxnSp>
        <p:nvCxnSpPr>
          <p:cNvPr id="44" name="Straight Arrow Connector 43">
            <a:extLst>
              <a:ext uri="{FF2B5EF4-FFF2-40B4-BE49-F238E27FC236}">
                <a16:creationId xmlns:a16="http://schemas.microsoft.com/office/drawing/2014/main" id="{EF102155-DEF5-49F8-A0DC-5B9EE4DCC6F7}"/>
              </a:ext>
            </a:extLst>
          </p:cNvPr>
          <p:cNvCxnSpPr/>
          <p:nvPr/>
        </p:nvCxnSpPr>
        <p:spPr>
          <a:xfrm flipH="1">
            <a:off x="1323730" y="4233838"/>
            <a:ext cx="6071940" cy="0"/>
          </a:xfrm>
          <a:prstGeom prst="straightConnector1">
            <a:avLst/>
          </a:prstGeom>
          <a:noFill/>
          <a:ln w="28575" cap="flat" cmpd="sng" algn="ctr">
            <a:solidFill>
              <a:srgbClr val="1F6691"/>
            </a:solidFill>
            <a:prstDash val="solid"/>
            <a:tailEnd type="triangle" w="med" len="med"/>
          </a:ln>
          <a:effectLst/>
        </p:spPr>
      </p:cxnSp>
      <p:cxnSp>
        <p:nvCxnSpPr>
          <p:cNvPr id="45" name="Straight Arrow Connector 44">
            <a:extLst>
              <a:ext uri="{FF2B5EF4-FFF2-40B4-BE49-F238E27FC236}">
                <a16:creationId xmlns:a16="http://schemas.microsoft.com/office/drawing/2014/main" id="{FA2D24F0-310C-4748-BB53-B16948250391}"/>
              </a:ext>
            </a:extLst>
          </p:cNvPr>
          <p:cNvCxnSpPr/>
          <p:nvPr/>
        </p:nvCxnSpPr>
        <p:spPr>
          <a:xfrm>
            <a:off x="1323731" y="4738953"/>
            <a:ext cx="9119105" cy="0"/>
          </a:xfrm>
          <a:prstGeom prst="straightConnector1">
            <a:avLst/>
          </a:prstGeom>
          <a:noFill/>
          <a:ln w="28575" cap="flat" cmpd="sng" algn="ctr">
            <a:solidFill>
              <a:srgbClr val="1F6691"/>
            </a:solidFill>
            <a:prstDash val="solid"/>
            <a:tailEnd type="triangle" w="med" len="med"/>
          </a:ln>
          <a:effectLst/>
        </p:spPr>
      </p:cxnSp>
      <p:sp>
        <p:nvSpPr>
          <p:cNvPr id="46" name="Rectangle 45">
            <a:extLst>
              <a:ext uri="{FF2B5EF4-FFF2-40B4-BE49-F238E27FC236}">
                <a16:creationId xmlns:a16="http://schemas.microsoft.com/office/drawing/2014/main" id="{89120201-AF5E-4578-81DE-5C4F8042CD3D}"/>
              </a:ext>
            </a:extLst>
          </p:cNvPr>
          <p:cNvSpPr/>
          <p:nvPr/>
        </p:nvSpPr>
        <p:spPr bwMode="auto">
          <a:xfrm>
            <a:off x="609600" y="1721933"/>
            <a:ext cx="1412672" cy="593234"/>
          </a:xfrm>
          <a:prstGeom prst="rect">
            <a:avLst/>
          </a:prstGeom>
          <a:solidFill>
            <a:srgbClr val="00B050"/>
          </a:solidFill>
          <a:ln w="10795" cap="flat" cmpd="sng" algn="ctr">
            <a:noFill/>
            <a:prstDash val="solid"/>
            <a:headEnd type="none" w="med" len="med"/>
            <a:tailEnd type="none" w="med" len="med"/>
          </a:ln>
          <a:effectLst/>
        </p:spPr>
        <p:txBody>
          <a:bodyPr vert="horz" wrap="square" lIns="182880" tIns="45718" rIns="0"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Client</a:t>
            </a:r>
          </a:p>
        </p:txBody>
      </p:sp>
      <p:sp>
        <p:nvSpPr>
          <p:cNvPr id="47" name="Rectangle 46">
            <a:extLst>
              <a:ext uri="{FF2B5EF4-FFF2-40B4-BE49-F238E27FC236}">
                <a16:creationId xmlns:a16="http://schemas.microsoft.com/office/drawing/2014/main" id="{B9960E2D-7B8F-44A7-A9D2-74124EDB397D}"/>
              </a:ext>
            </a:extLst>
          </p:cNvPr>
          <p:cNvSpPr/>
          <p:nvPr/>
        </p:nvSpPr>
        <p:spPr bwMode="auto">
          <a:xfrm>
            <a:off x="3647166" y="1721933"/>
            <a:ext cx="1412672" cy="593234"/>
          </a:xfrm>
          <a:prstGeom prst="rect">
            <a:avLst/>
          </a:prstGeom>
          <a:solidFill>
            <a:srgbClr val="64BE00"/>
          </a:solidFill>
          <a:ln w="10795" cap="flat" cmpd="sng" algn="ctr">
            <a:noFill/>
            <a:prstDash val="solid"/>
            <a:headEnd type="none" w="med" len="med"/>
            <a:tailEnd type="none" w="med" len="med"/>
          </a:ln>
          <a:effectLst/>
        </p:spPr>
        <p:txBody>
          <a:bodyPr vert="horz" wrap="square" lIns="182880" tIns="45718" rIns="0"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Identity </a:t>
            </a:r>
            <a:b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br>
            <a: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Provider</a:t>
            </a:r>
          </a:p>
        </p:txBody>
      </p:sp>
      <p:sp>
        <p:nvSpPr>
          <p:cNvPr id="48" name="Rectangle 47">
            <a:extLst>
              <a:ext uri="{FF2B5EF4-FFF2-40B4-BE49-F238E27FC236}">
                <a16:creationId xmlns:a16="http://schemas.microsoft.com/office/drawing/2014/main" id="{7422BE11-F778-4D5C-84E9-6FCCD5141ABA}"/>
              </a:ext>
            </a:extLst>
          </p:cNvPr>
          <p:cNvSpPr/>
          <p:nvPr/>
        </p:nvSpPr>
        <p:spPr bwMode="auto">
          <a:xfrm>
            <a:off x="9722297" y="1721933"/>
            <a:ext cx="1412672" cy="593234"/>
          </a:xfrm>
          <a:prstGeom prst="rect">
            <a:avLst/>
          </a:prstGeom>
          <a:solidFill>
            <a:srgbClr val="EF3B28"/>
          </a:solidFill>
          <a:ln w="10795" cap="flat" cmpd="sng" algn="ctr">
            <a:noFill/>
            <a:prstDash val="solid"/>
            <a:headEnd type="none" w="med" len="med"/>
            <a:tailEnd type="none" w="med" len="med"/>
          </a:ln>
          <a:effectLst/>
        </p:spPr>
        <p:txBody>
          <a:bodyPr vert="horz" wrap="square" lIns="182880" tIns="45718" rIns="0"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Service</a:t>
            </a:r>
          </a:p>
        </p:txBody>
      </p:sp>
      <p:sp>
        <p:nvSpPr>
          <p:cNvPr id="49" name="Rectangle 48">
            <a:extLst>
              <a:ext uri="{FF2B5EF4-FFF2-40B4-BE49-F238E27FC236}">
                <a16:creationId xmlns:a16="http://schemas.microsoft.com/office/drawing/2014/main" id="{88CC8D8F-822F-4E08-883D-B6AEC4E4CBE0}"/>
              </a:ext>
            </a:extLst>
          </p:cNvPr>
          <p:cNvSpPr/>
          <p:nvPr/>
        </p:nvSpPr>
        <p:spPr bwMode="auto">
          <a:xfrm>
            <a:off x="6684732" y="1721933"/>
            <a:ext cx="1412672" cy="593234"/>
          </a:xfrm>
          <a:prstGeom prst="rect">
            <a:avLst/>
          </a:prstGeom>
          <a:solidFill>
            <a:srgbClr val="B4009E">
              <a:lumMod val="75000"/>
            </a:srgbClr>
          </a:solidFill>
          <a:ln w="10795" cap="flat" cmpd="sng" algn="ctr">
            <a:noFill/>
            <a:prstDash val="solid"/>
            <a:headEnd type="none" w="med" len="med"/>
            <a:tailEnd type="none" w="med" len="med"/>
          </a:ln>
          <a:effectLst/>
        </p:spPr>
        <p:txBody>
          <a:bodyPr vert="horz" wrap="square" lIns="182880" tIns="45718" rIns="0" bIns="45718" numCol="1" rtlCol="0" anchor="ctr" anchorCtr="0" compatLnSpc="1">
            <a:prstTxWarp prst="textNoShape">
              <a:avLst/>
            </a:prstTxWarp>
          </a:bodyPr>
          <a:lstStyle/>
          <a:p>
            <a:pPr marL="0" marR="0" lvl="0" indent="0" algn="l" defTabSz="914099"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Service </a:t>
            </a:r>
            <a:b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br>
            <a:r>
              <a:rPr kumimoji="0" lang="en-US" sz="180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Provider</a:t>
            </a:r>
          </a:p>
        </p:txBody>
      </p:sp>
      <p:sp>
        <p:nvSpPr>
          <p:cNvPr id="50" name="TextBox 49">
            <a:extLst>
              <a:ext uri="{FF2B5EF4-FFF2-40B4-BE49-F238E27FC236}">
                <a16:creationId xmlns:a16="http://schemas.microsoft.com/office/drawing/2014/main" id="{0D118E73-E5F2-4E13-B56C-687E6B3F4AEB}"/>
              </a:ext>
            </a:extLst>
          </p:cNvPr>
          <p:cNvSpPr txBox="1"/>
          <p:nvPr/>
        </p:nvSpPr>
        <p:spPr>
          <a:xfrm>
            <a:off x="7692294" y="3729057"/>
            <a:ext cx="3890106" cy="215444"/>
          </a:xfrm>
          <a:prstGeom prst="rect">
            <a:avLst/>
          </a:prstGeom>
          <a:noFill/>
          <a:effectLst/>
        </p:spPr>
        <p:txBody>
          <a:bodyPr wrap="squar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5. Validate Token, Run Rules Engine, Issue Token</a:t>
            </a:r>
          </a:p>
        </p:txBody>
      </p:sp>
      <p:sp>
        <p:nvSpPr>
          <p:cNvPr id="51" name="Freeform 46">
            <a:extLst>
              <a:ext uri="{FF2B5EF4-FFF2-40B4-BE49-F238E27FC236}">
                <a16:creationId xmlns:a16="http://schemas.microsoft.com/office/drawing/2014/main" id="{8C1B237F-E53C-41A4-9E67-010BCAA3BCFD}"/>
              </a:ext>
            </a:extLst>
          </p:cNvPr>
          <p:cNvSpPr/>
          <p:nvPr/>
        </p:nvSpPr>
        <p:spPr>
          <a:xfrm>
            <a:off x="4117482" y="2482367"/>
            <a:ext cx="265088" cy="560890"/>
          </a:xfrm>
          <a:custGeom>
            <a:avLst/>
            <a:gdLst>
              <a:gd name="connsiteX0" fmla="*/ 0 w 323850"/>
              <a:gd name="connsiteY0" fmla="*/ 0 h 359569"/>
              <a:gd name="connsiteX1" fmla="*/ 323850 w 323850"/>
              <a:gd name="connsiteY1" fmla="*/ 0 h 359569"/>
              <a:gd name="connsiteX2" fmla="*/ 323850 w 323850"/>
              <a:gd name="connsiteY2" fmla="*/ 359569 h 359569"/>
              <a:gd name="connsiteX3" fmla="*/ 0 w 323850"/>
              <a:gd name="connsiteY3" fmla="*/ 359569 h 359569"/>
            </a:gdLst>
            <a:ahLst/>
            <a:cxnLst>
              <a:cxn ang="0">
                <a:pos x="connsiteX0" y="connsiteY0"/>
              </a:cxn>
              <a:cxn ang="0">
                <a:pos x="connsiteX1" y="connsiteY1"/>
              </a:cxn>
              <a:cxn ang="0">
                <a:pos x="connsiteX2" y="connsiteY2"/>
              </a:cxn>
              <a:cxn ang="0">
                <a:pos x="connsiteX3" y="connsiteY3"/>
              </a:cxn>
            </a:cxnLst>
            <a:rect l="l" t="t" r="r" b="b"/>
            <a:pathLst>
              <a:path w="323850" h="359569">
                <a:moveTo>
                  <a:pt x="0" y="0"/>
                </a:moveTo>
                <a:lnTo>
                  <a:pt x="323850" y="0"/>
                </a:lnTo>
                <a:lnTo>
                  <a:pt x="323850" y="359569"/>
                </a:lnTo>
                <a:lnTo>
                  <a:pt x="0" y="359569"/>
                </a:lnTo>
              </a:path>
            </a:pathLst>
          </a:custGeom>
          <a:noFill/>
          <a:ln w="28575" cap="flat" cmpd="sng" algn="ctr">
            <a:solidFill>
              <a:srgbClr val="1F6691"/>
            </a:solidFill>
            <a:prstDash val="solid"/>
            <a:tailEnd type="triangle" w="med" len="med"/>
          </a:ln>
          <a:effectLst/>
        </p:spPr>
        <p:txBody>
          <a:bodyPr rtlCol="0" anchor="ct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595959"/>
              </a:solidFill>
              <a:effectLst/>
              <a:uLnTx/>
              <a:uFillTx/>
            </a:endParaRPr>
          </a:p>
        </p:txBody>
      </p:sp>
      <p:sp>
        <p:nvSpPr>
          <p:cNvPr id="52" name="TextBox 51">
            <a:extLst>
              <a:ext uri="{FF2B5EF4-FFF2-40B4-BE49-F238E27FC236}">
                <a16:creationId xmlns:a16="http://schemas.microsoft.com/office/drawing/2014/main" id="{6F384B91-DC03-4DFD-BA72-4F08DE9497C9}"/>
              </a:ext>
            </a:extLst>
          </p:cNvPr>
          <p:cNvSpPr txBox="1"/>
          <p:nvPr/>
        </p:nvSpPr>
        <p:spPr>
          <a:xfrm>
            <a:off x="4483187" y="2523013"/>
            <a:ext cx="2453695" cy="215444"/>
          </a:xfrm>
          <a:prstGeom prst="rect">
            <a:avLst/>
          </a:prstGeom>
          <a:noFill/>
          <a:effectLst/>
        </p:spPr>
        <p:txBody>
          <a:bodyPr wrap="square" lIns="0" tIns="0" rIns="0" bIns="0"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solidFill>
                    <a:srgbClr val="FFFFFF">
                      <a:alpha val="0"/>
                    </a:srgbClr>
                  </a:solidFill>
                </a:ln>
                <a:solidFill>
                  <a:srgbClr val="595959"/>
                </a:solidFill>
                <a:effectLst/>
                <a:uLnTx/>
                <a:uFillTx/>
              </a:rPr>
              <a:t>2. Authenticate &amp; Issue Token</a:t>
            </a:r>
          </a:p>
        </p:txBody>
      </p:sp>
      <p:cxnSp>
        <p:nvCxnSpPr>
          <p:cNvPr id="53" name="Straight Arrow Connector 52">
            <a:extLst>
              <a:ext uri="{FF2B5EF4-FFF2-40B4-BE49-F238E27FC236}">
                <a16:creationId xmlns:a16="http://schemas.microsoft.com/office/drawing/2014/main" id="{CBC32180-BE5B-4764-A466-B5A1F72C1691}"/>
              </a:ext>
            </a:extLst>
          </p:cNvPr>
          <p:cNvCxnSpPr/>
          <p:nvPr/>
        </p:nvCxnSpPr>
        <p:spPr>
          <a:xfrm>
            <a:off x="1315936" y="3652858"/>
            <a:ext cx="6079735" cy="20091"/>
          </a:xfrm>
          <a:prstGeom prst="straightConnector1">
            <a:avLst/>
          </a:prstGeom>
          <a:noFill/>
          <a:ln w="28575" cap="flat" cmpd="sng" algn="ctr">
            <a:solidFill>
              <a:srgbClr val="1F6691"/>
            </a:solidFill>
            <a:prstDash val="solid"/>
            <a:tailEnd type="triangle" w="med" len="med"/>
          </a:ln>
          <a:effectLst/>
        </p:spPr>
      </p:cxnSp>
      <p:sp>
        <p:nvSpPr>
          <p:cNvPr id="54" name="Freeform 55">
            <a:extLst>
              <a:ext uri="{FF2B5EF4-FFF2-40B4-BE49-F238E27FC236}">
                <a16:creationId xmlns:a16="http://schemas.microsoft.com/office/drawing/2014/main" id="{A05CBC39-F5C8-4783-9F26-75B76486ECAA}"/>
              </a:ext>
            </a:extLst>
          </p:cNvPr>
          <p:cNvSpPr/>
          <p:nvPr/>
        </p:nvSpPr>
        <p:spPr>
          <a:xfrm>
            <a:off x="7386809" y="3672948"/>
            <a:ext cx="265088" cy="560890"/>
          </a:xfrm>
          <a:custGeom>
            <a:avLst/>
            <a:gdLst>
              <a:gd name="connsiteX0" fmla="*/ 0 w 323850"/>
              <a:gd name="connsiteY0" fmla="*/ 0 h 359569"/>
              <a:gd name="connsiteX1" fmla="*/ 323850 w 323850"/>
              <a:gd name="connsiteY1" fmla="*/ 0 h 359569"/>
              <a:gd name="connsiteX2" fmla="*/ 323850 w 323850"/>
              <a:gd name="connsiteY2" fmla="*/ 359569 h 359569"/>
              <a:gd name="connsiteX3" fmla="*/ 0 w 323850"/>
              <a:gd name="connsiteY3" fmla="*/ 359569 h 359569"/>
            </a:gdLst>
            <a:ahLst/>
            <a:cxnLst>
              <a:cxn ang="0">
                <a:pos x="connsiteX0" y="connsiteY0"/>
              </a:cxn>
              <a:cxn ang="0">
                <a:pos x="connsiteX1" y="connsiteY1"/>
              </a:cxn>
              <a:cxn ang="0">
                <a:pos x="connsiteX2" y="connsiteY2"/>
              </a:cxn>
              <a:cxn ang="0">
                <a:pos x="connsiteX3" y="connsiteY3"/>
              </a:cxn>
            </a:cxnLst>
            <a:rect l="l" t="t" r="r" b="b"/>
            <a:pathLst>
              <a:path w="323850" h="359569">
                <a:moveTo>
                  <a:pt x="0" y="0"/>
                </a:moveTo>
                <a:lnTo>
                  <a:pt x="323850" y="0"/>
                </a:lnTo>
                <a:lnTo>
                  <a:pt x="323850" y="359569"/>
                </a:lnTo>
                <a:lnTo>
                  <a:pt x="0" y="359569"/>
                </a:lnTo>
              </a:path>
            </a:pathLst>
          </a:custGeom>
          <a:noFill/>
          <a:ln w="28575" cap="flat" cmpd="sng" algn="ctr">
            <a:solidFill>
              <a:srgbClr val="1F6691"/>
            </a:solidFill>
            <a:prstDash val="solid"/>
            <a:tailEnd type="triangle" w="med" len="med"/>
          </a:ln>
          <a:effectLst/>
        </p:spPr>
        <p:txBody>
          <a:bodyPr rtlCol="0" anchor="ct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595959"/>
              </a:solidFill>
              <a:effectLst/>
              <a:uLnTx/>
              <a:uFillTx/>
            </a:endParaRPr>
          </a:p>
        </p:txBody>
      </p:sp>
      <p:sp>
        <p:nvSpPr>
          <p:cNvPr id="55" name="Freeform 56">
            <a:extLst>
              <a:ext uri="{FF2B5EF4-FFF2-40B4-BE49-F238E27FC236}">
                <a16:creationId xmlns:a16="http://schemas.microsoft.com/office/drawing/2014/main" id="{E3525750-8693-4578-9767-8F2462731D4E}"/>
              </a:ext>
            </a:extLst>
          </p:cNvPr>
          <p:cNvSpPr/>
          <p:nvPr/>
        </p:nvSpPr>
        <p:spPr>
          <a:xfrm>
            <a:off x="10425603" y="4738953"/>
            <a:ext cx="265088" cy="818904"/>
          </a:xfrm>
          <a:custGeom>
            <a:avLst/>
            <a:gdLst>
              <a:gd name="connsiteX0" fmla="*/ 0 w 323850"/>
              <a:gd name="connsiteY0" fmla="*/ 0 h 359569"/>
              <a:gd name="connsiteX1" fmla="*/ 323850 w 323850"/>
              <a:gd name="connsiteY1" fmla="*/ 0 h 359569"/>
              <a:gd name="connsiteX2" fmla="*/ 323850 w 323850"/>
              <a:gd name="connsiteY2" fmla="*/ 359569 h 359569"/>
              <a:gd name="connsiteX3" fmla="*/ 0 w 323850"/>
              <a:gd name="connsiteY3" fmla="*/ 359569 h 359569"/>
            </a:gdLst>
            <a:ahLst/>
            <a:cxnLst>
              <a:cxn ang="0">
                <a:pos x="connsiteX0" y="connsiteY0"/>
              </a:cxn>
              <a:cxn ang="0">
                <a:pos x="connsiteX1" y="connsiteY1"/>
              </a:cxn>
              <a:cxn ang="0">
                <a:pos x="connsiteX2" y="connsiteY2"/>
              </a:cxn>
              <a:cxn ang="0">
                <a:pos x="connsiteX3" y="connsiteY3"/>
              </a:cxn>
            </a:cxnLst>
            <a:rect l="l" t="t" r="r" b="b"/>
            <a:pathLst>
              <a:path w="323850" h="359569">
                <a:moveTo>
                  <a:pt x="0" y="0"/>
                </a:moveTo>
                <a:lnTo>
                  <a:pt x="323850" y="0"/>
                </a:lnTo>
                <a:lnTo>
                  <a:pt x="323850" y="359569"/>
                </a:lnTo>
                <a:lnTo>
                  <a:pt x="0" y="359569"/>
                </a:lnTo>
              </a:path>
            </a:pathLst>
          </a:custGeom>
          <a:noFill/>
          <a:ln w="28575" cap="flat" cmpd="sng" algn="ctr">
            <a:solidFill>
              <a:srgbClr val="1F6691"/>
            </a:solidFill>
            <a:prstDash val="solid"/>
            <a:tailEnd type="triangle" w="med" len="med"/>
          </a:ln>
          <a:effectLst/>
        </p:spPr>
        <p:txBody>
          <a:bodyPr rtlCol="0" anchor="ct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rgbClr val="FFFFFF">
                    <a:alpha val="0"/>
                  </a:srgbClr>
                </a:solidFill>
              </a:ln>
              <a:solidFill>
                <a:srgbClr val="595959"/>
              </a:solidFill>
              <a:effectLst/>
              <a:uLnTx/>
              <a:uFillTx/>
            </a:endParaRPr>
          </a:p>
        </p:txBody>
      </p:sp>
    </p:spTree>
    <p:extLst>
      <p:ext uri="{BB962C8B-B14F-4D97-AF65-F5344CB8AC3E}">
        <p14:creationId xmlns:p14="http://schemas.microsoft.com/office/powerpoint/2010/main" val="298447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9" grpId="0"/>
      <p:bldP spid="40" grpId="0"/>
      <p:bldP spid="41" grpId="0"/>
      <p:bldP spid="42" grpId="0"/>
      <p:bldP spid="43" grpId="0"/>
      <p:bldP spid="50" grpId="0"/>
      <p:bldP spid="51" grpId="0" animBg="1"/>
      <p:bldP spid="52" grpId="0"/>
      <p:bldP spid="54" grpId="0" animBg="1"/>
      <p:bldP spid="5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fr-FR" dirty="0"/>
              <a:t>AD FS : Azure AD (Office 365) </a:t>
            </a:r>
            <a:r>
              <a:rPr lang="fr-FR" dirty="0" err="1"/>
              <a:t>Relying</a:t>
            </a:r>
            <a:r>
              <a:rPr lang="fr-FR" dirty="0"/>
              <a:t> Party Trust</a:t>
            </a:r>
          </a:p>
        </p:txBody>
      </p:sp>
      <p:pic>
        <p:nvPicPr>
          <p:cNvPr id="17" name="Picture 16">
            <a:extLst>
              <a:ext uri="{FF2B5EF4-FFF2-40B4-BE49-F238E27FC236}">
                <a16:creationId xmlns:a16="http://schemas.microsoft.com/office/drawing/2014/main" id="{F20747C6-FE89-4A2F-8FC9-366E9215CA41}"/>
              </a:ext>
            </a:extLst>
          </p:cNvPr>
          <p:cNvPicPr>
            <a:picLocks noChangeAspect="1"/>
          </p:cNvPicPr>
          <p:nvPr/>
        </p:nvPicPr>
        <p:blipFill>
          <a:blip r:embed="rId2"/>
          <a:stretch>
            <a:fillRect/>
          </a:stretch>
        </p:blipFill>
        <p:spPr>
          <a:xfrm>
            <a:off x="5578164" y="1942799"/>
            <a:ext cx="6645831" cy="4017707"/>
          </a:xfrm>
          <a:prstGeom prst="rect">
            <a:avLst/>
          </a:prstGeom>
        </p:spPr>
      </p:pic>
      <p:sp>
        <p:nvSpPr>
          <p:cNvPr id="18" name="Speech Bubble: Rectangle 17">
            <a:extLst>
              <a:ext uri="{FF2B5EF4-FFF2-40B4-BE49-F238E27FC236}">
                <a16:creationId xmlns:a16="http://schemas.microsoft.com/office/drawing/2014/main" id="{A3E0CFBB-67EA-4915-8D49-08B2380299D3}"/>
              </a:ext>
            </a:extLst>
          </p:cNvPr>
          <p:cNvSpPr/>
          <p:nvPr/>
        </p:nvSpPr>
        <p:spPr>
          <a:xfrm>
            <a:off x="7224066" y="5557045"/>
            <a:ext cx="2094239" cy="1165754"/>
          </a:xfrm>
          <a:prstGeom prst="wedgeRectCallout">
            <a:avLst>
              <a:gd name="adj1" fmla="val -44429"/>
              <a:gd name="adj2" fmla="val -2791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734" dirty="0"/>
              <a:t>Azure AD (Office 365) </a:t>
            </a:r>
            <a:r>
              <a:rPr lang="fr-FR" sz="1734" dirty="0" err="1"/>
              <a:t>is</a:t>
            </a:r>
            <a:r>
              <a:rPr lang="fr-FR" sz="1734" dirty="0"/>
              <a:t> </a:t>
            </a:r>
            <a:r>
              <a:rPr lang="fr-FR" sz="1734" dirty="0" err="1"/>
              <a:t>seen</a:t>
            </a:r>
            <a:r>
              <a:rPr lang="fr-FR" sz="1734" dirty="0"/>
              <a:t> as a </a:t>
            </a:r>
            <a:r>
              <a:rPr lang="fr-FR" sz="1734" dirty="0" err="1"/>
              <a:t>Relying</a:t>
            </a:r>
            <a:r>
              <a:rPr lang="fr-FR" sz="1734" dirty="0"/>
              <a:t> Party trust</a:t>
            </a:r>
            <a:endParaRPr lang="en-US" sz="1734" dirty="0"/>
          </a:p>
        </p:txBody>
      </p:sp>
      <p:sp>
        <p:nvSpPr>
          <p:cNvPr id="3" name="TextBox 2">
            <a:extLst>
              <a:ext uri="{FF2B5EF4-FFF2-40B4-BE49-F238E27FC236}">
                <a16:creationId xmlns:a16="http://schemas.microsoft.com/office/drawing/2014/main" id="{D09EE7EF-7B23-4DF1-A040-620E7E053618}"/>
              </a:ext>
            </a:extLst>
          </p:cNvPr>
          <p:cNvSpPr txBox="1"/>
          <p:nvPr/>
        </p:nvSpPr>
        <p:spPr>
          <a:xfrm>
            <a:off x="296333" y="1628867"/>
            <a:ext cx="5007514" cy="2077492"/>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fr-FR" sz="1600" dirty="0">
                <a:gradFill>
                  <a:gsLst>
                    <a:gs pos="2917">
                      <a:schemeClr val="tx1"/>
                    </a:gs>
                    <a:gs pos="30000">
                      <a:schemeClr val="tx1"/>
                    </a:gs>
                  </a:gsLst>
                  <a:lin ang="5400000" scaled="0"/>
                </a:gradFill>
              </a:rPr>
              <a:t>The </a:t>
            </a:r>
            <a:r>
              <a:rPr lang="fr-FR" sz="1600" dirty="0" err="1">
                <a:gradFill>
                  <a:gsLst>
                    <a:gs pos="2917">
                      <a:schemeClr val="tx1"/>
                    </a:gs>
                    <a:gs pos="30000">
                      <a:schemeClr val="tx1"/>
                    </a:gs>
                  </a:gsLst>
                  <a:lin ang="5400000" scaled="0"/>
                </a:gradFill>
              </a:rPr>
              <a:t>federation</a:t>
            </a:r>
            <a:r>
              <a:rPr lang="fr-FR" sz="1600" dirty="0">
                <a:gradFill>
                  <a:gsLst>
                    <a:gs pos="2917">
                      <a:schemeClr val="tx1"/>
                    </a:gs>
                    <a:gs pos="30000">
                      <a:schemeClr val="tx1"/>
                    </a:gs>
                  </a:gsLst>
                  <a:lin ang="5400000" scaled="0"/>
                </a:gradFill>
              </a:rPr>
              <a:t> trust </a:t>
            </a:r>
            <a:r>
              <a:rPr lang="fr-FR" sz="1600" dirty="0" err="1">
                <a:gradFill>
                  <a:gsLst>
                    <a:gs pos="2917">
                      <a:schemeClr val="tx1"/>
                    </a:gs>
                    <a:gs pos="30000">
                      <a:schemeClr val="tx1"/>
                    </a:gs>
                  </a:gsLst>
                  <a:lin ang="5400000" scaled="0"/>
                </a:gradFill>
              </a:rPr>
              <a:t>between</a:t>
            </a:r>
            <a:r>
              <a:rPr lang="fr-FR" sz="1600" dirty="0">
                <a:gradFill>
                  <a:gsLst>
                    <a:gs pos="2917">
                      <a:schemeClr val="tx1"/>
                    </a:gs>
                    <a:gs pos="30000">
                      <a:schemeClr val="tx1"/>
                    </a:gs>
                  </a:gsLst>
                  <a:lin ang="5400000" scaled="0"/>
                </a:gradFill>
              </a:rPr>
              <a:t> AD FS and Azure AD (Office 365) can </a:t>
            </a:r>
            <a:r>
              <a:rPr lang="fr-FR" sz="1600" dirty="0" err="1">
                <a:gradFill>
                  <a:gsLst>
                    <a:gs pos="2917">
                      <a:schemeClr val="tx1"/>
                    </a:gs>
                    <a:gs pos="30000">
                      <a:schemeClr val="tx1"/>
                    </a:gs>
                  </a:gsLst>
                  <a:lin ang="5400000" scaled="0"/>
                </a:gradFill>
              </a:rPr>
              <a:t>be</a:t>
            </a:r>
            <a:r>
              <a:rPr lang="fr-FR" sz="1600" dirty="0">
                <a:gradFill>
                  <a:gsLst>
                    <a:gs pos="2917">
                      <a:schemeClr val="tx1"/>
                    </a:gs>
                    <a:gs pos="30000">
                      <a:schemeClr val="tx1"/>
                    </a:gs>
                  </a:gsLst>
                  <a:lin ang="5400000" scaled="0"/>
                </a:gradFill>
              </a:rPr>
              <a:t> </a:t>
            </a:r>
            <a:r>
              <a:rPr lang="fr-FR" sz="1600" dirty="0" err="1">
                <a:gradFill>
                  <a:gsLst>
                    <a:gs pos="2917">
                      <a:schemeClr val="tx1"/>
                    </a:gs>
                    <a:gs pos="30000">
                      <a:schemeClr val="tx1"/>
                    </a:gs>
                  </a:gsLst>
                  <a:lin ang="5400000" scaled="0"/>
                </a:gradFill>
              </a:rPr>
              <a:t>created</a:t>
            </a:r>
            <a:r>
              <a:rPr lang="fr-FR" sz="1600" dirty="0">
                <a:gradFill>
                  <a:gsLst>
                    <a:gs pos="2917">
                      <a:schemeClr val="tx1"/>
                    </a:gs>
                    <a:gs pos="30000">
                      <a:schemeClr val="tx1"/>
                    </a:gs>
                  </a:gsLst>
                  <a:lin ang="5400000" scaled="0"/>
                </a:gradFill>
              </a:rPr>
              <a:t> </a:t>
            </a:r>
          </a:p>
          <a:p>
            <a:pPr marL="825475" lvl="1" indent="-285750" algn="l">
              <a:lnSpc>
                <a:spcPct val="90000"/>
              </a:lnSpc>
              <a:spcAft>
                <a:spcPts val="600"/>
              </a:spcAft>
              <a:buFont typeface="Wingdings" panose="05000000000000000000" pitchFamily="2" charset="2"/>
              <a:buChar char="§"/>
            </a:pPr>
            <a:r>
              <a:rPr lang="fr-FR" sz="1600" b="1" dirty="0" err="1">
                <a:gradFill>
                  <a:gsLst>
                    <a:gs pos="2917">
                      <a:schemeClr val="tx1"/>
                    </a:gs>
                    <a:gs pos="30000">
                      <a:schemeClr val="tx1"/>
                    </a:gs>
                  </a:gsLst>
                  <a:lin ang="5400000" scaled="0"/>
                </a:gradFill>
              </a:rPr>
              <a:t>Either</a:t>
            </a:r>
            <a:r>
              <a:rPr lang="fr-FR" sz="1600" b="1" dirty="0">
                <a:gradFill>
                  <a:gsLst>
                    <a:gs pos="2917">
                      <a:schemeClr val="tx1"/>
                    </a:gs>
                    <a:gs pos="30000">
                      <a:schemeClr val="tx1"/>
                    </a:gs>
                  </a:gsLst>
                  <a:lin ang="5400000" scaled="0"/>
                </a:gradFill>
              </a:rPr>
              <a:t> </a:t>
            </a:r>
            <a:r>
              <a:rPr lang="fr-FR" sz="1600" b="1" dirty="0" err="1">
                <a:gradFill>
                  <a:gsLst>
                    <a:gs pos="2917">
                      <a:schemeClr val="tx1"/>
                    </a:gs>
                    <a:gs pos="30000">
                      <a:schemeClr val="tx1"/>
                    </a:gs>
                  </a:gsLst>
                  <a:lin ang="5400000" scaled="0"/>
                </a:gradFill>
              </a:rPr>
              <a:t>through</a:t>
            </a:r>
            <a:r>
              <a:rPr lang="fr-FR" sz="1600" b="1" dirty="0">
                <a:gradFill>
                  <a:gsLst>
                    <a:gs pos="2917">
                      <a:schemeClr val="tx1"/>
                    </a:gs>
                    <a:gs pos="30000">
                      <a:schemeClr val="tx1"/>
                    </a:gs>
                  </a:gsLst>
                  <a:lin ang="5400000" scaled="0"/>
                </a:gradFill>
              </a:rPr>
              <a:t> </a:t>
            </a:r>
            <a:r>
              <a:rPr lang="fr-FR" sz="1600" b="1" dirty="0" err="1">
                <a:gradFill>
                  <a:gsLst>
                    <a:gs pos="2917">
                      <a:schemeClr val="tx1"/>
                    </a:gs>
                    <a:gs pos="30000">
                      <a:schemeClr val="tx1"/>
                    </a:gs>
                  </a:gsLst>
                  <a:lin ang="5400000" scaled="0"/>
                </a:gradFill>
              </a:rPr>
              <a:t>powershell</a:t>
            </a:r>
            <a:endParaRPr lang="fr-FR" sz="1600" b="1" dirty="0">
              <a:gradFill>
                <a:gsLst>
                  <a:gs pos="2917">
                    <a:schemeClr val="tx1"/>
                  </a:gs>
                  <a:gs pos="30000">
                    <a:schemeClr val="tx1"/>
                  </a:gs>
                </a:gsLst>
                <a:lin ang="5400000" scaled="0"/>
              </a:gradFill>
            </a:endParaRPr>
          </a:p>
          <a:p>
            <a:pPr marL="825475" lvl="1" indent="-285750" algn="l">
              <a:lnSpc>
                <a:spcPct val="90000"/>
              </a:lnSpc>
              <a:spcAft>
                <a:spcPts val="600"/>
              </a:spcAft>
              <a:buFont typeface="Wingdings" panose="05000000000000000000" pitchFamily="2" charset="2"/>
              <a:buChar char="§"/>
            </a:pPr>
            <a:r>
              <a:rPr lang="fr-FR" sz="1600" b="1" dirty="0">
                <a:gradFill>
                  <a:gsLst>
                    <a:gs pos="2917">
                      <a:schemeClr val="tx1"/>
                    </a:gs>
                    <a:gs pos="30000">
                      <a:schemeClr val="tx1"/>
                    </a:gs>
                  </a:gsLst>
                  <a:lin ang="5400000" scaled="0"/>
                </a:gradFill>
              </a:rPr>
              <a:t>Or </a:t>
            </a:r>
            <a:r>
              <a:rPr lang="fr-FR" sz="1600" b="1" dirty="0" err="1">
                <a:gradFill>
                  <a:gsLst>
                    <a:gs pos="2917">
                      <a:schemeClr val="tx1"/>
                    </a:gs>
                    <a:gs pos="30000">
                      <a:schemeClr val="tx1"/>
                    </a:gs>
                  </a:gsLst>
                  <a:lin ang="5400000" scaled="0"/>
                </a:gradFill>
              </a:rPr>
              <a:t>through</a:t>
            </a:r>
            <a:r>
              <a:rPr lang="fr-FR" sz="1600" b="1" dirty="0">
                <a:gradFill>
                  <a:gsLst>
                    <a:gs pos="2917">
                      <a:schemeClr val="tx1"/>
                    </a:gs>
                    <a:gs pos="30000">
                      <a:schemeClr val="tx1"/>
                    </a:gs>
                  </a:gsLst>
                  <a:lin ang="5400000" scaled="0"/>
                </a:gradFill>
              </a:rPr>
              <a:t> Azure AD </a:t>
            </a:r>
            <a:r>
              <a:rPr lang="fr-FR" sz="1600" b="1" dirty="0" err="1">
                <a:gradFill>
                  <a:gsLst>
                    <a:gs pos="2917">
                      <a:schemeClr val="tx1"/>
                    </a:gs>
                    <a:gs pos="30000">
                      <a:schemeClr val="tx1"/>
                    </a:gs>
                  </a:gsLst>
                  <a:lin ang="5400000" scaled="0"/>
                </a:gradFill>
              </a:rPr>
              <a:t>connect</a:t>
            </a:r>
            <a:r>
              <a:rPr lang="fr-FR" sz="1600" b="1" dirty="0">
                <a:gradFill>
                  <a:gsLst>
                    <a:gs pos="2917">
                      <a:schemeClr val="tx1"/>
                    </a:gs>
                    <a:gs pos="30000">
                      <a:schemeClr val="tx1"/>
                    </a:gs>
                  </a:gsLst>
                  <a:lin ang="5400000" scaled="0"/>
                </a:gradFill>
              </a:rPr>
              <a:t> </a:t>
            </a:r>
            <a:r>
              <a:rPr lang="fr-FR" sz="1600" b="1" dirty="0" err="1">
                <a:gradFill>
                  <a:gsLst>
                    <a:gs pos="2917">
                      <a:schemeClr val="tx1"/>
                    </a:gs>
                    <a:gs pos="30000">
                      <a:schemeClr val="tx1"/>
                    </a:gs>
                  </a:gsLst>
                  <a:lin ang="5400000" scaled="0"/>
                </a:gradFill>
              </a:rPr>
              <a:t>itself</a:t>
            </a:r>
            <a:r>
              <a:rPr lang="fr-FR" sz="1600" b="1" dirty="0">
                <a:gradFill>
                  <a:gsLst>
                    <a:gs pos="2917">
                      <a:schemeClr val="tx1"/>
                    </a:gs>
                    <a:gs pos="30000">
                      <a:schemeClr val="tx1"/>
                    </a:gs>
                  </a:gsLst>
                  <a:lin ang="5400000" scaled="0"/>
                </a:gradFill>
              </a:rPr>
              <a:t> </a:t>
            </a:r>
            <a:r>
              <a:rPr lang="fr-FR" sz="1600" b="1" dirty="0" err="1">
                <a:gradFill>
                  <a:gsLst>
                    <a:gs pos="2917">
                      <a:schemeClr val="tx1"/>
                    </a:gs>
                    <a:gs pos="30000">
                      <a:schemeClr val="tx1"/>
                    </a:gs>
                  </a:gsLst>
                  <a:lin ang="5400000" scaled="0"/>
                </a:gradFill>
              </a:rPr>
              <a:t>when</a:t>
            </a:r>
            <a:r>
              <a:rPr lang="fr-FR" sz="1600" b="1" dirty="0">
                <a:gradFill>
                  <a:gsLst>
                    <a:gs pos="2917">
                      <a:schemeClr val="tx1"/>
                    </a:gs>
                    <a:gs pos="30000">
                      <a:schemeClr val="tx1"/>
                    </a:gs>
                  </a:gsLst>
                  <a:lin ang="5400000" scaled="0"/>
                </a:gradFill>
              </a:rPr>
              <a:t> ADFS </a:t>
            </a:r>
            <a:r>
              <a:rPr lang="fr-FR" sz="1600" b="1" dirty="0" err="1">
                <a:gradFill>
                  <a:gsLst>
                    <a:gs pos="2917">
                      <a:schemeClr val="tx1"/>
                    </a:gs>
                    <a:gs pos="30000">
                      <a:schemeClr val="tx1"/>
                    </a:gs>
                  </a:gsLst>
                  <a:lin ang="5400000" scaled="0"/>
                </a:gradFill>
              </a:rPr>
              <a:t>is</a:t>
            </a:r>
            <a:r>
              <a:rPr lang="fr-FR" sz="1600" b="1" dirty="0">
                <a:gradFill>
                  <a:gsLst>
                    <a:gs pos="2917">
                      <a:schemeClr val="tx1"/>
                    </a:gs>
                    <a:gs pos="30000">
                      <a:schemeClr val="tx1"/>
                    </a:gs>
                  </a:gsLst>
                  <a:lin ang="5400000" scaled="0"/>
                </a:gradFill>
              </a:rPr>
              <a:t> </a:t>
            </a:r>
            <a:r>
              <a:rPr lang="fr-FR" sz="1600" b="1" dirty="0" err="1">
                <a:gradFill>
                  <a:gsLst>
                    <a:gs pos="2917">
                      <a:schemeClr val="tx1"/>
                    </a:gs>
                    <a:gs pos="30000">
                      <a:schemeClr val="tx1"/>
                    </a:gs>
                  </a:gsLst>
                  <a:lin ang="5400000" scaled="0"/>
                </a:gradFill>
              </a:rPr>
              <a:t>managed</a:t>
            </a:r>
            <a:r>
              <a:rPr lang="fr-FR" sz="1600" b="1" dirty="0">
                <a:gradFill>
                  <a:gsLst>
                    <a:gs pos="2917">
                      <a:schemeClr val="tx1"/>
                    </a:gs>
                    <a:gs pos="30000">
                      <a:schemeClr val="tx1"/>
                    </a:gs>
                  </a:gsLst>
                  <a:lin ang="5400000" scaled="0"/>
                </a:gradFill>
              </a:rPr>
              <a:t> </a:t>
            </a:r>
            <a:r>
              <a:rPr lang="fr-FR" sz="1600" b="1" dirty="0" err="1">
                <a:gradFill>
                  <a:gsLst>
                    <a:gs pos="2917">
                      <a:schemeClr val="tx1"/>
                    </a:gs>
                    <a:gs pos="30000">
                      <a:schemeClr val="tx1"/>
                    </a:gs>
                  </a:gsLst>
                  <a:lin ang="5400000" scaled="0"/>
                </a:gradFill>
              </a:rPr>
              <a:t>from</a:t>
            </a:r>
            <a:r>
              <a:rPr lang="fr-FR" sz="1600" b="1" dirty="0">
                <a:gradFill>
                  <a:gsLst>
                    <a:gs pos="2917">
                      <a:schemeClr val="tx1"/>
                    </a:gs>
                    <a:gs pos="30000">
                      <a:schemeClr val="tx1"/>
                    </a:gs>
                  </a:gsLst>
                  <a:lin ang="5400000" scaled="0"/>
                </a:gradFill>
              </a:rPr>
              <a:t> Azure AD </a:t>
            </a:r>
            <a:r>
              <a:rPr lang="fr-FR" sz="1600" b="1" dirty="0" err="1">
                <a:gradFill>
                  <a:gsLst>
                    <a:gs pos="2917">
                      <a:schemeClr val="tx1"/>
                    </a:gs>
                    <a:gs pos="30000">
                      <a:schemeClr val="tx1"/>
                    </a:gs>
                  </a:gsLst>
                  <a:lin ang="5400000" scaled="0"/>
                </a:gradFill>
              </a:rPr>
              <a:t>Connect</a:t>
            </a:r>
            <a:r>
              <a:rPr lang="fr-FR" sz="1600" b="1" dirty="0">
                <a:gradFill>
                  <a:gsLst>
                    <a:gs pos="2917">
                      <a:schemeClr val="tx1"/>
                    </a:gs>
                    <a:gs pos="30000">
                      <a:schemeClr val="tx1"/>
                    </a:gs>
                  </a:gsLst>
                  <a:lin ang="5400000" scaled="0"/>
                </a:gradFill>
              </a:rPr>
              <a:t> </a:t>
            </a:r>
          </a:p>
          <a:p>
            <a:pPr marL="825475" lvl="1" indent="-285750" algn="l">
              <a:lnSpc>
                <a:spcPct val="90000"/>
              </a:lnSpc>
              <a:spcAft>
                <a:spcPts val="600"/>
              </a:spcAft>
              <a:buFont typeface="Wingdings" panose="05000000000000000000" pitchFamily="2" charset="2"/>
              <a:buChar char="§"/>
            </a:pPr>
            <a:endParaRPr lang="fr-FR" sz="16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69681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E7F39A-499B-4383-9EA3-FEEC00999641}"/>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a:t>
            </a:fld>
            <a:endParaRPr lang="en-US" dirty="0"/>
          </a:p>
        </p:txBody>
      </p:sp>
      <p:sp>
        <p:nvSpPr>
          <p:cNvPr id="3" name="Text Placeholder 2">
            <a:extLst>
              <a:ext uri="{FF2B5EF4-FFF2-40B4-BE49-F238E27FC236}">
                <a16:creationId xmlns:a16="http://schemas.microsoft.com/office/drawing/2014/main" id="{0D1BE837-B0D8-4D55-AB48-020877F2B032}"/>
              </a:ext>
            </a:extLst>
          </p:cNvPr>
          <p:cNvSpPr>
            <a:spLocks noGrp="1"/>
          </p:cNvSpPr>
          <p:nvPr>
            <p:ph type="body" sz="quarter" idx="13"/>
          </p:nvPr>
        </p:nvSpPr>
        <p:spPr/>
        <p:txBody>
          <a:bodyPr/>
          <a:lstStyle/>
          <a:p>
            <a:endParaRPr lang="fr-FR"/>
          </a:p>
        </p:txBody>
      </p:sp>
      <p:grpSp>
        <p:nvGrpSpPr>
          <p:cNvPr id="4" name="Group 3">
            <a:extLst>
              <a:ext uri="{FF2B5EF4-FFF2-40B4-BE49-F238E27FC236}">
                <a16:creationId xmlns:a16="http://schemas.microsoft.com/office/drawing/2014/main" id="{2912F590-47C8-4CE2-AA7C-341ED3895140}"/>
              </a:ext>
            </a:extLst>
          </p:cNvPr>
          <p:cNvGrpSpPr/>
          <p:nvPr/>
        </p:nvGrpSpPr>
        <p:grpSpPr>
          <a:xfrm>
            <a:off x="441427" y="1373666"/>
            <a:ext cx="11129934" cy="4201886"/>
            <a:chOff x="596685" y="1772816"/>
            <a:chExt cx="8175356" cy="3597203"/>
          </a:xfrm>
        </p:grpSpPr>
        <p:grpSp>
          <p:nvGrpSpPr>
            <p:cNvPr id="5" name="Group 4">
              <a:extLst>
                <a:ext uri="{FF2B5EF4-FFF2-40B4-BE49-F238E27FC236}">
                  <a16:creationId xmlns:a16="http://schemas.microsoft.com/office/drawing/2014/main" id="{53144A80-E809-49EB-BF6E-CCFDD865ADA6}"/>
                </a:ext>
              </a:extLst>
            </p:cNvPr>
            <p:cNvGrpSpPr/>
            <p:nvPr/>
          </p:nvGrpSpPr>
          <p:grpSpPr>
            <a:xfrm>
              <a:off x="596685" y="1772816"/>
              <a:ext cx="8175356" cy="3597203"/>
              <a:chOff x="596685" y="1772816"/>
              <a:chExt cx="8175356" cy="3597203"/>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grpSpPr>
          <p:sp>
            <p:nvSpPr>
              <p:cNvPr id="7" name="Freeform 7">
                <a:extLst>
                  <a:ext uri="{FF2B5EF4-FFF2-40B4-BE49-F238E27FC236}">
                    <a16:creationId xmlns:a16="http://schemas.microsoft.com/office/drawing/2014/main" id="{58E504EA-D59E-4ADC-A3F5-2F815380847A}"/>
                  </a:ext>
                </a:extLst>
              </p:cNvPr>
              <p:cNvSpPr/>
              <p:nvPr/>
            </p:nvSpPr>
            <p:spPr>
              <a:xfrm>
                <a:off x="596685" y="1968286"/>
                <a:ext cx="8175356" cy="3401733"/>
              </a:xfrm>
              <a:custGeom>
                <a:avLst/>
                <a:gdLst>
                  <a:gd name="connsiteX0" fmla="*/ 116237 w 8175356"/>
                  <a:gd name="connsiteY0" fmla="*/ 860156 h 3866827"/>
                  <a:gd name="connsiteX1" fmla="*/ 108488 w 8175356"/>
                  <a:gd name="connsiteY1" fmla="*/ 1487837 h 3866827"/>
                  <a:gd name="connsiteX2" fmla="*/ 108488 w 8175356"/>
                  <a:gd name="connsiteY2" fmla="*/ 1720312 h 3866827"/>
                  <a:gd name="connsiteX3" fmla="*/ 100739 w 8175356"/>
                  <a:gd name="connsiteY3" fmla="*/ 2030278 h 3866827"/>
                  <a:gd name="connsiteX4" fmla="*/ 77491 w 8175356"/>
                  <a:gd name="connsiteY4" fmla="*/ 2146515 h 3866827"/>
                  <a:gd name="connsiteX5" fmla="*/ 69742 w 8175356"/>
                  <a:gd name="connsiteY5" fmla="*/ 2193010 h 3866827"/>
                  <a:gd name="connsiteX6" fmla="*/ 61993 w 8175356"/>
                  <a:gd name="connsiteY6" fmla="*/ 2231756 h 3866827"/>
                  <a:gd name="connsiteX7" fmla="*/ 54244 w 8175356"/>
                  <a:gd name="connsiteY7" fmla="*/ 2402237 h 3866827"/>
                  <a:gd name="connsiteX8" fmla="*/ 38746 w 8175356"/>
                  <a:gd name="connsiteY8" fmla="*/ 2549471 h 3866827"/>
                  <a:gd name="connsiteX9" fmla="*/ 30996 w 8175356"/>
                  <a:gd name="connsiteY9" fmla="*/ 2588217 h 3866827"/>
                  <a:gd name="connsiteX10" fmla="*/ 15498 w 8175356"/>
                  <a:gd name="connsiteY10" fmla="*/ 2704454 h 3866827"/>
                  <a:gd name="connsiteX11" fmla="*/ 0 w 8175356"/>
                  <a:gd name="connsiteY11" fmla="*/ 2874935 h 3866827"/>
                  <a:gd name="connsiteX12" fmla="*/ 7749 w 8175356"/>
                  <a:gd name="connsiteY12" fmla="*/ 3099661 h 3866827"/>
                  <a:gd name="connsiteX13" fmla="*/ 23247 w 8175356"/>
                  <a:gd name="connsiteY13" fmla="*/ 3169403 h 3866827"/>
                  <a:gd name="connsiteX14" fmla="*/ 38746 w 8175356"/>
                  <a:gd name="connsiteY14" fmla="*/ 3192651 h 3866827"/>
                  <a:gd name="connsiteX15" fmla="*/ 46495 w 8175356"/>
                  <a:gd name="connsiteY15" fmla="*/ 3254644 h 3866827"/>
                  <a:gd name="connsiteX16" fmla="*/ 54244 w 8175356"/>
                  <a:gd name="connsiteY16" fmla="*/ 3301139 h 3866827"/>
                  <a:gd name="connsiteX17" fmla="*/ 61993 w 8175356"/>
                  <a:gd name="connsiteY17" fmla="*/ 3456122 h 3866827"/>
                  <a:gd name="connsiteX18" fmla="*/ 69742 w 8175356"/>
                  <a:gd name="connsiteY18" fmla="*/ 3487118 h 3866827"/>
                  <a:gd name="connsiteX19" fmla="*/ 92990 w 8175356"/>
                  <a:gd name="connsiteY19" fmla="*/ 3510366 h 3866827"/>
                  <a:gd name="connsiteX20" fmla="*/ 100739 w 8175356"/>
                  <a:gd name="connsiteY20" fmla="*/ 3533613 h 3866827"/>
                  <a:gd name="connsiteX21" fmla="*/ 123986 w 8175356"/>
                  <a:gd name="connsiteY21" fmla="*/ 3541362 h 3866827"/>
                  <a:gd name="connsiteX22" fmla="*/ 263471 w 8175356"/>
                  <a:gd name="connsiteY22" fmla="*/ 3533613 h 3866827"/>
                  <a:gd name="connsiteX23" fmla="*/ 340962 w 8175356"/>
                  <a:gd name="connsiteY23" fmla="*/ 3518115 h 3866827"/>
                  <a:gd name="connsiteX24" fmla="*/ 379708 w 8175356"/>
                  <a:gd name="connsiteY24" fmla="*/ 3510366 h 3866827"/>
                  <a:gd name="connsiteX25" fmla="*/ 441701 w 8175356"/>
                  <a:gd name="connsiteY25" fmla="*/ 3494868 h 3866827"/>
                  <a:gd name="connsiteX26" fmla="*/ 464949 w 8175356"/>
                  <a:gd name="connsiteY26" fmla="*/ 3502617 h 3866827"/>
                  <a:gd name="connsiteX27" fmla="*/ 488196 w 8175356"/>
                  <a:gd name="connsiteY27" fmla="*/ 3572359 h 3866827"/>
                  <a:gd name="connsiteX28" fmla="*/ 511444 w 8175356"/>
                  <a:gd name="connsiteY28" fmla="*/ 3580108 h 3866827"/>
                  <a:gd name="connsiteX29" fmla="*/ 534691 w 8175356"/>
                  <a:gd name="connsiteY29" fmla="*/ 3595607 h 3866827"/>
                  <a:gd name="connsiteX30" fmla="*/ 751668 w 8175356"/>
                  <a:gd name="connsiteY30" fmla="*/ 3587857 h 3866827"/>
                  <a:gd name="connsiteX31" fmla="*/ 774915 w 8175356"/>
                  <a:gd name="connsiteY31" fmla="*/ 3564610 h 3866827"/>
                  <a:gd name="connsiteX32" fmla="*/ 813661 w 8175356"/>
                  <a:gd name="connsiteY32" fmla="*/ 3556861 h 3866827"/>
                  <a:gd name="connsiteX33" fmla="*/ 844657 w 8175356"/>
                  <a:gd name="connsiteY33" fmla="*/ 3549112 h 3866827"/>
                  <a:gd name="connsiteX34" fmla="*/ 914400 w 8175356"/>
                  <a:gd name="connsiteY34" fmla="*/ 3518115 h 3866827"/>
                  <a:gd name="connsiteX35" fmla="*/ 991891 w 8175356"/>
                  <a:gd name="connsiteY35" fmla="*/ 3479369 h 3866827"/>
                  <a:gd name="connsiteX36" fmla="*/ 1077132 w 8175356"/>
                  <a:gd name="connsiteY36" fmla="*/ 3456122 h 3866827"/>
                  <a:gd name="connsiteX37" fmla="*/ 1177871 w 8175356"/>
                  <a:gd name="connsiteY37" fmla="*/ 3417376 h 3866827"/>
                  <a:gd name="connsiteX38" fmla="*/ 1263112 w 8175356"/>
                  <a:gd name="connsiteY38" fmla="*/ 3339884 h 3866827"/>
                  <a:gd name="connsiteX39" fmla="*/ 1278610 w 8175356"/>
                  <a:gd name="connsiteY39" fmla="*/ 3378630 h 3866827"/>
                  <a:gd name="connsiteX40" fmla="*/ 1294108 w 8175356"/>
                  <a:gd name="connsiteY40" fmla="*/ 3440623 h 3866827"/>
                  <a:gd name="connsiteX41" fmla="*/ 1301857 w 8175356"/>
                  <a:gd name="connsiteY41" fmla="*/ 3463871 h 3866827"/>
                  <a:gd name="connsiteX42" fmla="*/ 1309607 w 8175356"/>
                  <a:gd name="connsiteY42" fmla="*/ 3502617 h 3866827"/>
                  <a:gd name="connsiteX43" fmla="*/ 1332854 w 8175356"/>
                  <a:gd name="connsiteY43" fmla="*/ 3525864 h 3866827"/>
                  <a:gd name="connsiteX44" fmla="*/ 1472339 w 8175356"/>
                  <a:gd name="connsiteY44" fmla="*/ 3518115 h 3866827"/>
                  <a:gd name="connsiteX45" fmla="*/ 1549830 w 8175356"/>
                  <a:gd name="connsiteY45" fmla="*/ 3487118 h 3866827"/>
                  <a:gd name="connsiteX46" fmla="*/ 1627322 w 8175356"/>
                  <a:gd name="connsiteY46" fmla="*/ 3471620 h 3866827"/>
                  <a:gd name="connsiteX47" fmla="*/ 1658318 w 8175356"/>
                  <a:gd name="connsiteY47" fmla="*/ 3463871 h 3866827"/>
                  <a:gd name="connsiteX48" fmla="*/ 1766807 w 8175356"/>
                  <a:gd name="connsiteY48" fmla="*/ 3471620 h 3866827"/>
                  <a:gd name="connsiteX49" fmla="*/ 1813301 w 8175356"/>
                  <a:gd name="connsiteY49" fmla="*/ 3487118 h 3866827"/>
                  <a:gd name="connsiteX50" fmla="*/ 1875295 w 8175356"/>
                  <a:gd name="connsiteY50" fmla="*/ 3502617 h 3866827"/>
                  <a:gd name="connsiteX51" fmla="*/ 1890793 w 8175356"/>
                  <a:gd name="connsiteY51" fmla="*/ 3611105 h 3866827"/>
                  <a:gd name="connsiteX52" fmla="*/ 1898542 w 8175356"/>
                  <a:gd name="connsiteY52" fmla="*/ 3642101 h 3866827"/>
                  <a:gd name="connsiteX53" fmla="*/ 1945037 w 8175356"/>
                  <a:gd name="connsiteY53" fmla="*/ 3649851 h 3866827"/>
                  <a:gd name="connsiteX54" fmla="*/ 2014779 w 8175356"/>
                  <a:gd name="connsiteY54" fmla="*/ 3642101 h 3866827"/>
                  <a:gd name="connsiteX55" fmla="*/ 2107769 w 8175356"/>
                  <a:gd name="connsiteY55" fmla="*/ 3618854 h 3866827"/>
                  <a:gd name="connsiteX56" fmla="*/ 2193010 w 8175356"/>
                  <a:gd name="connsiteY56" fmla="*/ 3634352 h 3866827"/>
                  <a:gd name="connsiteX57" fmla="*/ 2371240 w 8175356"/>
                  <a:gd name="connsiteY57" fmla="*/ 3626603 h 3866827"/>
                  <a:gd name="connsiteX58" fmla="*/ 2425484 w 8175356"/>
                  <a:gd name="connsiteY58" fmla="*/ 3603356 h 3866827"/>
                  <a:gd name="connsiteX59" fmla="*/ 2456481 w 8175356"/>
                  <a:gd name="connsiteY59" fmla="*/ 3587857 h 3866827"/>
                  <a:gd name="connsiteX60" fmla="*/ 2464230 w 8175356"/>
                  <a:gd name="connsiteY60" fmla="*/ 3804834 h 3866827"/>
                  <a:gd name="connsiteX61" fmla="*/ 2471979 w 8175356"/>
                  <a:gd name="connsiteY61" fmla="*/ 3835830 h 3866827"/>
                  <a:gd name="connsiteX62" fmla="*/ 2479729 w 8175356"/>
                  <a:gd name="connsiteY62" fmla="*/ 3859078 h 3866827"/>
                  <a:gd name="connsiteX63" fmla="*/ 2526223 w 8175356"/>
                  <a:gd name="connsiteY63" fmla="*/ 3866827 h 3866827"/>
                  <a:gd name="connsiteX64" fmla="*/ 2626962 w 8175356"/>
                  <a:gd name="connsiteY64" fmla="*/ 3851329 h 3866827"/>
                  <a:gd name="connsiteX65" fmla="*/ 2673457 w 8175356"/>
                  <a:gd name="connsiteY65" fmla="*/ 3835830 h 3866827"/>
                  <a:gd name="connsiteX66" fmla="*/ 2688956 w 8175356"/>
                  <a:gd name="connsiteY66" fmla="*/ 3820332 h 3866827"/>
                  <a:gd name="connsiteX67" fmla="*/ 2727701 w 8175356"/>
                  <a:gd name="connsiteY67" fmla="*/ 3789335 h 3866827"/>
                  <a:gd name="connsiteX68" fmla="*/ 2758698 w 8175356"/>
                  <a:gd name="connsiteY68" fmla="*/ 3742840 h 3866827"/>
                  <a:gd name="connsiteX69" fmla="*/ 2797444 w 8175356"/>
                  <a:gd name="connsiteY69" fmla="*/ 3688596 h 3866827"/>
                  <a:gd name="connsiteX70" fmla="*/ 2820691 w 8175356"/>
                  <a:gd name="connsiteY70" fmla="*/ 3634352 h 3866827"/>
                  <a:gd name="connsiteX71" fmla="*/ 2859437 w 8175356"/>
                  <a:gd name="connsiteY71" fmla="*/ 3564610 h 3866827"/>
                  <a:gd name="connsiteX72" fmla="*/ 2882684 w 8175356"/>
                  <a:gd name="connsiteY72" fmla="*/ 3487118 h 3866827"/>
                  <a:gd name="connsiteX73" fmla="*/ 2905932 w 8175356"/>
                  <a:gd name="connsiteY73" fmla="*/ 3448373 h 3866827"/>
                  <a:gd name="connsiteX74" fmla="*/ 2936929 w 8175356"/>
                  <a:gd name="connsiteY74" fmla="*/ 3409627 h 3866827"/>
                  <a:gd name="connsiteX75" fmla="*/ 3014420 w 8175356"/>
                  <a:gd name="connsiteY75" fmla="*/ 3417376 h 3866827"/>
                  <a:gd name="connsiteX76" fmla="*/ 3053166 w 8175356"/>
                  <a:gd name="connsiteY76" fmla="*/ 3440623 h 3866827"/>
                  <a:gd name="connsiteX77" fmla="*/ 3099661 w 8175356"/>
                  <a:gd name="connsiteY77" fmla="*/ 3456122 h 3866827"/>
                  <a:gd name="connsiteX78" fmla="*/ 3161654 w 8175356"/>
                  <a:gd name="connsiteY78" fmla="*/ 3479369 h 3866827"/>
                  <a:gd name="connsiteX79" fmla="*/ 3231396 w 8175356"/>
                  <a:gd name="connsiteY79" fmla="*/ 3502617 h 3866827"/>
                  <a:gd name="connsiteX80" fmla="*/ 3285640 w 8175356"/>
                  <a:gd name="connsiteY80" fmla="*/ 3533613 h 3866827"/>
                  <a:gd name="connsiteX81" fmla="*/ 3316637 w 8175356"/>
                  <a:gd name="connsiteY81" fmla="*/ 3541362 h 3866827"/>
                  <a:gd name="connsiteX82" fmla="*/ 3409627 w 8175356"/>
                  <a:gd name="connsiteY82" fmla="*/ 3572359 h 3866827"/>
                  <a:gd name="connsiteX83" fmla="*/ 3487118 w 8175356"/>
                  <a:gd name="connsiteY83" fmla="*/ 3587857 h 3866827"/>
                  <a:gd name="connsiteX84" fmla="*/ 3525864 w 8175356"/>
                  <a:gd name="connsiteY84" fmla="*/ 3580108 h 3866827"/>
                  <a:gd name="connsiteX85" fmla="*/ 3572359 w 8175356"/>
                  <a:gd name="connsiteY85" fmla="*/ 3564610 h 3866827"/>
                  <a:gd name="connsiteX86" fmla="*/ 3665349 w 8175356"/>
                  <a:gd name="connsiteY86" fmla="*/ 3549112 h 3866827"/>
                  <a:gd name="connsiteX87" fmla="*/ 3750590 w 8175356"/>
                  <a:gd name="connsiteY87" fmla="*/ 3487118 h 3866827"/>
                  <a:gd name="connsiteX88" fmla="*/ 3828081 w 8175356"/>
                  <a:gd name="connsiteY88" fmla="*/ 3432874 h 3866827"/>
                  <a:gd name="connsiteX89" fmla="*/ 3882325 w 8175356"/>
                  <a:gd name="connsiteY89" fmla="*/ 3401878 h 3866827"/>
                  <a:gd name="connsiteX90" fmla="*/ 3928820 w 8175356"/>
                  <a:gd name="connsiteY90" fmla="*/ 3386379 h 3866827"/>
                  <a:gd name="connsiteX91" fmla="*/ 3959817 w 8175356"/>
                  <a:gd name="connsiteY91" fmla="*/ 3355383 h 3866827"/>
                  <a:gd name="connsiteX92" fmla="*/ 4029559 w 8175356"/>
                  <a:gd name="connsiteY92" fmla="*/ 3316637 h 3866827"/>
                  <a:gd name="connsiteX93" fmla="*/ 4060556 w 8175356"/>
                  <a:gd name="connsiteY93" fmla="*/ 3308888 h 3866827"/>
                  <a:gd name="connsiteX94" fmla="*/ 4246535 w 8175356"/>
                  <a:gd name="connsiteY94" fmla="*/ 3316637 h 3866827"/>
                  <a:gd name="connsiteX95" fmla="*/ 4285281 w 8175356"/>
                  <a:gd name="connsiteY95" fmla="*/ 3332135 h 3866827"/>
                  <a:gd name="connsiteX96" fmla="*/ 4316278 w 8175356"/>
                  <a:gd name="connsiteY96" fmla="*/ 3339884 h 3866827"/>
                  <a:gd name="connsiteX97" fmla="*/ 4424766 w 8175356"/>
                  <a:gd name="connsiteY97" fmla="*/ 3378630 h 3866827"/>
                  <a:gd name="connsiteX98" fmla="*/ 4463512 w 8175356"/>
                  <a:gd name="connsiteY98" fmla="*/ 3386379 h 3866827"/>
                  <a:gd name="connsiteX99" fmla="*/ 4572000 w 8175356"/>
                  <a:gd name="connsiteY99" fmla="*/ 3370881 h 3866827"/>
                  <a:gd name="connsiteX100" fmla="*/ 4618495 w 8175356"/>
                  <a:gd name="connsiteY100" fmla="*/ 3339884 h 3866827"/>
                  <a:gd name="connsiteX101" fmla="*/ 4641742 w 8175356"/>
                  <a:gd name="connsiteY101" fmla="*/ 3324386 h 3866827"/>
                  <a:gd name="connsiteX102" fmla="*/ 4719234 w 8175356"/>
                  <a:gd name="connsiteY102" fmla="*/ 3409627 h 3866827"/>
                  <a:gd name="connsiteX103" fmla="*/ 4773478 w 8175356"/>
                  <a:gd name="connsiteY103" fmla="*/ 3448373 h 3866827"/>
                  <a:gd name="connsiteX104" fmla="*/ 4804474 w 8175356"/>
                  <a:gd name="connsiteY104" fmla="*/ 3463871 h 3866827"/>
                  <a:gd name="connsiteX105" fmla="*/ 4858718 w 8175356"/>
                  <a:gd name="connsiteY105" fmla="*/ 3471620 h 3866827"/>
                  <a:gd name="connsiteX106" fmla="*/ 5013701 w 8175356"/>
                  <a:gd name="connsiteY106" fmla="*/ 3456122 h 3866827"/>
                  <a:gd name="connsiteX107" fmla="*/ 5036949 w 8175356"/>
                  <a:gd name="connsiteY107" fmla="*/ 3440623 h 3866827"/>
                  <a:gd name="connsiteX108" fmla="*/ 5075695 w 8175356"/>
                  <a:gd name="connsiteY108" fmla="*/ 3448373 h 3866827"/>
                  <a:gd name="connsiteX109" fmla="*/ 5137688 w 8175356"/>
                  <a:gd name="connsiteY109" fmla="*/ 3471620 h 3866827"/>
                  <a:gd name="connsiteX110" fmla="*/ 5207430 w 8175356"/>
                  <a:gd name="connsiteY110" fmla="*/ 3502617 h 3866827"/>
                  <a:gd name="connsiteX111" fmla="*/ 5447654 w 8175356"/>
                  <a:gd name="connsiteY111" fmla="*/ 3471620 h 3866827"/>
                  <a:gd name="connsiteX112" fmla="*/ 5470901 w 8175356"/>
                  <a:gd name="connsiteY112" fmla="*/ 3456122 h 3866827"/>
                  <a:gd name="connsiteX113" fmla="*/ 5757620 w 8175356"/>
                  <a:gd name="connsiteY113" fmla="*/ 3448373 h 3866827"/>
                  <a:gd name="connsiteX114" fmla="*/ 5780868 w 8175356"/>
                  <a:gd name="connsiteY114" fmla="*/ 3440623 h 3866827"/>
                  <a:gd name="connsiteX115" fmla="*/ 5819613 w 8175356"/>
                  <a:gd name="connsiteY115" fmla="*/ 3510366 h 3866827"/>
                  <a:gd name="connsiteX116" fmla="*/ 5873857 w 8175356"/>
                  <a:gd name="connsiteY116" fmla="*/ 3549112 h 3866827"/>
                  <a:gd name="connsiteX117" fmla="*/ 6005593 w 8175356"/>
                  <a:gd name="connsiteY117" fmla="*/ 3541362 h 3866827"/>
                  <a:gd name="connsiteX118" fmla="*/ 6052088 w 8175356"/>
                  <a:gd name="connsiteY118" fmla="*/ 3525864 h 3866827"/>
                  <a:gd name="connsiteX119" fmla="*/ 6090834 w 8175356"/>
                  <a:gd name="connsiteY119" fmla="*/ 3518115 h 3866827"/>
                  <a:gd name="connsiteX120" fmla="*/ 6176074 w 8175356"/>
                  <a:gd name="connsiteY120" fmla="*/ 3471620 h 3866827"/>
                  <a:gd name="connsiteX121" fmla="*/ 6199322 w 8175356"/>
                  <a:gd name="connsiteY121" fmla="*/ 3456122 h 3866827"/>
                  <a:gd name="connsiteX122" fmla="*/ 6230318 w 8175356"/>
                  <a:gd name="connsiteY122" fmla="*/ 3432874 h 3866827"/>
                  <a:gd name="connsiteX123" fmla="*/ 6276813 w 8175356"/>
                  <a:gd name="connsiteY123" fmla="*/ 3425125 h 3866827"/>
                  <a:gd name="connsiteX124" fmla="*/ 6431796 w 8175356"/>
                  <a:gd name="connsiteY124" fmla="*/ 3409627 h 3866827"/>
                  <a:gd name="connsiteX125" fmla="*/ 6548034 w 8175356"/>
                  <a:gd name="connsiteY125" fmla="*/ 3386379 h 3866827"/>
                  <a:gd name="connsiteX126" fmla="*/ 6610027 w 8175356"/>
                  <a:gd name="connsiteY126" fmla="*/ 3378630 h 3866827"/>
                  <a:gd name="connsiteX127" fmla="*/ 6749512 w 8175356"/>
                  <a:gd name="connsiteY127" fmla="*/ 3332135 h 3866827"/>
                  <a:gd name="connsiteX128" fmla="*/ 6772759 w 8175356"/>
                  <a:gd name="connsiteY128" fmla="*/ 3324386 h 3866827"/>
                  <a:gd name="connsiteX129" fmla="*/ 6834752 w 8175356"/>
                  <a:gd name="connsiteY129" fmla="*/ 3301139 h 3866827"/>
                  <a:gd name="connsiteX130" fmla="*/ 6873498 w 8175356"/>
                  <a:gd name="connsiteY130" fmla="*/ 3347634 h 3866827"/>
                  <a:gd name="connsiteX131" fmla="*/ 6927742 w 8175356"/>
                  <a:gd name="connsiteY131" fmla="*/ 3394129 h 3866827"/>
                  <a:gd name="connsiteX132" fmla="*/ 7005234 w 8175356"/>
                  <a:gd name="connsiteY132" fmla="*/ 3409627 h 3866827"/>
                  <a:gd name="connsiteX133" fmla="*/ 7090474 w 8175356"/>
                  <a:gd name="connsiteY133" fmla="*/ 3401878 h 3866827"/>
                  <a:gd name="connsiteX134" fmla="*/ 7268705 w 8175356"/>
                  <a:gd name="connsiteY134" fmla="*/ 3394129 h 3866827"/>
                  <a:gd name="connsiteX135" fmla="*/ 7322949 w 8175356"/>
                  <a:gd name="connsiteY135" fmla="*/ 3378630 h 3866827"/>
                  <a:gd name="connsiteX136" fmla="*/ 7346196 w 8175356"/>
                  <a:gd name="connsiteY136" fmla="*/ 3355383 h 3866827"/>
                  <a:gd name="connsiteX137" fmla="*/ 7369444 w 8175356"/>
                  <a:gd name="connsiteY137" fmla="*/ 3347634 h 3866827"/>
                  <a:gd name="connsiteX138" fmla="*/ 7408190 w 8175356"/>
                  <a:gd name="connsiteY138" fmla="*/ 3324386 h 3866827"/>
                  <a:gd name="connsiteX139" fmla="*/ 7431437 w 8175356"/>
                  <a:gd name="connsiteY139" fmla="*/ 3316637 h 3866827"/>
                  <a:gd name="connsiteX140" fmla="*/ 7501179 w 8175356"/>
                  <a:gd name="connsiteY140" fmla="*/ 3277891 h 3866827"/>
                  <a:gd name="connsiteX141" fmla="*/ 7555423 w 8175356"/>
                  <a:gd name="connsiteY141" fmla="*/ 3285640 h 3866827"/>
                  <a:gd name="connsiteX142" fmla="*/ 7578671 w 8175356"/>
                  <a:gd name="connsiteY142" fmla="*/ 3301139 h 3866827"/>
                  <a:gd name="connsiteX143" fmla="*/ 7632915 w 8175356"/>
                  <a:gd name="connsiteY143" fmla="*/ 3316637 h 3866827"/>
                  <a:gd name="connsiteX144" fmla="*/ 7679410 w 8175356"/>
                  <a:gd name="connsiteY144" fmla="*/ 3332135 h 3866827"/>
                  <a:gd name="connsiteX145" fmla="*/ 7911884 w 8175356"/>
                  <a:gd name="connsiteY145" fmla="*/ 3347634 h 3866827"/>
                  <a:gd name="connsiteX146" fmla="*/ 8090115 w 8175356"/>
                  <a:gd name="connsiteY146" fmla="*/ 3339884 h 3866827"/>
                  <a:gd name="connsiteX147" fmla="*/ 8105613 w 8175356"/>
                  <a:gd name="connsiteY147" fmla="*/ 3316637 h 3866827"/>
                  <a:gd name="connsiteX148" fmla="*/ 8082366 w 8175356"/>
                  <a:gd name="connsiteY148" fmla="*/ 3122908 h 3866827"/>
                  <a:gd name="connsiteX149" fmla="*/ 8074617 w 8175356"/>
                  <a:gd name="connsiteY149" fmla="*/ 3060915 h 3866827"/>
                  <a:gd name="connsiteX150" fmla="*/ 8090115 w 8175356"/>
                  <a:gd name="connsiteY150" fmla="*/ 2952427 h 3866827"/>
                  <a:gd name="connsiteX151" fmla="*/ 8105613 w 8175356"/>
                  <a:gd name="connsiteY151" fmla="*/ 2898183 h 3866827"/>
                  <a:gd name="connsiteX152" fmla="*/ 8113362 w 8175356"/>
                  <a:gd name="connsiteY152" fmla="*/ 2851688 h 3866827"/>
                  <a:gd name="connsiteX153" fmla="*/ 8128861 w 8175356"/>
                  <a:gd name="connsiteY153" fmla="*/ 2797444 h 3866827"/>
                  <a:gd name="connsiteX154" fmla="*/ 8144359 w 8175356"/>
                  <a:gd name="connsiteY154" fmla="*/ 2735451 h 3866827"/>
                  <a:gd name="connsiteX155" fmla="*/ 8159857 w 8175356"/>
                  <a:gd name="connsiteY155" fmla="*/ 2696705 h 3866827"/>
                  <a:gd name="connsiteX156" fmla="*/ 8175356 w 8175356"/>
                  <a:gd name="connsiteY156" fmla="*/ 2626962 h 3866827"/>
                  <a:gd name="connsiteX157" fmla="*/ 8159857 w 8175356"/>
                  <a:gd name="connsiteY157" fmla="*/ 2433234 h 3866827"/>
                  <a:gd name="connsiteX158" fmla="*/ 8152108 w 8175356"/>
                  <a:gd name="connsiteY158" fmla="*/ 2402237 h 3866827"/>
                  <a:gd name="connsiteX159" fmla="*/ 8144359 w 8175356"/>
                  <a:gd name="connsiteY159" fmla="*/ 2131017 h 3866827"/>
                  <a:gd name="connsiteX160" fmla="*/ 8128861 w 8175356"/>
                  <a:gd name="connsiteY160" fmla="*/ 2076773 h 3866827"/>
                  <a:gd name="connsiteX161" fmla="*/ 8113362 w 8175356"/>
                  <a:gd name="connsiteY161" fmla="*/ 2014779 h 3866827"/>
                  <a:gd name="connsiteX162" fmla="*/ 8097864 w 8175356"/>
                  <a:gd name="connsiteY162" fmla="*/ 1968284 h 3866827"/>
                  <a:gd name="connsiteX163" fmla="*/ 8082366 w 8175356"/>
                  <a:gd name="connsiteY163" fmla="*/ 1914040 h 3866827"/>
                  <a:gd name="connsiteX164" fmla="*/ 8066868 w 8175356"/>
                  <a:gd name="connsiteY164" fmla="*/ 1790054 h 3866827"/>
                  <a:gd name="connsiteX165" fmla="*/ 8059118 w 8175356"/>
                  <a:gd name="connsiteY165" fmla="*/ 1766807 h 3866827"/>
                  <a:gd name="connsiteX166" fmla="*/ 8051369 w 8175356"/>
                  <a:gd name="connsiteY166" fmla="*/ 1697064 h 3866827"/>
                  <a:gd name="connsiteX167" fmla="*/ 8035871 w 8175356"/>
                  <a:gd name="connsiteY167" fmla="*/ 1402596 h 3866827"/>
                  <a:gd name="connsiteX168" fmla="*/ 8028122 w 8175356"/>
                  <a:gd name="connsiteY168" fmla="*/ 1379349 h 3866827"/>
                  <a:gd name="connsiteX169" fmla="*/ 8012623 w 8175356"/>
                  <a:gd name="connsiteY169" fmla="*/ 1294108 h 3866827"/>
                  <a:gd name="connsiteX170" fmla="*/ 7997125 w 8175356"/>
                  <a:gd name="connsiteY170" fmla="*/ 922149 h 3866827"/>
                  <a:gd name="connsiteX171" fmla="*/ 7981627 w 8175356"/>
                  <a:gd name="connsiteY171" fmla="*/ 790413 h 3866827"/>
                  <a:gd name="connsiteX172" fmla="*/ 7973878 w 8175356"/>
                  <a:gd name="connsiteY172" fmla="*/ 728420 h 3866827"/>
                  <a:gd name="connsiteX173" fmla="*/ 7966129 w 8175356"/>
                  <a:gd name="connsiteY173" fmla="*/ 681925 h 3866827"/>
                  <a:gd name="connsiteX174" fmla="*/ 7950630 w 8175356"/>
                  <a:gd name="connsiteY174" fmla="*/ 565688 h 3866827"/>
                  <a:gd name="connsiteX175" fmla="*/ 7935132 w 8175356"/>
                  <a:gd name="connsiteY175" fmla="*/ 503695 h 3866827"/>
                  <a:gd name="connsiteX176" fmla="*/ 7919634 w 8175356"/>
                  <a:gd name="connsiteY176" fmla="*/ 433952 h 3866827"/>
                  <a:gd name="connsiteX177" fmla="*/ 7911884 w 8175356"/>
                  <a:gd name="connsiteY177" fmla="*/ 356461 h 3866827"/>
                  <a:gd name="connsiteX178" fmla="*/ 7896386 w 8175356"/>
                  <a:gd name="connsiteY178" fmla="*/ 286718 h 3866827"/>
                  <a:gd name="connsiteX179" fmla="*/ 7888637 w 8175356"/>
                  <a:gd name="connsiteY179" fmla="*/ 232474 h 3866827"/>
                  <a:gd name="connsiteX180" fmla="*/ 7865390 w 8175356"/>
                  <a:gd name="connsiteY180" fmla="*/ 139484 h 3866827"/>
                  <a:gd name="connsiteX181" fmla="*/ 7818895 w 8175356"/>
                  <a:gd name="connsiteY181" fmla="*/ 131735 h 3866827"/>
                  <a:gd name="connsiteX182" fmla="*/ 7756901 w 8175356"/>
                  <a:gd name="connsiteY182" fmla="*/ 123986 h 3866827"/>
                  <a:gd name="connsiteX183" fmla="*/ 7663912 w 8175356"/>
                  <a:gd name="connsiteY183" fmla="*/ 108488 h 3866827"/>
                  <a:gd name="connsiteX184" fmla="*/ 7524427 w 8175356"/>
                  <a:gd name="connsiteY184" fmla="*/ 92990 h 3866827"/>
                  <a:gd name="connsiteX185" fmla="*/ 7059478 w 8175356"/>
                  <a:gd name="connsiteY185" fmla="*/ 108488 h 3866827"/>
                  <a:gd name="connsiteX186" fmla="*/ 7012983 w 8175356"/>
                  <a:gd name="connsiteY186" fmla="*/ 123986 h 3866827"/>
                  <a:gd name="connsiteX187" fmla="*/ 6958739 w 8175356"/>
                  <a:gd name="connsiteY187" fmla="*/ 139484 h 3866827"/>
                  <a:gd name="connsiteX188" fmla="*/ 6888996 w 8175356"/>
                  <a:gd name="connsiteY188" fmla="*/ 154983 h 3866827"/>
                  <a:gd name="connsiteX189" fmla="*/ 6865749 w 8175356"/>
                  <a:gd name="connsiteY189" fmla="*/ 162732 h 3866827"/>
                  <a:gd name="connsiteX190" fmla="*/ 6811505 w 8175356"/>
                  <a:gd name="connsiteY190" fmla="*/ 170481 h 3866827"/>
                  <a:gd name="connsiteX191" fmla="*/ 6749512 w 8175356"/>
                  <a:gd name="connsiteY191" fmla="*/ 193729 h 3866827"/>
                  <a:gd name="connsiteX192" fmla="*/ 6710766 w 8175356"/>
                  <a:gd name="connsiteY192" fmla="*/ 209227 h 3866827"/>
                  <a:gd name="connsiteX193" fmla="*/ 6679769 w 8175356"/>
                  <a:gd name="connsiteY193" fmla="*/ 216976 h 3866827"/>
                  <a:gd name="connsiteX194" fmla="*/ 6610027 w 8175356"/>
                  <a:gd name="connsiteY194" fmla="*/ 232474 h 3866827"/>
                  <a:gd name="connsiteX195" fmla="*/ 6517037 w 8175356"/>
                  <a:gd name="connsiteY195" fmla="*/ 255722 h 3866827"/>
                  <a:gd name="connsiteX196" fmla="*/ 6338807 w 8175356"/>
                  <a:gd name="connsiteY196" fmla="*/ 271220 h 3866827"/>
                  <a:gd name="connsiteX197" fmla="*/ 6191573 w 8175356"/>
                  <a:gd name="connsiteY197" fmla="*/ 263471 h 3866827"/>
                  <a:gd name="connsiteX198" fmla="*/ 6121830 w 8175356"/>
                  <a:gd name="connsiteY198" fmla="*/ 247973 h 3866827"/>
                  <a:gd name="connsiteX199" fmla="*/ 6075335 w 8175356"/>
                  <a:gd name="connsiteY199" fmla="*/ 240223 h 3866827"/>
                  <a:gd name="connsiteX200" fmla="*/ 5943600 w 8175356"/>
                  <a:gd name="connsiteY200" fmla="*/ 224725 h 3866827"/>
                  <a:gd name="connsiteX201" fmla="*/ 5827362 w 8175356"/>
                  <a:gd name="connsiteY201" fmla="*/ 216976 h 3866827"/>
                  <a:gd name="connsiteX202" fmla="*/ 5726623 w 8175356"/>
                  <a:gd name="connsiteY202" fmla="*/ 201478 h 3866827"/>
                  <a:gd name="connsiteX203" fmla="*/ 5618135 w 8175356"/>
                  <a:gd name="connsiteY203" fmla="*/ 193729 h 3866827"/>
                  <a:gd name="connsiteX204" fmla="*/ 5587139 w 8175356"/>
                  <a:gd name="connsiteY204" fmla="*/ 178230 h 3866827"/>
                  <a:gd name="connsiteX205" fmla="*/ 5548393 w 8175356"/>
                  <a:gd name="connsiteY205" fmla="*/ 170481 h 3866827"/>
                  <a:gd name="connsiteX206" fmla="*/ 5525146 w 8175356"/>
                  <a:gd name="connsiteY206" fmla="*/ 162732 h 3866827"/>
                  <a:gd name="connsiteX207" fmla="*/ 5385661 w 8175356"/>
                  <a:gd name="connsiteY207" fmla="*/ 147234 h 3866827"/>
                  <a:gd name="connsiteX208" fmla="*/ 5284922 w 8175356"/>
                  <a:gd name="connsiteY208" fmla="*/ 123986 h 3866827"/>
                  <a:gd name="connsiteX209" fmla="*/ 5230678 w 8175356"/>
                  <a:gd name="connsiteY209" fmla="*/ 116237 h 3866827"/>
                  <a:gd name="connsiteX210" fmla="*/ 5114440 w 8175356"/>
                  <a:gd name="connsiteY210" fmla="*/ 100739 h 3866827"/>
                  <a:gd name="connsiteX211" fmla="*/ 5091193 w 8175356"/>
                  <a:gd name="connsiteY211" fmla="*/ 92990 h 3866827"/>
                  <a:gd name="connsiteX212" fmla="*/ 4928461 w 8175356"/>
                  <a:gd name="connsiteY212" fmla="*/ 77491 h 3866827"/>
                  <a:gd name="connsiteX213" fmla="*/ 4610746 w 8175356"/>
                  <a:gd name="connsiteY213" fmla="*/ 92990 h 3866827"/>
                  <a:gd name="connsiteX214" fmla="*/ 4556501 w 8175356"/>
                  <a:gd name="connsiteY214" fmla="*/ 100739 h 3866827"/>
                  <a:gd name="connsiteX215" fmla="*/ 4455762 w 8175356"/>
                  <a:gd name="connsiteY215" fmla="*/ 123986 h 3866827"/>
                  <a:gd name="connsiteX216" fmla="*/ 4006312 w 8175356"/>
                  <a:gd name="connsiteY216" fmla="*/ 139484 h 3866827"/>
                  <a:gd name="connsiteX217" fmla="*/ 3649851 w 8175356"/>
                  <a:gd name="connsiteY217" fmla="*/ 131735 h 3866827"/>
                  <a:gd name="connsiteX218" fmla="*/ 3440623 w 8175356"/>
                  <a:gd name="connsiteY218" fmla="*/ 108488 h 3866827"/>
                  <a:gd name="connsiteX219" fmla="*/ 3332135 w 8175356"/>
                  <a:gd name="connsiteY219" fmla="*/ 92990 h 3866827"/>
                  <a:gd name="connsiteX220" fmla="*/ 3177152 w 8175356"/>
                  <a:gd name="connsiteY220" fmla="*/ 85240 h 3866827"/>
                  <a:gd name="connsiteX221" fmla="*/ 2874935 w 8175356"/>
                  <a:gd name="connsiteY221" fmla="*/ 77491 h 3866827"/>
                  <a:gd name="connsiteX222" fmla="*/ 2805193 w 8175356"/>
                  <a:gd name="connsiteY222" fmla="*/ 69742 h 3866827"/>
                  <a:gd name="connsiteX223" fmla="*/ 2750949 w 8175356"/>
                  <a:gd name="connsiteY223" fmla="*/ 61993 h 3866827"/>
                  <a:gd name="connsiteX224" fmla="*/ 2619213 w 8175356"/>
                  <a:gd name="connsiteY224" fmla="*/ 54244 h 3866827"/>
                  <a:gd name="connsiteX225" fmla="*/ 1914040 w 8175356"/>
                  <a:gd name="connsiteY225" fmla="*/ 38746 h 3866827"/>
                  <a:gd name="connsiteX226" fmla="*/ 1449091 w 8175356"/>
                  <a:gd name="connsiteY226" fmla="*/ 23247 h 3866827"/>
                  <a:gd name="connsiteX227" fmla="*/ 1340603 w 8175356"/>
                  <a:gd name="connsiteY227" fmla="*/ 15498 h 3866827"/>
                  <a:gd name="connsiteX228" fmla="*/ 1286359 w 8175356"/>
                  <a:gd name="connsiteY228" fmla="*/ 7749 h 3866827"/>
                  <a:gd name="connsiteX229" fmla="*/ 1108129 w 8175356"/>
                  <a:gd name="connsiteY229" fmla="*/ 0 h 3866827"/>
                  <a:gd name="connsiteX230" fmla="*/ 968644 w 8175356"/>
                  <a:gd name="connsiteY230" fmla="*/ 7749 h 3866827"/>
                  <a:gd name="connsiteX231" fmla="*/ 844657 w 8175356"/>
                  <a:gd name="connsiteY231" fmla="*/ 30996 h 3866827"/>
                  <a:gd name="connsiteX232" fmla="*/ 612183 w 8175356"/>
                  <a:gd name="connsiteY232" fmla="*/ 46495 h 3866827"/>
                  <a:gd name="connsiteX233" fmla="*/ 557939 w 8175356"/>
                  <a:gd name="connsiteY233" fmla="*/ 54244 h 3866827"/>
                  <a:gd name="connsiteX234" fmla="*/ 503695 w 8175356"/>
                  <a:gd name="connsiteY234" fmla="*/ 69742 h 3866827"/>
                  <a:gd name="connsiteX235" fmla="*/ 457200 w 8175356"/>
                  <a:gd name="connsiteY235" fmla="*/ 77491 h 3866827"/>
                  <a:gd name="connsiteX236" fmla="*/ 426203 w 8175356"/>
                  <a:gd name="connsiteY236" fmla="*/ 85240 h 3866827"/>
                  <a:gd name="connsiteX237" fmla="*/ 402956 w 8175356"/>
                  <a:gd name="connsiteY237" fmla="*/ 100739 h 3866827"/>
                  <a:gd name="connsiteX238" fmla="*/ 379708 w 8175356"/>
                  <a:gd name="connsiteY238" fmla="*/ 108488 h 3866827"/>
                  <a:gd name="connsiteX239" fmla="*/ 325464 w 8175356"/>
                  <a:gd name="connsiteY239" fmla="*/ 139484 h 3866827"/>
                  <a:gd name="connsiteX240" fmla="*/ 278969 w 8175356"/>
                  <a:gd name="connsiteY240" fmla="*/ 170481 h 3866827"/>
                  <a:gd name="connsiteX241" fmla="*/ 201478 w 8175356"/>
                  <a:gd name="connsiteY241" fmla="*/ 209227 h 3866827"/>
                  <a:gd name="connsiteX242" fmla="*/ 178230 w 8175356"/>
                  <a:gd name="connsiteY242" fmla="*/ 224725 h 3866827"/>
                  <a:gd name="connsiteX243" fmla="*/ 139484 w 8175356"/>
                  <a:gd name="connsiteY243" fmla="*/ 263471 h 3866827"/>
                  <a:gd name="connsiteX244" fmla="*/ 116237 w 8175356"/>
                  <a:gd name="connsiteY244" fmla="*/ 333213 h 3866827"/>
                  <a:gd name="connsiteX245" fmla="*/ 108488 w 8175356"/>
                  <a:gd name="connsiteY245" fmla="*/ 356461 h 3866827"/>
                  <a:gd name="connsiteX246" fmla="*/ 100739 w 8175356"/>
                  <a:gd name="connsiteY246" fmla="*/ 743918 h 3866827"/>
                  <a:gd name="connsiteX247" fmla="*/ 92990 w 8175356"/>
                  <a:gd name="connsiteY247" fmla="*/ 805912 h 3866827"/>
                  <a:gd name="connsiteX248" fmla="*/ 85240 w 8175356"/>
                  <a:gd name="connsiteY248" fmla="*/ 829159 h 3866827"/>
                  <a:gd name="connsiteX249" fmla="*/ 92990 w 8175356"/>
                  <a:gd name="connsiteY249" fmla="*/ 852407 h 3866827"/>
                  <a:gd name="connsiteX250" fmla="*/ 116237 w 8175356"/>
                  <a:gd name="connsiteY250" fmla="*/ 860156 h 386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8175356" h="3866827">
                    <a:moveTo>
                      <a:pt x="116237" y="860156"/>
                    </a:moveTo>
                    <a:cubicBezTo>
                      <a:pt x="118820" y="966061"/>
                      <a:pt x="113086" y="1278645"/>
                      <a:pt x="108488" y="1487837"/>
                    </a:cubicBezTo>
                    <a:cubicBezTo>
                      <a:pt x="102582" y="1756586"/>
                      <a:pt x="85516" y="1260867"/>
                      <a:pt x="108488" y="1720312"/>
                    </a:cubicBezTo>
                    <a:cubicBezTo>
                      <a:pt x="105905" y="1823634"/>
                      <a:pt x="106692" y="1927095"/>
                      <a:pt x="100739" y="2030278"/>
                    </a:cubicBezTo>
                    <a:cubicBezTo>
                      <a:pt x="97214" y="2091374"/>
                      <a:pt x="91716" y="2103841"/>
                      <a:pt x="77491" y="2146515"/>
                    </a:cubicBezTo>
                    <a:cubicBezTo>
                      <a:pt x="74908" y="2162013"/>
                      <a:pt x="72553" y="2177551"/>
                      <a:pt x="69742" y="2193010"/>
                    </a:cubicBezTo>
                    <a:cubicBezTo>
                      <a:pt x="67386" y="2205969"/>
                      <a:pt x="62966" y="2218621"/>
                      <a:pt x="61993" y="2231756"/>
                    </a:cubicBezTo>
                    <a:cubicBezTo>
                      <a:pt x="57791" y="2288486"/>
                      <a:pt x="57685" y="2345456"/>
                      <a:pt x="54244" y="2402237"/>
                    </a:cubicBezTo>
                    <a:cubicBezTo>
                      <a:pt x="52228" y="2435494"/>
                      <a:pt x="44473" y="2512249"/>
                      <a:pt x="38746" y="2549471"/>
                    </a:cubicBezTo>
                    <a:cubicBezTo>
                      <a:pt x="36743" y="2562489"/>
                      <a:pt x="33161" y="2575225"/>
                      <a:pt x="30996" y="2588217"/>
                    </a:cubicBezTo>
                    <a:cubicBezTo>
                      <a:pt x="27940" y="2606552"/>
                      <a:pt x="16804" y="2688785"/>
                      <a:pt x="15498" y="2704454"/>
                    </a:cubicBezTo>
                    <a:cubicBezTo>
                      <a:pt x="950" y="2879039"/>
                      <a:pt x="16765" y="2774345"/>
                      <a:pt x="0" y="2874935"/>
                    </a:cubicBezTo>
                    <a:cubicBezTo>
                      <a:pt x="2583" y="2949844"/>
                      <a:pt x="3473" y="3024830"/>
                      <a:pt x="7749" y="3099661"/>
                    </a:cubicBezTo>
                    <a:cubicBezTo>
                      <a:pt x="8517" y="3113101"/>
                      <a:pt x="14857" y="3152623"/>
                      <a:pt x="23247" y="3169403"/>
                    </a:cubicBezTo>
                    <a:cubicBezTo>
                      <a:pt x="27412" y="3177733"/>
                      <a:pt x="33580" y="3184902"/>
                      <a:pt x="38746" y="3192651"/>
                    </a:cubicBezTo>
                    <a:cubicBezTo>
                      <a:pt x="41329" y="3213315"/>
                      <a:pt x="43550" y="3234028"/>
                      <a:pt x="46495" y="3254644"/>
                    </a:cubicBezTo>
                    <a:cubicBezTo>
                      <a:pt x="48717" y="3270198"/>
                      <a:pt x="53039" y="3285473"/>
                      <a:pt x="54244" y="3301139"/>
                    </a:cubicBezTo>
                    <a:cubicBezTo>
                      <a:pt x="58211" y="3352712"/>
                      <a:pt x="57697" y="3404575"/>
                      <a:pt x="61993" y="3456122"/>
                    </a:cubicBezTo>
                    <a:cubicBezTo>
                      <a:pt x="62877" y="3466735"/>
                      <a:pt x="64458" y="3477871"/>
                      <a:pt x="69742" y="3487118"/>
                    </a:cubicBezTo>
                    <a:cubicBezTo>
                      <a:pt x="75179" y="3496633"/>
                      <a:pt x="85241" y="3502617"/>
                      <a:pt x="92990" y="3510366"/>
                    </a:cubicBezTo>
                    <a:cubicBezTo>
                      <a:pt x="95573" y="3518115"/>
                      <a:pt x="94963" y="3527837"/>
                      <a:pt x="100739" y="3533613"/>
                    </a:cubicBezTo>
                    <a:cubicBezTo>
                      <a:pt x="106515" y="3539389"/>
                      <a:pt x="115818" y="3541362"/>
                      <a:pt x="123986" y="3541362"/>
                    </a:cubicBezTo>
                    <a:cubicBezTo>
                      <a:pt x="170553" y="3541362"/>
                      <a:pt x="216976" y="3536196"/>
                      <a:pt x="263471" y="3533613"/>
                    </a:cubicBezTo>
                    <a:lnTo>
                      <a:pt x="340962" y="3518115"/>
                    </a:lnTo>
                    <a:cubicBezTo>
                      <a:pt x="353877" y="3515532"/>
                      <a:pt x="366930" y="3513560"/>
                      <a:pt x="379708" y="3510366"/>
                    </a:cubicBezTo>
                    <a:lnTo>
                      <a:pt x="441701" y="3494868"/>
                    </a:lnTo>
                    <a:cubicBezTo>
                      <a:pt x="449450" y="3497451"/>
                      <a:pt x="460896" y="3495525"/>
                      <a:pt x="464949" y="3502617"/>
                    </a:cubicBezTo>
                    <a:cubicBezTo>
                      <a:pt x="485645" y="3538835"/>
                      <a:pt x="457216" y="3547575"/>
                      <a:pt x="488196" y="3572359"/>
                    </a:cubicBezTo>
                    <a:cubicBezTo>
                      <a:pt x="494575" y="3577462"/>
                      <a:pt x="503695" y="3577525"/>
                      <a:pt x="511444" y="3580108"/>
                    </a:cubicBezTo>
                    <a:cubicBezTo>
                      <a:pt x="519193" y="3585274"/>
                      <a:pt x="525537" y="3593891"/>
                      <a:pt x="534691" y="3595607"/>
                    </a:cubicBezTo>
                    <a:cubicBezTo>
                      <a:pt x="626250" y="3612775"/>
                      <a:pt x="657936" y="3600355"/>
                      <a:pt x="751668" y="3587857"/>
                    </a:cubicBezTo>
                    <a:cubicBezTo>
                      <a:pt x="759417" y="3580108"/>
                      <a:pt x="765113" y="3569511"/>
                      <a:pt x="774915" y="3564610"/>
                    </a:cubicBezTo>
                    <a:cubicBezTo>
                      <a:pt x="786696" y="3558720"/>
                      <a:pt x="800804" y="3559718"/>
                      <a:pt x="813661" y="3556861"/>
                    </a:cubicBezTo>
                    <a:cubicBezTo>
                      <a:pt x="824057" y="3554551"/>
                      <a:pt x="834456" y="3552172"/>
                      <a:pt x="844657" y="3549112"/>
                    </a:cubicBezTo>
                    <a:cubicBezTo>
                      <a:pt x="944619" y="3519123"/>
                      <a:pt x="852115" y="3549256"/>
                      <a:pt x="914400" y="3518115"/>
                    </a:cubicBezTo>
                    <a:cubicBezTo>
                      <a:pt x="1019835" y="3465399"/>
                      <a:pt x="884151" y="3544016"/>
                      <a:pt x="991891" y="3479369"/>
                    </a:cubicBezTo>
                    <a:cubicBezTo>
                      <a:pt x="1043182" y="3496465"/>
                      <a:pt x="990510" y="3484997"/>
                      <a:pt x="1077132" y="3456122"/>
                    </a:cubicBezTo>
                    <a:cubicBezTo>
                      <a:pt x="1157833" y="3429221"/>
                      <a:pt x="1124956" y="3443833"/>
                      <a:pt x="1177871" y="3417376"/>
                    </a:cubicBezTo>
                    <a:cubicBezTo>
                      <a:pt x="1185217" y="3410030"/>
                      <a:pt x="1253024" y="3339884"/>
                      <a:pt x="1263112" y="3339884"/>
                    </a:cubicBezTo>
                    <a:cubicBezTo>
                      <a:pt x="1277022" y="3339884"/>
                      <a:pt x="1274519" y="3365335"/>
                      <a:pt x="1278610" y="3378630"/>
                    </a:cubicBezTo>
                    <a:cubicBezTo>
                      <a:pt x="1284874" y="3398988"/>
                      <a:pt x="1288504" y="3420073"/>
                      <a:pt x="1294108" y="3440623"/>
                    </a:cubicBezTo>
                    <a:cubicBezTo>
                      <a:pt x="1296257" y="3448504"/>
                      <a:pt x="1299876" y="3455946"/>
                      <a:pt x="1301857" y="3463871"/>
                    </a:cubicBezTo>
                    <a:cubicBezTo>
                      <a:pt x="1305052" y="3476649"/>
                      <a:pt x="1303717" y="3490836"/>
                      <a:pt x="1309607" y="3502617"/>
                    </a:cubicBezTo>
                    <a:cubicBezTo>
                      <a:pt x="1314508" y="3512419"/>
                      <a:pt x="1325105" y="3518115"/>
                      <a:pt x="1332854" y="3525864"/>
                    </a:cubicBezTo>
                    <a:cubicBezTo>
                      <a:pt x="1379349" y="3523281"/>
                      <a:pt x="1426132" y="3523891"/>
                      <a:pt x="1472339" y="3518115"/>
                    </a:cubicBezTo>
                    <a:cubicBezTo>
                      <a:pt x="1541327" y="3509492"/>
                      <a:pt x="1496066" y="3502479"/>
                      <a:pt x="1549830" y="3487118"/>
                    </a:cubicBezTo>
                    <a:cubicBezTo>
                      <a:pt x="1575159" y="3479881"/>
                      <a:pt x="1601766" y="3478009"/>
                      <a:pt x="1627322" y="3471620"/>
                    </a:cubicBezTo>
                    <a:lnTo>
                      <a:pt x="1658318" y="3463871"/>
                    </a:lnTo>
                    <a:cubicBezTo>
                      <a:pt x="1694481" y="3466454"/>
                      <a:pt x="1730953" y="3466242"/>
                      <a:pt x="1766807" y="3471620"/>
                    </a:cubicBezTo>
                    <a:cubicBezTo>
                      <a:pt x="1782963" y="3474043"/>
                      <a:pt x="1797540" y="3482820"/>
                      <a:pt x="1813301" y="3487118"/>
                    </a:cubicBezTo>
                    <a:cubicBezTo>
                      <a:pt x="1916176" y="3515176"/>
                      <a:pt x="1804748" y="3479102"/>
                      <a:pt x="1875295" y="3502617"/>
                    </a:cubicBezTo>
                    <a:cubicBezTo>
                      <a:pt x="1892954" y="3573253"/>
                      <a:pt x="1873176" y="3487781"/>
                      <a:pt x="1890793" y="3611105"/>
                    </a:cubicBezTo>
                    <a:cubicBezTo>
                      <a:pt x="1892299" y="3621648"/>
                      <a:pt x="1889876" y="3635911"/>
                      <a:pt x="1898542" y="3642101"/>
                    </a:cubicBezTo>
                    <a:cubicBezTo>
                      <a:pt x="1911327" y="3651234"/>
                      <a:pt x="1929539" y="3647268"/>
                      <a:pt x="1945037" y="3649851"/>
                    </a:cubicBezTo>
                    <a:cubicBezTo>
                      <a:pt x="1968284" y="3647268"/>
                      <a:pt x="1991802" y="3646478"/>
                      <a:pt x="2014779" y="3642101"/>
                    </a:cubicBezTo>
                    <a:cubicBezTo>
                      <a:pt x="2046165" y="3636123"/>
                      <a:pt x="2107769" y="3618854"/>
                      <a:pt x="2107769" y="3618854"/>
                    </a:cubicBezTo>
                    <a:cubicBezTo>
                      <a:pt x="2120366" y="3621373"/>
                      <a:pt x="2183096" y="3634352"/>
                      <a:pt x="2193010" y="3634352"/>
                    </a:cubicBezTo>
                    <a:cubicBezTo>
                      <a:pt x="2252476" y="3634352"/>
                      <a:pt x="2311830" y="3629186"/>
                      <a:pt x="2371240" y="3626603"/>
                    </a:cubicBezTo>
                    <a:cubicBezTo>
                      <a:pt x="2389321" y="3618854"/>
                      <a:pt x="2407575" y="3611496"/>
                      <a:pt x="2425484" y="3603356"/>
                    </a:cubicBezTo>
                    <a:cubicBezTo>
                      <a:pt x="2436001" y="3598576"/>
                      <a:pt x="2454299" y="3576513"/>
                      <a:pt x="2456481" y="3587857"/>
                    </a:cubicBezTo>
                    <a:cubicBezTo>
                      <a:pt x="2470148" y="3658927"/>
                      <a:pt x="2459716" y="3732603"/>
                      <a:pt x="2464230" y="3804834"/>
                    </a:cubicBezTo>
                    <a:cubicBezTo>
                      <a:pt x="2464894" y="3815463"/>
                      <a:pt x="2469053" y="3825590"/>
                      <a:pt x="2471979" y="3835830"/>
                    </a:cubicBezTo>
                    <a:cubicBezTo>
                      <a:pt x="2474223" y="3843684"/>
                      <a:pt x="2472637" y="3855025"/>
                      <a:pt x="2479729" y="3859078"/>
                    </a:cubicBezTo>
                    <a:cubicBezTo>
                      <a:pt x="2493371" y="3866873"/>
                      <a:pt x="2510725" y="3864244"/>
                      <a:pt x="2526223" y="3866827"/>
                    </a:cubicBezTo>
                    <a:cubicBezTo>
                      <a:pt x="2555228" y="3863202"/>
                      <a:pt x="2596925" y="3859521"/>
                      <a:pt x="2626962" y="3851329"/>
                    </a:cubicBezTo>
                    <a:cubicBezTo>
                      <a:pt x="2642723" y="3847030"/>
                      <a:pt x="2657959" y="3840996"/>
                      <a:pt x="2673457" y="3835830"/>
                    </a:cubicBezTo>
                    <a:cubicBezTo>
                      <a:pt x="2678623" y="3830664"/>
                      <a:pt x="2683409" y="3825087"/>
                      <a:pt x="2688956" y="3820332"/>
                    </a:cubicBezTo>
                    <a:cubicBezTo>
                      <a:pt x="2701514" y="3809568"/>
                      <a:pt x="2716637" y="3801629"/>
                      <a:pt x="2727701" y="3789335"/>
                    </a:cubicBezTo>
                    <a:cubicBezTo>
                      <a:pt x="2740162" y="3775490"/>
                      <a:pt x="2747522" y="3757741"/>
                      <a:pt x="2758698" y="3742840"/>
                    </a:cubicBezTo>
                    <a:cubicBezTo>
                      <a:pt x="2768685" y="3729524"/>
                      <a:pt x="2788375" y="3704468"/>
                      <a:pt x="2797444" y="3688596"/>
                    </a:cubicBezTo>
                    <a:cubicBezTo>
                      <a:pt x="2831212" y="3629500"/>
                      <a:pt x="2798953" y="3683263"/>
                      <a:pt x="2820691" y="3634352"/>
                    </a:cubicBezTo>
                    <a:cubicBezTo>
                      <a:pt x="2838965" y="3593236"/>
                      <a:pt x="2839239" y="3594907"/>
                      <a:pt x="2859437" y="3564610"/>
                    </a:cubicBezTo>
                    <a:cubicBezTo>
                      <a:pt x="2865682" y="3539631"/>
                      <a:pt x="2872203" y="3510175"/>
                      <a:pt x="2882684" y="3487118"/>
                    </a:cubicBezTo>
                    <a:cubicBezTo>
                      <a:pt x="2888917" y="3473407"/>
                      <a:pt x="2899196" y="3461844"/>
                      <a:pt x="2905932" y="3448373"/>
                    </a:cubicBezTo>
                    <a:cubicBezTo>
                      <a:pt x="2924648" y="3410942"/>
                      <a:pt x="2897738" y="3435753"/>
                      <a:pt x="2936929" y="3409627"/>
                    </a:cubicBezTo>
                    <a:cubicBezTo>
                      <a:pt x="2962759" y="3412210"/>
                      <a:pt x="2989337" y="3410687"/>
                      <a:pt x="3014420" y="3417376"/>
                    </a:cubicBezTo>
                    <a:cubicBezTo>
                      <a:pt x="3028973" y="3421257"/>
                      <a:pt x="3039454" y="3434390"/>
                      <a:pt x="3053166" y="3440623"/>
                    </a:cubicBezTo>
                    <a:cubicBezTo>
                      <a:pt x="3068038" y="3447383"/>
                      <a:pt x="3084493" y="3450055"/>
                      <a:pt x="3099661" y="3456122"/>
                    </a:cubicBezTo>
                    <a:cubicBezTo>
                      <a:pt x="3145991" y="3474654"/>
                      <a:pt x="3125211" y="3467221"/>
                      <a:pt x="3161654" y="3479369"/>
                    </a:cubicBezTo>
                    <a:cubicBezTo>
                      <a:pt x="3209974" y="3511584"/>
                      <a:pt x="3155470" y="3479840"/>
                      <a:pt x="3231396" y="3502617"/>
                    </a:cubicBezTo>
                    <a:cubicBezTo>
                      <a:pt x="3285029" y="3518707"/>
                      <a:pt x="3241248" y="3514588"/>
                      <a:pt x="3285640" y="3533613"/>
                    </a:cubicBezTo>
                    <a:cubicBezTo>
                      <a:pt x="3295429" y="3537808"/>
                      <a:pt x="3306305" y="3538779"/>
                      <a:pt x="3316637" y="3541362"/>
                    </a:cubicBezTo>
                    <a:cubicBezTo>
                      <a:pt x="3361754" y="3571442"/>
                      <a:pt x="3325537" y="3551337"/>
                      <a:pt x="3409627" y="3572359"/>
                    </a:cubicBezTo>
                    <a:cubicBezTo>
                      <a:pt x="3481762" y="3590392"/>
                      <a:pt x="3354214" y="3568871"/>
                      <a:pt x="3487118" y="3587857"/>
                    </a:cubicBezTo>
                    <a:cubicBezTo>
                      <a:pt x="3500033" y="3585274"/>
                      <a:pt x="3513157" y="3583573"/>
                      <a:pt x="3525864" y="3580108"/>
                    </a:cubicBezTo>
                    <a:cubicBezTo>
                      <a:pt x="3541625" y="3575810"/>
                      <a:pt x="3556149" y="3566636"/>
                      <a:pt x="3572359" y="3564610"/>
                    </a:cubicBezTo>
                    <a:cubicBezTo>
                      <a:pt x="3644920" y="3555540"/>
                      <a:pt x="3614149" y="3561912"/>
                      <a:pt x="3665349" y="3549112"/>
                    </a:cubicBezTo>
                    <a:cubicBezTo>
                      <a:pt x="3691306" y="3531806"/>
                      <a:pt x="3733238" y="3504470"/>
                      <a:pt x="3750590" y="3487118"/>
                    </a:cubicBezTo>
                    <a:cubicBezTo>
                      <a:pt x="3804615" y="3433092"/>
                      <a:pt x="3775821" y="3445939"/>
                      <a:pt x="3828081" y="3432874"/>
                    </a:cubicBezTo>
                    <a:cubicBezTo>
                      <a:pt x="3846162" y="3422542"/>
                      <a:pt x="3863417" y="3410605"/>
                      <a:pt x="3882325" y="3401878"/>
                    </a:cubicBezTo>
                    <a:cubicBezTo>
                      <a:pt x="3897158" y="3395032"/>
                      <a:pt x="3928820" y="3386379"/>
                      <a:pt x="3928820" y="3386379"/>
                    </a:cubicBezTo>
                    <a:cubicBezTo>
                      <a:pt x="3939152" y="3376047"/>
                      <a:pt x="3948407" y="3364511"/>
                      <a:pt x="3959817" y="3355383"/>
                    </a:cubicBezTo>
                    <a:cubicBezTo>
                      <a:pt x="3990653" y="3330715"/>
                      <a:pt x="3998488" y="3325514"/>
                      <a:pt x="4029559" y="3316637"/>
                    </a:cubicBezTo>
                    <a:cubicBezTo>
                      <a:pt x="4039800" y="3313711"/>
                      <a:pt x="4050224" y="3311471"/>
                      <a:pt x="4060556" y="3308888"/>
                    </a:cubicBezTo>
                    <a:cubicBezTo>
                      <a:pt x="4122549" y="3311471"/>
                      <a:pt x="4184818" y="3310253"/>
                      <a:pt x="4246535" y="3316637"/>
                    </a:cubicBezTo>
                    <a:cubicBezTo>
                      <a:pt x="4260371" y="3318068"/>
                      <a:pt x="4272085" y="3327736"/>
                      <a:pt x="4285281" y="3332135"/>
                    </a:cubicBezTo>
                    <a:cubicBezTo>
                      <a:pt x="4295385" y="3335503"/>
                      <a:pt x="4306174" y="3336516"/>
                      <a:pt x="4316278" y="3339884"/>
                    </a:cubicBezTo>
                    <a:cubicBezTo>
                      <a:pt x="4355624" y="3352999"/>
                      <a:pt x="4385421" y="3367900"/>
                      <a:pt x="4424766" y="3378630"/>
                    </a:cubicBezTo>
                    <a:cubicBezTo>
                      <a:pt x="4437473" y="3382095"/>
                      <a:pt x="4450597" y="3383796"/>
                      <a:pt x="4463512" y="3386379"/>
                    </a:cubicBezTo>
                    <a:cubicBezTo>
                      <a:pt x="4466013" y="3386129"/>
                      <a:pt x="4550933" y="3381414"/>
                      <a:pt x="4572000" y="3370881"/>
                    </a:cubicBezTo>
                    <a:cubicBezTo>
                      <a:pt x="4588660" y="3362551"/>
                      <a:pt x="4602997" y="3350216"/>
                      <a:pt x="4618495" y="3339884"/>
                    </a:cubicBezTo>
                    <a:lnTo>
                      <a:pt x="4641742" y="3324386"/>
                    </a:lnTo>
                    <a:cubicBezTo>
                      <a:pt x="4669703" y="3359337"/>
                      <a:pt x="4683212" y="3379146"/>
                      <a:pt x="4719234" y="3409627"/>
                    </a:cubicBezTo>
                    <a:cubicBezTo>
                      <a:pt x="4736197" y="3423980"/>
                      <a:pt x="4754732" y="3436443"/>
                      <a:pt x="4773478" y="3448373"/>
                    </a:cubicBezTo>
                    <a:cubicBezTo>
                      <a:pt x="4783224" y="3454575"/>
                      <a:pt x="4793329" y="3460832"/>
                      <a:pt x="4804474" y="3463871"/>
                    </a:cubicBezTo>
                    <a:cubicBezTo>
                      <a:pt x="4822095" y="3468677"/>
                      <a:pt x="4840637" y="3469037"/>
                      <a:pt x="4858718" y="3471620"/>
                    </a:cubicBezTo>
                    <a:cubicBezTo>
                      <a:pt x="4910379" y="3466454"/>
                      <a:pt x="4962550" y="3465018"/>
                      <a:pt x="5013701" y="3456122"/>
                    </a:cubicBezTo>
                    <a:cubicBezTo>
                      <a:pt x="5022877" y="3454526"/>
                      <a:pt x="5027707" y="3441778"/>
                      <a:pt x="5036949" y="3440623"/>
                    </a:cubicBezTo>
                    <a:cubicBezTo>
                      <a:pt x="5050018" y="3438989"/>
                      <a:pt x="5062917" y="3445178"/>
                      <a:pt x="5075695" y="3448373"/>
                    </a:cubicBezTo>
                    <a:cubicBezTo>
                      <a:pt x="5090778" y="3452144"/>
                      <a:pt x="5127734" y="3467354"/>
                      <a:pt x="5137688" y="3471620"/>
                    </a:cubicBezTo>
                    <a:cubicBezTo>
                      <a:pt x="5161071" y="3481641"/>
                      <a:pt x="5184183" y="3492285"/>
                      <a:pt x="5207430" y="3502617"/>
                    </a:cubicBezTo>
                    <a:cubicBezTo>
                      <a:pt x="5376557" y="3495852"/>
                      <a:pt x="5354592" y="3523321"/>
                      <a:pt x="5447654" y="3471620"/>
                    </a:cubicBezTo>
                    <a:cubicBezTo>
                      <a:pt x="5455795" y="3467097"/>
                      <a:pt x="5463152" y="3461288"/>
                      <a:pt x="5470901" y="3456122"/>
                    </a:cubicBezTo>
                    <a:cubicBezTo>
                      <a:pt x="5624665" y="3465732"/>
                      <a:pt x="5586043" y="3469821"/>
                      <a:pt x="5757620" y="3448373"/>
                    </a:cubicBezTo>
                    <a:cubicBezTo>
                      <a:pt x="5765726" y="3447360"/>
                      <a:pt x="5773119" y="3443206"/>
                      <a:pt x="5780868" y="3440623"/>
                    </a:cubicBezTo>
                    <a:cubicBezTo>
                      <a:pt x="5832538" y="3475072"/>
                      <a:pt x="5775759" y="3429967"/>
                      <a:pt x="5819613" y="3510366"/>
                    </a:cubicBezTo>
                    <a:cubicBezTo>
                      <a:pt x="5835955" y="3540327"/>
                      <a:pt x="5848169" y="3540548"/>
                      <a:pt x="5873857" y="3549112"/>
                    </a:cubicBezTo>
                    <a:cubicBezTo>
                      <a:pt x="5917769" y="3546529"/>
                      <a:pt x="5961975" y="3547051"/>
                      <a:pt x="6005593" y="3541362"/>
                    </a:cubicBezTo>
                    <a:cubicBezTo>
                      <a:pt x="6021792" y="3539249"/>
                      <a:pt x="6036327" y="3530162"/>
                      <a:pt x="6052088" y="3525864"/>
                    </a:cubicBezTo>
                    <a:cubicBezTo>
                      <a:pt x="6064795" y="3522399"/>
                      <a:pt x="6077919" y="3520698"/>
                      <a:pt x="6090834" y="3518115"/>
                    </a:cubicBezTo>
                    <a:cubicBezTo>
                      <a:pt x="6138478" y="3494293"/>
                      <a:pt x="6133182" y="3498428"/>
                      <a:pt x="6176074" y="3471620"/>
                    </a:cubicBezTo>
                    <a:cubicBezTo>
                      <a:pt x="6183972" y="3466684"/>
                      <a:pt x="6191743" y="3461535"/>
                      <a:pt x="6199322" y="3456122"/>
                    </a:cubicBezTo>
                    <a:cubicBezTo>
                      <a:pt x="6209832" y="3448615"/>
                      <a:pt x="6218327" y="3437671"/>
                      <a:pt x="6230318" y="3432874"/>
                    </a:cubicBezTo>
                    <a:cubicBezTo>
                      <a:pt x="6244906" y="3427039"/>
                      <a:pt x="6261204" y="3426926"/>
                      <a:pt x="6276813" y="3425125"/>
                    </a:cubicBezTo>
                    <a:cubicBezTo>
                      <a:pt x="6328389" y="3419174"/>
                      <a:pt x="6380135" y="3414793"/>
                      <a:pt x="6431796" y="3409627"/>
                    </a:cubicBezTo>
                    <a:cubicBezTo>
                      <a:pt x="6470542" y="3401878"/>
                      <a:pt x="6509105" y="3393149"/>
                      <a:pt x="6548034" y="3386379"/>
                    </a:cubicBezTo>
                    <a:cubicBezTo>
                      <a:pt x="6568551" y="3382811"/>
                      <a:pt x="6589918" y="3384044"/>
                      <a:pt x="6610027" y="3378630"/>
                    </a:cubicBezTo>
                    <a:cubicBezTo>
                      <a:pt x="6657352" y="3365889"/>
                      <a:pt x="6703017" y="3347633"/>
                      <a:pt x="6749512" y="3332135"/>
                    </a:cubicBezTo>
                    <a:cubicBezTo>
                      <a:pt x="6757261" y="3329552"/>
                      <a:pt x="6765175" y="3327420"/>
                      <a:pt x="6772759" y="3324386"/>
                    </a:cubicBezTo>
                    <a:cubicBezTo>
                      <a:pt x="6819089" y="3305854"/>
                      <a:pt x="6798309" y="3313287"/>
                      <a:pt x="6834752" y="3301139"/>
                    </a:cubicBezTo>
                    <a:cubicBezTo>
                      <a:pt x="6873237" y="3358863"/>
                      <a:pt x="6823771" y="3287960"/>
                      <a:pt x="6873498" y="3347634"/>
                    </a:cubicBezTo>
                    <a:cubicBezTo>
                      <a:pt x="6900871" y="3380483"/>
                      <a:pt x="6875316" y="3370829"/>
                      <a:pt x="6927742" y="3394129"/>
                    </a:cubicBezTo>
                    <a:cubicBezTo>
                      <a:pt x="6941613" y="3400294"/>
                      <a:pt x="6995987" y="3408086"/>
                      <a:pt x="7005234" y="3409627"/>
                    </a:cubicBezTo>
                    <a:cubicBezTo>
                      <a:pt x="7033647" y="3407044"/>
                      <a:pt x="7061993" y="3403553"/>
                      <a:pt x="7090474" y="3401878"/>
                    </a:cubicBezTo>
                    <a:cubicBezTo>
                      <a:pt x="7149838" y="3398386"/>
                      <a:pt x="7209401" y="3398522"/>
                      <a:pt x="7268705" y="3394129"/>
                    </a:cubicBezTo>
                    <a:cubicBezTo>
                      <a:pt x="7281209" y="3393203"/>
                      <a:pt x="7309859" y="3382993"/>
                      <a:pt x="7322949" y="3378630"/>
                    </a:cubicBezTo>
                    <a:cubicBezTo>
                      <a:pt x="7330698" y="3370881"/>
                      <a:pt x="7337078" y="3361462"/>
                      <a:pt x="7346196" y="3355383"/>
                    </a:cubicBezTo>
                    <a:cubicBezTo>
                      <a:pt x="7352993" y="3350852"/>
                      <a:pt x="7362138" y="3351287"/>
                      <a:pt x="7369444" y="3347634"/>
                    </a:cubicBezTo>
                    <a:cubicBezTo>
                      <a:pt x="7382916" y="3340898"/>
                      <a:pt x="7394718" y="3331122"/>
                      <a:pt x="7408190" y="3324386"/>
                    </a:cubicBezTo>
                    <a:cubicBezTo>
                      <a:pt x="7415496" y="3320733"/>
                      <a:pt x="7424297" y="3320604"/>
                      <a:pt x="7431437" y="3316637"/>
                    </a:cubicBezTo>
                    <a:cubicBezTo>
                      <a:pt x="7511373" y="3272227"/>
                      <a:pt x="7448577" y="3295425"/>
                      <a:pt x="7501179" y="3277891"/>
                    </a:cubicBezTo>
                    <a:cubicBezTo>
                      <a:pt x="7519260" y="3280474"/>
                      <a:pt x="7537928" y="3280392"/>
                      <a:pt x="7555423" y="3285640"/>
                    </a:cubicBezTo>
                    <a:cubicBezTo>
                      <a:pt x="7564344" y="3288316"/>
                      <a:pt x="7570024" y="3297680"/>
                      <a:pt x="7578671" y="3301139"/>
                    </a:cubicBezTo>
                    <a:cubicBezTo>
                      <a:pt x="7596131" y="3308123"/>
                      <a:pt x="7614942" y="3311107"/>
                      <a:pt x="7632915" y="3316637"/>
                    </a:cubicBezTo>
                    <a:cubicBezTo>
                      <a:pt x="7648529" y="3321441"/>
                      <a:pt x="7663173" y="3330331"/>
                      <a:pt x="7679410" y="3332135"/>
                    </a:cubicBezTo>
                    <a:cubicBezTo>
                      <a:pt x="7756598" y="3340712"/>
                      <a:pt x="7834393" y="3342468"/>
                      <a:pt x="7911884" y="3347634"/>
                    </a:cubicBezTo>
                    <a:cubicBezTo>
                      <a:pt x="7971294" y="3345051"/>
                      <a:pt x="8031395" y="3349279"/>
                      <a:pt x="8090115" y="3339884"/>
                    </a:cubicBezTo>
                    <a:cubicBezTo>
                      <a:pt x="8099311" y="3338413"/>
                      <a:pt x="8105613" y="3325950"/>
                      <a:pt x="8105613" y="3316637"/>
                    </a:cubicBezTo>
                    <a:cubicBezTo>
                      <a:pt x="8105613" y="3223960"/>
                      <a:pt x="8092770" y="3195736"/>
                      <a:pt x="8082366" y="3122908"/>
                    </a:cubicBezTo>
                    <a:cubicBezTo>
                      <a:pt x="8079421" y="3102292"/>
                      <a:pt x="8077200" y="3081579"/>
                      <a:pt x="8074617" y="3060915"/>
                    </a:cubicBezTo>
                    <a:cubicBezTo>
                      <a:pt x="8079439" y="3017517"/>
                      <a:pt x="8080246" y="2991904"/>
                      <a:pt x="8090115" y="2952427"/>
                    </a:cubicBezTo>
                    <a:cubicBezTo>
                      <a:pt x="8104885" y="2893344"/>
                      <a:pt x="8091119" y="2970651"/>
                      <a:pt x="8105613" y="2898183"/>
                    </a:cubicBezTo>
                    <a:cubicBezTo>
                      <a:pt x="8108694" y="2882776"/>
                      <a:pt x="8110280" y="2867095"/>
                      <a:pt x="8113362" y="2851688"/>
                    </a:cubicBezTo>
                    <a:cubicBezTo>
                      <a:pt x="8123041" y="2803292"/>
                      <a:pt x="8117784" y="2838061"/>
                      <a:pt x="8128861" y="2797444"/>
                    </a:cubicBezTo>
                    <a:cubicBezTo>
                      <a:pt x="8134465" y="2776894"/>
                      <a:pt x="8136448" y="2755228"/>
                      <a:pt x="8144359" y="2735451"/>
                    </a:cubicBezTo>
                    <a:cubicBezTo>
                      <a:pt x="8149525" y="2722536"/>
                      <a:pt x="8155458" y="2709901"/>
                      <a:pt x="8159857" y="2696705"/>
                    </a:cubicBezTo>
                    <a:cubicBezTo>
                      <a:pt x="8165332" y="2680281"/>
                      <a:pt x="8172283" y="2642327"/>
                      <a:pt x="8175356" y="2626962"/>
                    </a:cubicBezTo>
                    <a:cubicBezTo>
                      <a:pt x="8172393" y="2582517"/>
                      <a:pt x="8167117" y="2484055"/>
                      <a:pt x="8159857" y="2433234"/>
                    </a:cubicBezTo>
                    <a:cubicBezTo>
                      <a:pt x="8158351" y="2422691"/>
                      <a:pt x="8154691" y="2412569"/>
                      <a:pt x="8152108" y="2402237"/>
                    </a:cubicBezTo>
                    <a:cubicBezTo>
                      <a:pt x="8149525" y="2311830"/>
                      <a:pt x="8148991" y="2221342"/>
                      <a:pt x="8144359" y="2131017"/>
                    </a:cubicBezTo>
                    <a:cubicBezTo>
                      <a:pt x="8143544" y="2115120"/>
                      <a:pt x="8133141" y="2092465"/>
                      <a:pt x="8128861" y="2076773"/>
                    </a:cubicBezTo>
                    <a:cubicBezTo>
                      <a:pt x="8123256" y="2056223"/>
                      <a:pt x="8120098" y="2034987"/>
                      <a:pt x="8113362" y="2014779"/>
                    </a:cubicBezTo>
                    <a:cubicBezTo>
                      <a:pt x="8108196" y="1999281"/>
                      <a:pt x="8101826" y="1984133"/>
                      <a:pt x="8097864" y="1968284"/>
                    </a:cubicBezTo>
                    <a:cubicBezTo>
                      <a:pt x="8088134" y="1929363"/>
                      <a:pt x="8093483" y="1947392"/>
                      <a:pt x="8082366" y="1914040"/>
                    </a:cubicBezTo>
                    <a:cubicBezTo>
                      <a:pt x="8079680" y="1889870"/>
                      <a:pt x="8072396" y="1817692"/>
                      <a:pt x="8066868" y="1790054"/>
                    </a:cubicBezTo>
                    <a:cubicBezTo>
                      <a:pt x="8065266" y="1782044"/>
                      <a:pt x="8061701" y="1774556"/>
                      <a:pt x="8059118" y="1766807"/>
                    </a:cubicBezTo>
                    <a:cubicBezTo>
                      <a:pt x="8056535" y="1743559"/>
                      <a:pt x="8052784" y="1720412"/>
                      <a:pt x="8051369" y="1697064"/>
                    </a:cubicBezTo>
                    <a:cubicBezTo>
                      <a:pt x="8047750" y="1637346"/>
                      <a:pt x="8044746" y="1478031"/>
                      <a:pt x="8035871" y="1402596"/>
                    </a:cubicBezTo>
                    <a:cubicBezTo>
                      <a:pt x="8034917" y="1394484"/>
                      <a:pt x="8030103" y="1387273"/>
                      <a:pt x="8028122" y="1379349"/>
                    </a:cubicBezTo>
                    <a:cubicBezTo>
                      <a:pt x="8022709" y="1357697"/>
                      <a:pt x="8016076" y="1314823"/>
                      <a:pt x="8012623" y="1294108"/>
                    </a:cubicBezTo>
                    <a:cubicBezTo>
                      <a:pt x="8007457" y="1170122"/>
                      <a:pt x="8009472" y="1045627"/>
                      <a:pt x="7997125" y="922149"/>
                    </a:cubicBezTo>
                    <a:cubicBezTo>
                      <a:pt x="7984313" y="794021"/>
                      <a:pt x="7995331" y="893195"/>
                      <a:pt x="7981627" y="790413"/>
                    </a:cubicBezTo>
                    <a:cubicBezTo>
                      <a:pt x="7978875" y="769771"/>
                      <a:pt x="7976823" y="749036"/>
                      <a:pt x="7973878" y="728420"/>
                    </a:cubicBezTo>
                    <a:cubicBezTo>
                      <a:pt x="7971656" y="712866"/>
                      <a:pt x="7968351" y="697479"/>
                      <a:pt x="7966129" y="681925"/>
                    </a:cubicBezTo>
                    <a:cubicBezTo>
                      <a:pt x="7963303" y="662145"/>
                      <a:pt x="7955018" y="587629"/>
                      <a:pt x="7950630" y="565688"/>
                    </a:cubicBezTo>
                    <a:cubicBezTo>
                      <a:pt x="7946453" y="544801"/>
                      <a:pt x="7939309" y="524582"/>
                      <a:pt x="7935132" y="503695"/>
                    </a:cubicBezTo>
                    <a:cubicBezTo>
                      <a:pt x="7925294" y="454506"/>
                      <a:pt x="7930577" y="477727"/>
                      <a:pt x="7919634" y="433952"/>
                    </a:cubicBezTo>
                    <a:cubicBezTo>
                      <a:pt x="7917051" y="408122"/>
                      <a:pt x="7915315" y="382192"/>
                      <a:pt x="7911884" y="356461"/>
                    </a:cubicBezTo>
                    <a:cubicBezTo>
                      <a:pt x="7904191" y="298769"/>
                      <a:pt x="7905595" y="337368"/>
                      <a:pt x="7896386" y="286718"/>
                    </a:cubicBezTo>
                    <a:cubicBezTo>
                      <a:pt x="7893119" y="268748"/>
                      <a:pt x="7890902" y="250598"/>
                      <a:pt x="7888637" y="232474"/>
                    </a:cubicBezTo>
                    <a:cubicBezTo>
                      <a:pt x="7888224" y="229169"/>
                      <a:pt x="7890532" y="152055"/>
                      <a:pt x="7865390" y="139484"/>
                    </a:cubicBezTo>
                    <a:cubicBezTo>
                      <a:pt x="7851337" y="132457"/>
                      <a:pt x="7834449" y="133957"/>
                      <a:pt x="7818895" y="131735"/>
                    </a:cubicBezTo>
                    <a:cubicBezTo>
                      <a:pt x="7798279" y="128790"/>
                      <a:pt x="7777484" y="127153"/>
                      <a:pt x="7756901" y="123986"/>
                    </a:cubicBezTo>
                    <a:cubicBezTo>
                      <a:pt x="7655747" y="108424"/>
                      <a:pt x="7792904" y="123967"/>
                      <a:pt x="7663912" y="108488"/>
                    </a:cubicBezTo>
                    <a:lnTo>
                      <a:pt x="7524427" y="92990"/>
                    </a:lnTo>
                    <a:cubicBezTo>
                      <a:pt x="7369444" y="98156"/>
                      <a:pt x="7214263" y="99107"/>
                      <a:pt x="7059478" y="108488"/>
                    </a:cubicBezTo>
                    <a:cubicBezTo>
                      <a:pt x="7043171" y="109476"/>
                      <a:pt x="7028597" y="119182"/>
                      <a:pt x="7012983" y="123986"/>
                    </a:cubicBezTo>
                    <a:cubicBezTo>
                      <a:pt x="6995010" y="129516"/>
                      <a:pt x="6976982" y="134923"/>
                      <a:pt x="6958739" y="139484"/>
                    </a:cubicBezTo>
                    <a:cubicBezTo>
                      <a:pt x="6935635" y="145260"/>
                      <a:pt x="6912100" y="149207"/>
                      <a:pt x="6888996" y="154983"/>
                    </a:cubicBezTo>
                    <a:cubicBezTo>
                      <a:pt x="6881072" y="156964"/>
                      <a:pt x="6873759" y="161130"/>
                      <a:pt x="6865749" y="162732"/>
                    </a:cubicBezTo>
                    <a:cubicBezTo>
                      <a:pt x="6847839" y="166314"/>
                      <a:pt x="6829586" y="167898"/>
                      <a:pt x="6811505" y="170481"/>
                    </a:cubicBezTo>
                    <a:cubicBezTo>
                      <a:pt x="6748097" y="202184"/>
                      <a:pt x="6812814" y="172628"/>
                      <a:pt x="6749512" y="193729"/>
                    </a:cubicBezTo>
                    <a:cubicBezTo>
                      <a:pt x="6736316" y="198128"/>
                      <a:pt x="6723962" y="204828"/>
                      <a:pt x="6710766" y="209227"/>
                    </a:cubicBezTo>
                    <a:cubicBezTo>
                      <a:pt x="6700662" y="212595"/>
                      <a:pt x="6690147" y="214581"/>
                      <a:pt x="6679769" y="216976"/>
                    </a:cubicBezTo>
                    <a:cubicBezTo>
                      <a:pt x="6656564" y="222331"/>
                      <a:pt x="6633130" y="226698"/>
                      <a:pt x="6610027" y="232474"/>
                    </a:cubicBezTo>
                    <a:cubicBezTo>
                      <a:pt x="6554364" y="246389"/>
                      <a:pt x="6623390" y="242428"/>
                      <a:pt x="6517037" y="255722"/>
                    </a:cubicBezTo>
                    <a:cubicBezTo>
                      <a:pt x="6457863" y="263119"/>
                      <a:pt x="6338807" y="271220"/>
                      <a:pt x="6338807" y="271220"/>
                    </a:cubicBezTo>
                    <a:cubicBezTo>
                      <a:pt x="6289729" y="268637"/>
                      <a:pt x="6240549" y="267552"/>
                      <a:pt x="6191573" y="263471"/>
                    </a:cubicBezTo>
                    <a:cubicBezTo>
                      <a:pt x="6168376" y="261538"/>
                      <a:pt x="6144587" y="252525"/>
                      <a:pt x="6121830" y="247973"/>
                    </a:cubicBezTo>
                    <a:cubicBezTo>
                      <a:pt x="6106423" y="244891"/>
                      <a:pt x="6090864" y="242612"/>
                      <a:pt x="6075335" y="240223"/>
                    </a:cubicBezTo>
                    <a:cubicBezTo>
                      <a:pt x="6025526" y="232560"/>
                      <a:pt x="5996438" y="228952"/>
                      <a:pt x="5943600" y="224725"/>
                    </a:cubicBezTo>
                    <a:cubicBezTo>
                      <a:pt x="5904892" y="221628"/>
                      <a:pt x="5866108" y="219559"/>
                      <a:pt x="5827362" y="216976"/>
                    </a:cubicBezTo>
                    <a:cubicBezTo>
                      <a:pt x="5802875" y="212895"/>
                      <a:pt x="5749894" y="203694"/>
                      <a:pt x="5726623" y="201478"/>
                    </a:cubicBezTo>
                    <a:cubicBezTo>
                      <a:pt x="5690532" y="198041"/>
                      <a:pt x="5654298" y="196312"/>
                      <a:pt x="5618135" y="193729"/>
                    </a:cubicBezTo>
                    <a:cubicBezTo>
                      <a:pt x="5607803" y="188563"/>
                      <a:pt x="5598098" y="181883"/>
                      <a:pt x="5587139" y="178230"/>
                    </a:cubicBezTo>
                    <a:cubicBezTo>
                      <a:pt x="5574644" y="174065"/>
                      <a:pt x="5561171" y="173675"/>
                      <a:pt x="5548393" y="170481"/>
                    </a:cubicBezTo>
                    <a:cubicBezTo>
                      <a:pt x="5540469" y="168500"/>
                      <a:pt x="5533182" y="164193"/>
                      <a:pt x="5525146" y="162732"/>
                    </a:cubicBezTo>
                    <a:cubicBezTo>
                      <a:pt x="5498335" y="157857"/>
                      <a:pt x="5407910" y="149459"/>
                      <a:pt x="5385661" y="147234"/>
                    </a:cubicBezTo>
                    <a:cubicBezTo>
                      <a:pt x="5351463" y="138684"/>
                      <a:pt x="5320559" y="130668"/>
                      <a:pt x="5284922" y="123986"/>
                    </a:cubicBezTo>
                    <a:cubicBezTo>
                      <a:pt x="5266970" y="120620"/>
                      <a:pt x="5248783" y="118651"/>
                      <a:pt x="5230678" y="116237"/>
                    </a:cubicBezTo>
                    <a:cubicBezTo>
                      <a:pt x="5080458" y="96208"/>
                      <a:pt x="5250783" y="120216"/>
                      <a:pt x="5114440" y="100739"/>
                    </a:cubicBezTo>
                    <a:cubicBezTo>
                      <a:pt x="5106691" y="98156"/>
                      <a:pt x="5099229" y="94451"/>
                      <a:pt x="5091193" y="92990"/>
                    </a:cubicBezTo>
                    <a:cubicBezTo>
                      <a:pt x="5047453" y="85037"/>
                      <a:pt x="4966399" y="80409"/>
                      <a:pt x="4928461" y="77491"/>
                    </a:cubicBezTo>
                    <a:cubicBezTo>
                      <a:pt x="4782103" y="82369"/>
                      <a:pt x="4731021" y="79626"/>
                      <a:pt x="4610746" y="92990"/>
                    </a:cubicBezTo>
                    <a:cubicBezTo>
                      <a:pt x="4592592" y="95007"/>
                      <a:pt x="4574472" y="97472"/>
                      <a:pt x="4556501" y="100739"/>
                    </a:cubicBezTo>
                    <a:cubicBezTo>
                      <a:pt x="4506546" y="109822"/>
                      <a:pt x="4526633" y="116112"/>
                      <a:pt x="4455762" y="123986"/>
                    </a:cubicBezTo>
                    <a:cubicBezTo>
                      <a:pt x="4369649" y="133554"/>
                      <a:pt x="4015330" y="139259"/>
                      <a:pt x="4006312" y="139484"/>
                    </a:cubicBezTo>
                    <a:lnTo>
                      <a:pt x="3649851" y="131735"/>
                    </a:lnTo>
                    <a:cubicBezTo>
                      <a:pt x="3601804" y="130049"/>
                      <a:pt x="3478069" y="113169"/>
                      <a:pt x="3440623" y="108488"/>
                    </a:cubicBezTo>
                    <a:cubicBezTo>
                      <a:pt x="3392933" y="92591"/>
                      <a:pt x="3416344" y="98423"/>
                      <a:pt x="3332135" y="92990"/>
                    </a:cubicBezTo>
                    <a:cubicBezTo>
                      <a:pt x="3280517" y="89660"/>
                      <a:pt x="3228848" y="86992"/>
                      <a:pt x="3177152" y="85240"/>
                    </a:cubicBezTo>
                    <a:lnTo>
                      <a:pt x="2874935" y="77491"/>
                    </a:lnTo>
                    <a:lnTo>
                      <a:pt x="2805193" y="69742"/>
                    </a:lnTo>
                    <a:cubicBezTo>
                      <a:pt x="2787069" y="67477"/>
                      <a:pt x="2769151" y="63510"/>
                      <a:pt x="2750949" y="61993"/>
                    </a:cubicBezTo>
                    <a:cubicBezTo>
                      <a:pt x="2707113" y="58340"/>
                      <a:pt x="2663133" y="56684"/>
                      <a:pt x="2619213" y="54244"/>
                    </a:cubicBezTo>
                    <a:cubicBezTo>
                      <a:pt x="2309605" y="37044"/>
                      <a:pt x="2432689" y="45949"/>
                      <a:pt x="1914040" y="38746"/>
                    </a:cubicBezTo>
                    <a:lnTo>
                      <a:pt x="1449091" y="23247"/>
                    </a:lnTo>
                    <a:cubicBezTo>
                      <a:pt x="1412866" y="21778"/>
                      <a:pt x="1376694" y="18935"/>
                      <a:pt x="1340603" y="15498"/>
                    </a:cubicBezTo>
                    <a:cubicBezTo>
                      <a:pt x="1322420" y="13766"/>
                      <a:pt x="1304583" y="8964"/>
                      <a:pt x="1286359" y="7749"/>
                    </a:cubicBezTo>
                    <a:cubicBezTo>
                      <a:pt x="1227025" y="3793"/>
                      <a:pt x="1167539" y="2583"/>
                      <a:pt x="1108129" y="0"/>
                    </a:cubicBezTo>
                    <a:cubicBezTo>
                      <a:pt x="1061634" y="2583"/>
                      <a:pt x="1014946" y="2788"/>
                      <a:pt x="968644" y="7749"/>
                    </a:cubicBezTo>
                    <a:cubicBezTo>
                      <a:pt x="802019" y="25601"/>
                      <a:pt x="961110" y="19350"/>
                      <a:pt x="844657" y="30996"/>
                    </a:cubicBezTo>
                    <a:cubicBezTo>
                      <a:pt x="808962" y="34566"/>
                      <a:pt x="642035" y="44629"/>
                      <a:pt x="612183" y="46495"/>
                    </a:cubicBezTo>
                    <a:cubicBezTo>
                      <a:pt x="594102" y="49078"/>
                      <a:pt x="575909" y="50977"/>
                      <a:pt x="557939" y="54244"/>
                    </a:cubicBezTo>
                    <a:cubicBezTo>
                      <a:pt x="465107" y="71122"/>
                      <a:pt x="578392" y="53143"/>
                      <a:pt x="503695" y="69742"/>
                    </a:cubicBezTo>
                    <a:cubicBezTo>
                      <a:pt x="488357" y="73150"/>
                      <a:pt x="472607" y="74410"/>
                      <a:pt x="457200" y="77491"/>
                    </a:cubicBezTo>
                    <a:cubicBezTo>
                      <a:pt x="446757" y="79580"/>
                      <a:pt x="436535" y="82657"/>
                      <a:pt x="426203" y="85240"/>
                    </a:cubicBezTo>
                    <a:cubicBezTo>
                      <a:pt x="418454" y="90406"/>
                      <a:pt x="411286" y="96574"/>
                      <a:pt x="402956" y="100739"/>
                    </a:cubicBezTo>
                    <a:cubicBezTo>
                      <a:pt x="395650" y="104392"/>
                      <a:pt x="386505" y="103957"/>
                      <a:pt x="379708" y="108488"/>
                    </a:cubicBezTo>
                    <a:cubicBezTo>
                      <a:pt x="324306" y="145422"/>
                      <a:pt x="391023" y="123095"/>
                      <a:pt x="325464" y="139484"/>
                    </a:cubicBezTo>
                    <a:cubicBezTo>
                      <a:pt x="295864" y="169086"/>
                      <a:pt x="325883" y="142332"/>
                      <a:pt x="278969" y="170481"/>
                    </a:cubicBezTo>
                    <a:cubicBezTo>
                      <a:pt x="213067" y="210022"/>
                      <a:pt x="256574" y="195453"/>
                      <a:pt x="201478" y="209227"/>
                    </a:cubicBezTo>
                    <a:cubicBezTo>
                      <a:pt x="193729" y="214393"/>
                      <a:pt x="185239" y="218592"/>
                      <a:pt x="178230" y="224725"/>
                    </a:cubicBezTo>
                    <a:cubicBezTo>
                      <a:pt x="164484" y="236753"/>
                      <a:pt x="139484" y="263471"/>
                      <a:pt x="139484" y="263471"/>
                    </a:cubicBezTo>
                    <a:lnTo>
                      <a:pt x="116237" y="333213"/>
                    </a:lnTo>
                    <a:lnTo>
                      <a:pt x="108488" y="356461"/>
                    </a:lnTo>
                    <a:cubicBezTo>
                      <a:pt x="105905" y="485613"/>
                      <a:pt x="105191" y="614817"/>
                      <a:pt x="100739" y="743918"/>
                    </a:cubicBezTo>
                    <a:cubicBezTo>
                      <a:pt x="100021" y="764731"/>
                      <a:pt x="96716" y="785422"/>
                      <a:pt x="92990" y="805912"/>
                    </a:cubicBezTo>
                    <a:cubicBezTo>
                      <a:pt x="91529" y="813949"/>
                      <a:pt x="87823" y="821410"/>
                      <a:pt x="85240" y="829159"/>
                    </a:cubicBezTo>
                    <a:cubicBezTo>
                      <a:pt x="87823" y="836908"/>
                      <a:pt x="88459" y="845610"/>
                      <a:pt x="92990" y="852407"/>
                    </a:cubicBezTo>
                    <a:cubicBezTo>
                      <a:pt x="118063" y="890017"/>
                      <a:pt x="113654" y="754251"/>
                      <a:pt x="116237" y="86015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FFFFFF"/>
                  </a:solidFill>
                </a:endParaRPr>
              </a:p>
            </p:txBody>
          </p:sp>
          <p:sp>
            <p:nvSpPr>
              <p:cNvPr id="8" name="Rectangle 7">
                <a:extLst>
                  <a:ext uri="{FF2B5EF4-FFF2-40B4-BE49-F238E27FC236}">
                    <a16:creationId xmlns:a16="http://schemas.microsoft.com/office/drawing/2014/main" id="{4A22C456-135A-4A15-AC5B-18B2B26F288D}"/>
                  </a:ext>
                </a:extLst>
              </p:cNvPr>
              <p:cNvSpPr/>
              <p:nvPr/>
            </p:nvSpPr>
            <p:spPr>
              <a:xfrm>
                <a:off x="596685" y="1772816"/>
                <a:ext cx="8175356" cy="28083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FFFFFF"/>
                  </a:solidFill>
                </a:endParaRPr>
              </a:p>
            </p:txBody>
          </p:sp>
        </p:grpSp>
        <p:sp>
          <p:nvSpPr>
            <p:cNvPr id="6" name="TextBox 5">
              <a:extLst>
                <a:ext uri="{FF2B5EF4-FFF2-40B4-BE49-F238E27FC236}">
                  <a16:creationId xmlns:a16="http://schemas.microsoft.com/office/drawing/2014/main" id="{0745153C-217C-4414-88C3-61EAB9945AF2}"/>
                </a:ext>
              </a:extLst>
            </p:cNvPr>
            <p:cNvSpPr txBox="1"/>
            <p:nvPr/>
          </p:nvSpPr>
          <p:spPr>
            <a:xfrm>
              <a:off x="899592" y="1901516"/>
              <a:ext cx="7591422" cy="2904925"/>
            </a:xfrm>
            <a:prstGeom prst="rect">
              <a:avLst/>
            </a:prstGeom>
            <a:noFill/>
          </p:spPr>
          <p:txBody>
            <a:bodyPr wrap="square" rtlCol="0">
              <a:spAutoFit/>
            </a:bodyPr>
            <a:lstStyle/>
            <a:p>
              <a:pPr defTabSz="914363"/>
              <a:r>
                <a:rPr lang="en-US" sz="2400" b="1" dirty="0">
                  <a:solidFill>
                    <a:srgbClr val="000000"/>
                  </a:solidFill>
                  <a:latin typeface="Times New Roman" pitchFamily="18" charset="0"/>
                  <a:cs typeface="Times New Roman" pitchFamily="18" charset="0"/>
                </a:rPr>
                <a:t>Federated Identity</a:t>
              </a:r>
            </a:p>
            <a:p>
              <a:pPr defTabSz="914363"/>
              <a:endParaRPr lang="en-US" sz="1050" b="1" dirty="0">
                <a:solidFill>
                  <a:srgbClr val="000000"/>
                </a:solidFill>
                <a:latin typeface="Times New Roman" pitchFamily="18" charset="0"/>
                <a:cs typeface="Times New Roman" pitchFamily="18" charset="0"/>
              </a:endParaRPr>
            </a:p>
            <a:p>
              <a:pPr defTabSz="914363"/>
              <a:r>
                <a:rPr lang="en-US" sz="2000" b="1" dirty="0">
                  <a:solidFill>
                    <a:srgbClr val="000000"/>
                  </a:solidFill>
                  <a:latin typeface="Times New Roman" pitchFamily="18" charset="0"/>
                  <a:cs typeface="Times New Roman" pitchFamily="18" charset="0"/>
                </a:rPr>
                <a:t>Federated identity</a:t>
              </a:r>
              <a:r>
                <a:rPr lang="en-US" sz="2000" dirty="0">
                  <a:solidFill>
                    <a:srgbClr val="000000"/>
                  </a:solidFill>
                  <a:latin typeface="Times New Roman" pitchFamily="18" charset="0"/>
                  <a:cs typeface="Times New Roman" pitchFamily="18" charset="0"/>
                </a:rPr>
                <a:t>, or the "federation" of identity, describes the technologies, standards and use-cases which serve to enable the </a:t>
              </a:r>
              <a:r>
                <a:rPr lang="en-US" sz="2000" b="1" dirty="0">
                  <a:solidFill>
                    <a:srgbClr val="000000"/>
                  </a:solidFill>
                  <a:latin typeface="Times New Roman" pitchFamily="18" charset="0"/>
                  <a:cs typeface="Times New Roman" pitchFamily="18" charset="0"/>
                </a:rPr>
                <a:t>portability of identity information</a:t>
              </a:r>
              <a:r>
                <a:rPr lang="en-US" sz="2000" dirty="0">
                  <a:solidFill>
                    <a:srgbClr val="000000"/>
                  </a:solidFill>
                  <a:latin typeface="Times New Roman" pitchFamily="18" charset="0"/>
                  <a:cs typeface="Times New Roman" pitchFamily="18" charset="0"/>
                </a:rPr>
                <a:t> across otherwise </a:t>
              </a:r>
              <a:r>
                <a:rPr lang="en-US" sz="2000" b="1" dirty="0">
                  <a:solidFill>
                    <a:srgbClr val="000000"/>
                  </a:solidFill>
                  <a:latin typeface="Times New Roman" pitchFamily="18" charset="0"/>
                  <a:cs typeface="Times New Roman" pitchFamily="18" charset="0"/>
                </a:rPr>
                <a:t>autonomous security domains</a:t>
              </a:r>
              <a:r>
                <a:rPr lang="en-US" sz="2000" dirty="0">
                  <a:solidFill>
                    <a:srgbClr val="000000"/>
                  </a:solidFill>
                  <a:latin typeface="Times New Roman" pitchFamily="18" charset="0"/>
                  <a:cs typeface="Times New Roman" pitchFamily="18" charset="0"/>
                </a:rPr>
                <a:t>. </a:t>
              </a:r>
              <a:br>
                <a:rPr lang="en-US" sz="2000" dirty="0">
                  <a:solidFill>
                    <a:srgbClr val="000000"/>
                  </a:solidFill>
                  <a:latin typeface="Times New Roman" pitchFamily="18" charset="0"/>
                  <a:cs typeface="Times New Roman" pitchFamily="18" charset="0"/>
                </a:rPr>
              </a:br>
              <a:r>
                <a:rPr lang="en-US" sz="2000" b="1" dirty="0">
                  <a:solidFill>
                    <a:srgbClr val="000000"/>
                  </a:solidFill>
                  <a:latin typeface="Times New Roman" pitchFamily="18" charset="0"/>
                  <a:cs typeface="Times New Roman" pitchFamily="18" charset="0"/>
                </a:rPr>
                <a:t>The ultimate goal of identity federation is to enable users of one domain to securely access data or systems of another domain seamlessly, and </a:t>
              </a:r>
              <a:r>
                <a:rPr lang="en-US" sz="2000" b="1" u="sng" dirty="0">
                  <a:solidFill>
                    <a:srgbClr val="000000"/>
                  </a:solidFill>
                  <a:latin typeface="Times New Roman" pitchFamily="18" charset="0"/>
                  <a:cs typeface="Times New Roman" pitchFamily="18" charset="0"/>
                </a:rPr>
                <a:t>without the need for completely redundant user administration</a:t>
              </a:r>
              <a:r>
                <a:rPr lang="en-US" sz="2000" dirty="0">
                  <a:solidFill>
                    <a:srgbClr val="000000"/>
                  </a:solidFill>
                  <a:latin typeface="Times New Roman" pitchFamily="18" charset="0"/>
                  <a:cs typeface="Times New Roman" pitchFamily="18" charset="0"/>
                </a:rPr>
                <a:t>. </a:t>
              </a:r>
              <a:br>
                <a:rPr lang="en-US" sz="2000" dirty="0">
                  <a:solidFill>
                    <a:srgbClr val="000000"/>
                  </a:solidFill>
                  <a:latin typeface="Times New Roman" pitchFamily="18" charset="0"/>
                  <a:cs typeface="Times New Roman" pitchFamily="18" charset="0"/>
                </a:rPr>
              </a:b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Identity federation comes in many flavors, including "user-controlled" or "user-centric" scenarios, as well as enterprise controlled or B2B scenarios.</a:t>
              </a:r>
              <a:r>
                <a:rPr lang="de-CH" sz="2000" baseline="30000" dirty="0">
                  <a:solidFill>
                    <a:srgbClr val="000000"/>
                  </a:solidFill>
                  <a:latin typeface="Times New Roman" pitchFamily="18" charset="0"/>
                  <a:cs typeface="Times New Roman" pitchFamily="18" charset="0"/>
                </a:rPr>
                <a:t> *)</a:t>
              </a:r>
              <a:endParaRPr lang="en-US" sz="2000" baseline="30000" dirty="0">
                <a:solidFill>
                  <a:srgbClr val="000000"/>
                </a:solidFill>
                <a:latin typeface="Times New Roman" pitchFamily="18" charset="0"/>
                <a:cs typeface="Times New Roman" pitchFamily="18" charset="0"/>
              </a:endParaRPr>
            </a:p>
          </p:txBody>
        </p:sp>
      </p:grpSp>
      <p:sp>
        <p:nvSpPr>
          <p:cNvPr id="9" name="TextBox 8">
            <a:extLst>
              <a:ext uri="{FF2B5EF4-FFF2-40B4-BE49-F238E27FC236}">
                <a16:creationId xmlns:a16="http://schemas.microsoft.com/office/drawing/2014/main" id="{F0ADDC28-BFE5-454A-BE98-E5B75039DBA1}"/>
              </a:ext>
            </a:extLst>
          </p:cNvPr>
          <p:cNvSpPr txBox="1"/>
          <p:nvPr/>
        </p:nvSpPr>
        <p:spPr>
          <a:xfrm>
            <a:off x="8142682" y="5738777"/>
            <a:ext cx="3528392" cy="276999"/>
          </a:xfrm>
          <a:prstGeom prst="rect">
            <a:avLst/>
          </a:prstGeom>
          <a:noFill/>
        </p:spPr>
        <p:txBody>
          <a:bodyPr wrap="square" rtlCol="0">
            <a:spAutoFit/>
          </a:bodyPr>
          <a:lstStyle/>
          <a:p>
            <a:pPr algn="r" defTabSz="914363"/>
            <a:r>
              <a:rPr lang="de-CH" sz="1200" baseline="30000" dirty="0">
                <a:latin typeface="Times New Roman" pitchFamily="18" charset="0"/>
                <a:cs typeface="Times New Roman" pitchFamily="18" charset="0"/>
              </a:rPr>
              <a:t>*)</a:t>
            </a:r>
            <a:r>
              <a:rPr lang="de-CH" sz="1200" dirty="0">
                <a:latin typeface="Times New Roman" pitchFamily="18" charset="0"/>
                <a:cs typeface="Times New Roman" pitchFamily="18" charset="0"/>
              </a:rPr>
              <a:t> Source: Wikipedia – http://www.wikipedia.org</a:t>
            </a: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11438682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382C6-2AA0-4865-805D-C9194BFAD156}"/>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29</a:t>
            </a:fld>
            <a:endParaRPr lang="en-US" dirty="0"/>
          </a:p>
        </p:txBody>
      </p:sp>
      <p:sp>
        <p:nvSpPr>
          <p:cNvPr id="3" name="Text Placeholder 2">
            <a:extLst>
              <a:ext uri="{FF2B5EF4-FFF2-40B4-BE49-F238E27FC236}">
                <a16:creationId xmlns:a16="http://schemas.microsoft.com/office/drawing/2014/main" id="{1A8868EB-A680-46F8-9A19-E8296973DD36}"/>
              </a:ext>
            </a:extLst>
          </p:cNvPr>
          <p:cNvSpPr>
            <a:spLocks noGrp="1"/>
          </p:cNvSpPr>
          <p:nvPr>
            <p:ph type="body" sz="quarter" idx="13"/>
          </p:nvPr>
        </p:nvSpPr>
        <p:spPr/>
        <p:txBody>
          <a:bodyPr/>
          <a:lstStyle/>
          <a:p>
            <a:r>
              <a:rPr lang="fr-FR" dirty="0"/>
              <a:t>AD FS / AAD </a:t>
            </a:r>
            <a:r>
              <a:rPr lang="fr-FR" dirty="0" err="1"/>
              <a:t>relashionship</a:t>
            </a:r>
            <a:endParaRPr lang="fr-FR" dirty="0"/>
          </a:p>
        </p:txBody>
      </p:sp>
      <p:sp>
        <p:nvSpPr>
          <p:cNvPr id="22" name="Slide Number Placeholder 1">
            <a:extLst>
              <a:ext uri="{FF2B5EF4-FFF2-40B4-BE49-F238E27FC236}">
                <a16:creationId xmlns:a16="http://schemas.microsoft.com/office/drawing/2014/main" id="{A839E1AF-17E2-45AC-9139-FEE66E757EEE}"/>
              </a:ext>
            </a:extLst>
          </p:cNvPr>
          <p:cNvSpPr txBox="1">
            <a:spLocks/>
          </p:cNvSpPr>
          <p:nvPr/>
        </p:nvSpPr>
        <p:spPr>
          <a:xfrm>
            <a:off x="11611866" y="6452475"/>
            <a:ext cx="370584" cy="110800"/>
          </a:xfrm>
          <a:prstGeom prst="rect">
            <a:avLst/>
          </a:prstGeom>
        </p:spPr>
        <p:txBody>
          <a:bodyPr vert="horz" wrap="square" lIns="0" tIns="0" rIns="0" bIns="0" rtlCol="0" anchor="ctr">
            <a:spAutoFit/>
          </a:bodyPr>
          <a:lstStyle>
            <a:defPPr>
              <a:defRPr lang="en-GB"/>
            </a:defPPr>
            <a:lvl1pPr algn="r" rtl="0" fontAlgn="base">
              <a:defRPr lang="en-US" sz="800" b="0" kern="120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ea typeface="+mn-ea"/>
                <a:cs typeface="Segoe UI Semibold" panose="020B0702040204020203" pitchFamily="34" charset="0"/>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742">
              <a:lnSpc>
                <a:spcPct val="90000"/>
              </a:lnSpc>
              <a:spcBef>
                <a:spcPct val="0"/>
              </a:spcBef>
            </a:pPr>
            <a:fld id="{ED077441-DF17-4513-BACB-525ED94CFAE4}" type="slidenum">
              <a:rPr lang="fr-FR" smtClean="0"/>
              <a:pPr defTabSz="932742">
                <a:lnSpc>
                  <a:spcPct val="90000"/>
                </a:lnSpc>
                <a:spcBef>
                  <a:spcPct val="0"/>
                </a:spcBef>
              </a:pPr>
              <a:t>29</a:t>
            </a:fld>
            <a:endParaRPr lang="fr-FR" dirty="0"/>
          </a:p>
        </p:txBody>
      </p:sp>
      <p:sp>
        <p:nvSpPr>
          <p:cNvPr id="23" name="Rectangle 32">
            <a:extLst>
              <a:ext uri="{FF2B5EF4-FFF2-40B4-BE49-F238E27FC236}">
                <a16:creationId xmlns:a16="http://schemas.microsoft.com/office/drawing/2014/main" id="{60F47934-BEDA-44D7-AEBB-3AB47E8EC9A3}"/>
              </a:ext>
            </a:extLst>
          </p:cNvPr>
          <p:cNvSpPr>
            <a:spLocks noChangeArrowheads="1"/>
          </p:cNvSpPr>
          <p:nvPr/>
        </p:nvSpPr>
        <p:spPr bwMode="invGray">
          <a:xfrm>
            <a:off x="5083389" y="4026972"/>
            <a:ext cx="184731" cy="369332"/>
          </a:xfrm>
          <a:prstGeom prst="rect">
            <a:avLst/>
          </a:prstGeom>
          <a:solidFill>
            <a:sysClr val="window" lastClr="FFFFFF">
              <a:alpha val="89999"/>
            </a:sysClr>
          </a:solidFill>
          <a:ln w="12700" algn="ctr">
            <a:noFill/>
            <a:miter lim="800000"/>
            <a:headEnd/>
            <a:tailEnd/>
          </a:ln>
          <a:effectLst/>
        </p:spPr>
        <p:txBody>
          <a:bodyPr wrap="none" anchor="ctr">
            <a:spAutoFit/>
          </a:bodyPr>
          <a:lstStyle/>
          <a:p>
            <a:pPr marL="0" marR="0" lvl="0" indent="0" algn="l"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Rectangle 31">
            <a:extLst>
              <a:ext uri="{FF2B5EF4-FFF2-40B4-BE49-F238E27FC236}">
                <a16:creationId xmlns:a16="http://schemas.microsoft.com/office/drawing/2014/main" id="{1E25B304-E0BC-4175-A276-66EA60398894}"/>
              </a:ext>
            </a:extLst>
          </p:cNvPr>
          <p:cNvSpPr>
            <a:spLocks noChangeArrowheads="1"/>
          </p:cNvSpPr>
          <p:nvPr/>
        </p:nvSpPr>
        <p:spPr bwMode="invGray">
          <a:xfrm>
            <a:off x="541551" y="4036497"/>
            <a:ext cx="184731" cy="369332"/>
          </a:xfrm>
          <a:prstGeom prst="rect">
            <a:avLst/>
          </a:prstGeom>
          <a:solidFill>
            <a:sysClr val="window" lastClr="FFFFFF">
              <a:alpha val="70000"/>
            </a:sysClr>
          </a:solidFill>
          <a:ln w="12700" algn="ctr">
            <a:noFill/>
            <a:miter lim="800000"/>
            <a:headEnd/>
            <a:tailEnd/>
          </a:ln>
          <a:effectLst/>
        </p:spPr>
        <p:txBody>
          <a:bodyPr wrap="none" anchor="ctr">
            <a:spAutoFit/>
          </a:bodyPr>
          <a:lstStyle/>
          <a:p>
            <a:pPr marL="0" marR="0" lvl="0" indent="0" algn="l"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2">
            <a:extLst>
              <a:ext uri="{FF2B5EF4-FFF2-40B4-BE49-F238E27FC236}">
                <a16:creationId xmlns:a16="http://schemas.microsoft.com/office/drawing/2014/main" id="{23716E74-58DA-40F7-8EDD-33309F6785E3}"/>
              </a:ext>
            </a:extLst>
          </p:cNvPr>
          <p:cNvSpPr>
            <a:spLocks noChangeArrowheads="1"/>
          </p:cNvSpPr>
          <p:nvPr/>
        </p:nvSpPr>
        <p:spPr bwMode="auto">
          <a:xfrm>
            <a:off x="547900" y="1914528"/>
            <a:ext cx="3251200" cy="4613275"/>
          </a:xfrm>
          <a:prstGeom prst="rect">
            <a:avLst/>
          </a:prstGeom>
          <a:gradFill rotWithShape="0">
            <a:gsLst>
              <a:gs pos="0">
                <a:sysClr val="window" lastClr="FFFFFF">
                  <a:gamma/>
                  <a:shade val="77255"/>
                  <a:invGamma/>
                  <a:alpha val="80000"/>
                </a:sysClr>
              </a:gs>
              <a:gs pos="50000">
                <a:sysClr val="window" lastClr="FFFFFF">
                  <a:alpha val="80000"/>
                </a:sysClr>
              </a:gs>
              <a:gs pos="100000">
                <a:sysClr val="window" lastClr="FFFFFF">
                  <a:gamma/>
                  <a:shade val="77255"/>
                  <a:invGamma/>
                  <a:alpha val="80000"/>
                </a:sysClr>
              </a:gs>
            </a:gsLst>
            <a:lin ang="5400000" scaled="1"/>
          </a:gradFill>
          <a:ln w="12700" algn="ctr">
            <a:solidFill>
              <a:sysClr val="windowText" lastClr="000000"/>
            </a:solidFill>
            <a:miter lim="800000"/>
            <a:headEnd/>
            <a:tailEnd/>
          </a:ln>
          <a:effectLst/>
        </p:spPr>
        <p:txBody>
          <a:bodyPr wrap="none" anchor="ctr"/>
          <a:lstStyle/>
          <a:p>
            <a:pPr algn="l" eaLnBrk="0" fontAlgn="auto" hangingPunct="0">
              <a:lnSpc>
                <a:spcPct val="80000"/>
              </a:lnSpc>
              <a:spcBef>
                <a:spcPct val="0"/>
              </a:spcBef>
              <a:defRPr/>
            </a:pPr>
            <a:endParaRPr lang="en-US" sz="1800" b="1" kern="0">
              <a:solidFill>
                <a:srgbClr val="FFFFFF"/>
              </a:solidFill>
              <a:effectLst>
                <a:outerShdw blurRad="38100" dist="38100" dir="2700000" algn="tl">
                  <a:srgbClr val="000000"/>
                </a:outerShdw>
              </a:effectLst>
              <a:latin typeface="Arial" charset="0"/>
            </a:endParaRPr>
          </a:p>
        </p:txBody>
      </p:sp>
      <p:pic>
        <p:nvPicPr>
          <p:cNvPr id="27" name="Picture 4" descr="internet cloud 75 opac">
            <a:extLst>
              <a:ext uri="{FF2B5EF4-FFF2-40B4-BE49-F238E27FC236}">
                <a16:creationId xmlns:a16="http://schemas.microsoft.com/office/drawing/2014/main" id="{5E9B1695-69E9-4167-8D99-5C96D10C30F4}"/>
              </a:ext>
            </a:extLst>
          </p:cNvPr>
          <p:cNvPicPr>
            <a:picLocks noChangeAspect="1" noChangeArrowheads="1"/>
          </p:cNvPicPr>
          <p:nvPr/>
        </p:nvPicPr>
        <p:blipFill>
          <a:blip r:embed="rId3"/>
          <a:srcRect/>
          <a:stretch>
            <a:fillRect/>
          </a:stretch>
        </p:blipFill>
        <p:spPr bwMode="auto">
          <a:xfrm>
            <a:off x="2975187" y="3006725"/>
            <a:ext cx="3925888" cy="2216150"/>
          </a:xfrm>
          <a:prstGeom prst="rect">
            <a:avLst/>
          </a:prstGeom>
          <a:noFill/>
        </p:spPr>
      </p:pic>
      <p:graphicFrame>
        <p:nvGraphicFramePr>
          <p:cNvPr id="28" name="Object 5">
            <a:extLst>
              <a:ext uri="{FF2B5EF4-FFF2-40B4-BE49-F238E27FC236}">
                <a16:creationId xmlns:a16="http://schemas.microsoft.com/office/drawing/2014/main" id="{924FFEB0-9691-463A-969B-A576063D8E59}"/>
              </a:ext>
            </a:extLst>
          </p:cNvPr>
          <p:cNvGraphicFramePr>
            <a:graphicFrameLocks noChangeAspect="1"/>
          </p:cNvGraphicFramePr>
          <p:nvPr>
            <p:extLst>
              <p:ext uri="{D42A27DB-BD31-4B8C-83A1-F6EECF244321}">
                <p14:modId xmlns:p14="http://schemas.microsoft.com/office/powerpoint/2010/main" val="2629436395"/>
              </p:ext>
            </p:extLst>
          </p:nvPr>
        </p:nvGraphicFramePr>
        <p:xfrm>
          <a:off x="106973" y="1485604"/>
          <a:ext cx="8305800" cy="5197475"/>
        </p:xfrm>
        <a:graphic>
          <a:graphicData uri="http://schemas.openxmlformats.org/presentationml/2006/ole">
            <mc:AlternateContent xmlns:mc="http://schemas.openxmlformats.org/markup-compatibility/2006">
              <mc:Choice xmlns:v="urn:schemas-microsoft-com:vml" Requires="v">
                <p:oleObj spid="_x0000_s5126" name="Visio" r:id="rId4" imgW="7544813" imgH="5096753" progId="Visio.Drawing.11">
                  <p:embed/>
                </p:oleObj>
              </mc:Choice>
              <mc:Fallback>
                <p:oleObj name="Visio" r:id="rId4" imgW="7544813" imgH="5096753" progId="Visio.Drawing.11">
                  <p:embed/>
                  <p:pic>
                    <p:nvPicPr>
                      <p:cNvPr id="28" name="Object 5">
                        <a:extLst>
                          <a:ext uri="{FF2B5EF4-FFF2-40B4-BE49-F238E27FC236}">
                            <a16:creationId xmlns:a16="http://schemas.microsoft.com/office/drawing/2014/main" id="{924FFEB0-9691-463A-969B-A576063D8E59}"/>
                          </a:ext>
                        </a:extLst>
                      </p:cNvPr>
                      <p:cNvPicPr>
                        <a:picLocks noChangeAspect="1" noChangeArrowheads="1"/>
                      </p:cNvPicPr>
                      <p:nvPr/>
                    </p:nvPicPr>
                    <p:blipFill>
                      <a:blip r:embed="rId5"/>
                      <a:srcRect/>
                      <a:stretch>
                        <a:fillRect/>
                      </a:stretch>
                    </p:blipFill>
                    <p:spPr bwMode="auto">
                      <a:xfrm>
                        <a:off x="106973" y="1485604"/>
                        <a:ext cx="8305800" cy="5197475"/>
                      </a:xfrm>
                      <a:prstGeom prst="rect">
                        <a:avLst/>
                      </a:prstGeom>
                      <a:noFill/>
                      <a:ln>
                        <a:noFill/>
                      </a:ln>
                      <a:effectLst/>
                    </p:spPr>
                  </p:pic>
                </p:oleObj>
              </mc:Fallback>
            </mc:AlternateContent>
          </a:graphicData>
        </a:graphic>
      </p:graphicFrame>
      <p:sp>
        <p:nvSpPr>
          <p:cNvPr id="29" name="Rectangle 7">
            <a:extLst>
              <a:ext uri="{FF2B5EF4-FFF2-40B4-BE49-F238E27FC236}">
                <a16:creationId xmlns:a16="http://schemas.microsoft.com/office/drawing/2014/main" id="{B946FC0C-F05E-4CD1-BA81-F0FA19B6F28A}"/>
              </a:ext>
            </a:extLst>
          </p:cNvPr>
          <p:cNvSpPr>
            <a:spLocks noChangeArrowheads="1"/>
          </p:cNvSpPr>
          <p:nvPr/>
        </p:nvSpPr>
        <p:spPr bwMode="auto">
          <a:xfrm>
            <a:off x="547900" y="1393828"/>
            <a:ext cx="3251200" cy="525463"/>
          </a:xfrm>
          <a:prstGeom prst="rect">
            <a:avLst/>
          </a:prstGeom>
          <a:gradFill rotWithShape="0">
            <a:gsLst>
              <a:gs pos="0">
                <a:srgbClr val="883884">
                  <a:gamma/>
                  <a:shade val="57255"/>
                  <a:invGamma/>
                  <a:alpha val="80000"/>
                </a:srgbClr>
              </a:gs>
              <a:gs pos="50000">
                <a:srgbClr val="883884">
                  <a:alpha val="80000"/>
                </a:srgbClr>
              </a:gs>
              <a:gs pos="100000">
                <a:srgbClr val="883884">
                  <a:gamma/>
                  <a:shade val="57255"/>
                  <a:invGamma/>
                  <a:alpha val="80000"/>
                </a:srgbClr>
              </a:gs>
            </a:gsLst>
            <a:lin ang="5400000" scaled="1"/>
          </a:gradFill>
          <a:ln w="12700" algn="ctr">
            <a:solidFill>
              <a:sysClr val="window" lastClr="FFFFFF"/>
            </a:solidFill>
            <a:miter lim="800000"/>
            <a:headEnd/>
            <a:tailEnd/>
          </a:ln>
          <a:effectLst/>
        </p:spPr>
        <p:txBody>
          <a:bodyPr wrap="none" anchor="ctr"/>
          <a:lstStyle/>
          <a:p>
            <a:pPr marL="0" marR="0" lvl="0" indent="0" algn="l" defTabSz="914363" eaLnBrk="0" fontAlgn="auto" latinLnBrk="0" hangingPunct="0">
              <a:lnSpc>
                <a:spcPct val="80000"/>
              </a:lnSpc>
              <a:spcBef>
                <a:spcPct val="0"/>
              </a:spcBef>
              <a:spcAft>
                <a:spcPts val="0"/>
              </a:spcAft>
              <a:buClrTx/>
              <a:buSzTx/>
              <a:buFontTx/>
              <a:buNone/>
              <a:tabLst/>
              <a:defRPr/>
            </a:pPr>
            <a:r>
              <a:rPr kumimoji="0" lang="en-US" sz="1800" b="1" i="0" u="none" strike="noStrike" kern="0" cap="none" spc="0" normalizeH="0" baseline="0" noProof="0">
                <a:ln>
                  <a:noFill/>
                </a:ln>
                <a:solidFill>
                  <a:srgbClr val="FFFFFF"/>
                </a:solidFill>
                <a:effectLst>
                  <a:outerShdw blurRad="38100" dist="38100" dir="2700000" algn="tl">
                    <a:srgbClr val="000000"/>
                  </a:outerShdw>
                </a:effectLst>
                <a:uLnTx/>
                <a:uFillTx/>
                <a:latin typeface="Arial" charset="0"/>
              </a:rPr>
              <a:t>A. Datum</a:t>
            </a:r>
          </a:p>
          <a:p>
            <a:pPr marL="0" marR="0" lvl="0" indent="0" algn="l" defTabSz="914363" eaLnBrk="0" fontAlgn="auto" latinLnBrk="0" hangingPunct="0">
              <a:lnSpc>
                <a:spcPct val="80000"/>
              </a:lnSpc>
              <a:spcBef>
                <a:spcPct val="0"/>
              </a:spcBef>
              <a:spcAft>
                <a:spcPts val="0"/>
              </a:spcAft>
              <a:buClrTx/>
              <a:buSzTx/>
              <a:buFontTx/>
              <a:buNone/>
              <a:tabLst/>
              <a:defRPr/>
            </a:pPr>
            <a:r>
              <a:rPr kumimoji="0" lang="en-US" sz="1800" b="1" i="0" u="none" strike="noStrike" kern="0" cap="none" spc="0" normalizeH="0" baseline="0" noProof="0">
                <a:ln>
                  <a:noFill/>
                </a:ln>
                <a:solidFill>
                  <a:srgbClr val="FFFFFF"/>
                </a:solidFill>
                <a:effectLst>
                  <a:outerShdw blurRad="38100" dist="38100" dir="2700000" algn="tl">
                    <a:srgbClr val="000000"/>
                  </a:outerShdw>
                </a:effectLst>
                <a:uLnTx/>
                <a:uFillTx/>
                <a:latin typeface="Arial" charset="0"/>
              </a:rPr>
              <a:t>Account Forest</a:t>
            </a:r>
          </a:p>
        </p:txBody>
      </p:sp>
      <p:sp>
        <p:nvSpPr>
          <p:cNvPr id="31" name="Text Box 9">
            <a:extLst>
              <a:ext uri="{FF2B5EF4-FFF2-40B4-BE49-F238E27FC236}">
                <a16:creationId xmlns:a16="http://schemas.microsoft.com/office/drawing/2014/main" id="{ABA0BC4D-83C1-4BC3-97B9-158A28FE0E84}"/>
              </a:ext>
            </a:extLst>
          </p:cNvPr>
          <p:cNvSpPr txBox="1">
            <a:spLocks noChangeArrowheads="1"/>
          </p:cNvSpPr>
          <p:nvPr/>
        </p:nvSpPr>
        <p:spPr bwMode="auto">
          <a:xfrm>
            <a:off x="3962400" y="2232346"/>
            <a:ext cx="1901483" cy="341632"/>
          </a:xfrm>
          <a:prstGeom prst="rect">
            <a:avLst/>
          </a:prstGeom>
          <a:noFill/>
          <a:ln w="9525" algn="ctr">
            <a:noFill/>
            <a:miter lim="800000"/>
            <a:headEnd/>
            <a:tailEnd/>
          </a:ln>
          <a:effectLst>
            <a:outerShdw dist="17961" dir="2700000" algn="ctr" rotWithShape="0">
              <a:srgbClr val="002050">
                <a:alpha val="74001"/>
              </a:srgbClr>
            </a:outerShdw>
          </a:effectLst>
        </p:spPr>
        <p:txBody>
          <a:bodyPr wrap="none">
            <a:spAutoFit/>
          </a:bodyPr>
          <a:lstStyle/>
          <a:p>
            <a:pPr marL="0" marR="0" lvl="0" indent="0" algn="l" defTabSz="914363" eaLnBrk="1" fontAlgn="auto" latinLnBrk="0" hangingPunct="1">
              <a:lnSpc>
                <a:spcPct val="90000"/>
              </a:lnSpc>
              <a:spcBef>
                <a:spcPct val="0"/>
              </a:spcBef>
              <a:spcAft>
                <a:spcPts val="0"/>
              </a:spcAft>
              <a:buClrTx/>
              <a:buSzTx/>
              <a:buFontTx/>
              <a:buNone/>
              <a:tabLst/>
              <a:defRPr/>
            </a:pPr>
            <a:r>
              <a:rPr kumimoji="0" lang="en-US" sz="1800" i="0" u="none" strike="noStrike" kern="0" cap="none" spc="0" normalizeH="0" baseline="0" noProof="0" dirty="0">
                <a:ln>
                  <a:noFill/>
                </a:ln>
                <a:solidFill>
                  <a:srgbClr val="C00000"/>
                </a:solidFill>
                <a:effectLst/>
                <a:uLnTx/>
                <a:uFillTx/>
                <a:latin typeface="Segoe Semibold" pitchFamily="34" charset="0"/>
              </a:rPr>
              <a:t>Federation Trust</a:t>
            </a:r>
          </a:p>
        </p:txBody>
      </p:sp>
      <p:sp>
        <p:nvSpPr>
          <p:cNvPr id="32" name="Rectangle 23">
            <a:extLst>
              <a:ext uri="{FF2B5EF4-FFF2-40B4-BE49-F238E27FC236}">
                <a16:creationId xmlns:a16="http://schemas.microsoft.com/office/drawing/2014/main" id="{1E5DC295-0FB7-4145-A04D-F9D180003B58}"/>
              </a:ext>
            </a:extLst>
          </p:cNvPr>
          <p:cNvSpPr>
            <a:spLocks noChangeArrowheads="1"/>
          </p:cNvSpPr>
          <p:nvPr/>
        </p:nvSpPr>
        <p:spPr bwMode="auto">
          <a:xfrm>
            <a:off x="549488" y="1394773"/>
            <a:ext cx="3241675" cy="533400"/>
          </a:xfrm>
          <a:prstGeom prst="rect">
            <a:avLst/>
          </a:prstGeom>
          <a:gradFill rotWithShape="1">
            <a:gsLst>
              <a:gs pos="0">
                <a:srgbClr val="808080"/>
              </a:gs>
              <a:gs pos="100000">
                <a:srgbClr val="C0C0C0"/>
              </a:gs>
            </a:gsLst>
            <a:lin ang="5400000" scaled="1"/>
          </a:gradFill>
          <a:ln w="6350">
            <a:solidFill>
              <a:sysClr val="window" lastClr="FFFFFF"/>
            </a:solidFill>
            <a:miter lim="800000"/>
            <a:headEnd/>
            <a:tailEnd/>
          </a:ln>
          <a:effectLst/>
        </p:spPr>
        <p:txBody>
          <a:bodyPr wrap="none" anchor="ctr"/>
          <a:lstStyle/>
          <a:p>
            <a:pPr marL="0" marR="0" lvl="0" indent="0" defTabSz="914363" eaLnBrk="0" fontAlgn="auto" latinLnBrk="0" hangingPunct="0">
              <a:lnSpc>
                <a:spcPct val="100000"/>
              </a:lnSpc>
              <a:spcBef>
                <a:spcPct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charset="0"/>
              </a:rPr>
              <a:t>Microsoft</a:t>
            </a:r>
          </a:p>
          <a:p>
            <a:pPr marL="0" marR="0" lvl="0" indent="0" defTabSz="914363" eaLnBrk="0" fontAlgn="auto" latinLnBrk="0" hangingPunct="0">
              <a:lnSpc>
                <a:spcPct val="100000"/>
              </a:lnSpc>
              <a:spcBef>
                <a:spcPct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charset="0"/>
              </a:rPr>
              <a:t>(Users)</a:t>
            </a:r>
          </a:p>
        </p:txBody>
      </p:sp>
      <p:sp>
        <p:nvSpPr>
          <p:cNvPr id="34" name="Rectangle 23">
            <a:extLst>
              <a:ext uri="{FF2B5EF4-FFF2-40B4-BE49-F238E27FC236}">
                <a16:creationId xmlns:a16="http://schemas.microsoft.com/office/drawing/2014/main" id="{63C4BDD0-C3A7-432B-B92A-6735CD8BDBC3}"/>
              </a:ext>
            </a:extLst>
          </p:cNvPr>
          <p:cNvSpPr>
            <a:spLocks noChangeArrowheads="1"/>
          </p:cNvSpPr>
          <p:nvPr/>
        </p:nvSpPr>
        <p:spPr bwMode="auto">
          <a:xfrm>
            <a:off x="541551" y="1381127"/>
            <a:ext cx="3262060" cy="619125"/>
          </a:xfrm>
          <a:prstGeom prst="rect">
            <a:avLst/>
          </a:prstGeom>
          <a:solidFill>
            <a:srgbClr val="59D01E"/>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eaLnBrk="0" fontAlgn="auto" hangingPunct="0">
              <a:spcBef>
                <a:spcPct val="0"/>
              </a:spcBef>
              <a:defRPr/>
            </a:pPr>
            <a:r>
              <a:rPr lang="en-US" sz="2400" b="1" kern="0" dirty="0">
                <a:solidFill>
                  <a:srgbClr val="FFFFFF"/>
                </a:solidFill>
                <a:effectLst>
                  <a:outerShdw blurRad="38100" dist="38100" dir="2700000" algn="tl">
                    <a:srgbClr val="000000">
                      <a:alpha val="43137"/>
                    </a:srgbClr>
                  </a:outerShdw>
                </a:effectLst>
                <a:latin typeface="Arial" charset="0"/>
              </a:rPr>
              <a:t>Identity Provider</a:t>
            </a:r>
            <a:endParaRPr lang="en-US" sz="1800" b="1" kern="0" dirty="0">
              <a:solidFill>
                <a:srgbClr val="FFFFFF"/>
              </a:solidFill>
              <a:effectLst>
                <a:outerShdw blurRad="38100" dist="38100" dir="2700000" algn="tl">
                  <a:srgbClr val="000000">
                    <a:alpha val="43137"/>
                  </a:srgbClr>
                </a:outerShdw>
              </a:effectLst>
              <a:latin typeface="Arial" charset="0"/>
            </a:endParaRPr>
          </a:p>
          <a:p>
            <a:pPr eaLnBrk="0" fontAlgn="auto" hangingPunct="0">
              <a:spcBef>
                <a:spcPct val="0"/>
              </a:spcBef>
              <a:defRPr/>
            </a:pPr>
            <a:r>
              <a:rPr lang="en-US" sz="1400" b="1" i="1" kern="0" dirty="0">
                <a:solidFill>
                  <a:srgbClr val="FFFFFF"/>
                </a:solidFill>
                <a:effectLst>
                  <a:outerShdw blurRad="38100" dist="38100" dir="2700000" algn="tl">
                    <a:srgbClr val="000000">
                      <a:alpha val="43137"/>
                    </a:srgbClr>
                  </a:outerShdw>
                </a:effectLst>
                <a:latin typeface="Arial" charset="0"/>
              </a:rPr>
              <a:t>(Users)</a:t>
            </a:r>
          </a:p>
        </p:txBody>
      </p:sp>
      <p:pic>
        <p:nvPicPr>
          <p:cNvPr id="36" name="Picture 10" descr="YellowUser">
            <a:extLst>
              <a:ext uri="{FF2B5EF4-FFF2-40B4-BE49-F238E27FC236}">
                <a16:creationId xmlns:a16="http://schemas.microsoft.com/office/drawing/2014/main" id="{EC86BF13-9769-4D07-8637-8E6BF0188965}"/>
              </a:ext>
            </a:extLst>
          </p:cNvPr>
          <p:cNvPicPr>
            <a:picLocks noChangeAspect="1" noChangeArrowheads="1"/>
          </p:cNvPicPr>
          <p:nvPr/>
        </p:nvPicPr>
        <p:blipFill>
          <a:blip r:embed="rId6">
            <a:clrChange>
              <a:clrFrom>
                <a:srgbClr val="08369A"/>
              </a:clrFrom>
              <a:clrTo>
                <a:srgbClr val="08369A">
                  <a:alpha val="0"/>
                </a:srgbClr>
              </a:clrTo>
            </a:clrChange>
          </a:blip>
          <a:srcRect/>
          <a:stretch>
            <a:fillRect/>
          </a:stretch>
        </p:blipFill>
        <p:spPr bwMode="auto">
          <a:xfrm>
            <a:off x="2038564" y="5419725"/>
            <a:ext cx="504825" cy="533400"/>
          </a:xfrm>
          <a:prstGeom prst="rect">
            <a:avLst/>
          </a:prstGeom>
          <a:noFill/>
        </p:spPr>
      </p:pic>
      <p:sp>
        <p:nvSpPr>
          <p:cNvPr id="38" name="Notched Right Arrow 68">
            <a:extLst>
              <a:ext uri="{FF2B5EF4-FFF2-40B4-BE49-F238E27FC236}">
                <a16:creationId xmlns:a16="http://schemas.microsoft.com/office/drawing/2014/main" id="{7FFA02CB-3EA7-438F-9434-1FA0204904C6}"/>
              </a:ext>
            </a:extLst>
          </p:cNvPr>
          <p:cNvSpPr/>
          <p:nvPr/>
        </p:nvSpPr>
        <p:spPr bwMode="auto">
          <a:xfrm>
            <a:off x="3086102" y="3048001"/>
            <a:ext cx="1333498" cy="594519"/>
          </a:xfrm>
          <a:prstGeom prst="notchedRightArrow">
            <a:avLst/>
          </a:prstGeom>
          <a:solidFill>
            <a:srgbClr val="7030A0"/>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r>
              <a:rPr kumimoji="0" lang="fr-FR" sz="1200" b="0" i="0" u="none" strike="noStrike" kern="0" cap="none" spc="0" normalizeH="0" baseline="0" noProof="0" dirty="0">
                <a:ln>
                  <a:noFill/>
                </a:ln>
                <a:solidFill>
                  <a:srgbClr val="FFFFFF"/>
                </a:solidFill>
                <a:effectLst/>
                <a:uLnTx/>
                <a:uFillTx/>
                <a:latin typeface="Segoe UI"/>
                <a:ea typeface="+mn-ea"/>
                <a:cs typeface="+mn-cs"/>
              </a:rPr>
              <a:t>RP Trust</a:t>
            </a:r>
          </a:p>
        </p:txBody>
      </p:sp>
      <p:sp>
        <p:nvSpPr>
          <p:cNvPr id="39" name="Rectangle 38">
            <a:extLst>
              <a:ext uri="{FF2B5EF4-FFF2-40B4-BE49-F238E27FC236}">
                <a16:creationId xmlns:a16="http://schemas.microsoft.com/office/drawing/2014/main" id="{C16E08C8-2560-457E-A5D9-C12804D52500}"/>
              </a:ext>
            </a:extLst>
          </p:cNvPr>
          <p:cNvSpPr/>
          <p:nvPr/>
        </p:nvSpPr>
        <p:spPr bwMode="auto">
          <a:xfrm>
            <a:off x="6459960" y="5562601"/>
            <a:ext cx="169440" cy="85725"/>
          </a:xfrm>
          <a:prstGeom prst="rect">
            <a:avLst/>
          </a:prstGeom>
          <a:solidFill>
            <a:srgbClr val="FF0000"/>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Notched Right Arrow 74">
            <a:extLst>
              <a:ext uri="{FF2B5EF4-FFF2-40B4-BE49-F238E27FC236}">
                <a16:creationId xmlns:a16="http://schemas.microsoft.com/office/drawing/2014/main" id="{197F33AB-9AD2-4BF4-9201-2A493B5F9249}"/>
              </a:ext>
            </a:extLst>
          </p:cNvPr>
          <p:cNvSpPr/>
          <p:nvPr/>
        </p:nvSpPr>
        <p:spPr bwMode="auto">
          <a:xfrm rot="2569549">
            <a:off x="1662122" y="2458062"/>
            <a:ext cx="1051458" cy="594519"/>
          </a:xfrm>
          <a:prstGeom prst="notchedRightArrow">
            <a:avLst/>
          </a:prstGeom>
          <a:solidFill>
            <a:srgbClr val="FFFFFF">
              <a:lumMod val="75000"/>
            </a:srgbClr>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914099" eaLnBrk="1" fontAlgn="auto" latinLnBrk="0" hangingPunct="1">
              <a:lnSpc>
                <a:spcPct val="100000"/>
              </a:lnSpc>
              <a:spcBef>
                <a:spcPct val="0"/>
              </a:spcBef>
              <a:spcAft>
                <a:spcPct val="0"/>
              </a:spcAft>
              <a:buClrTx/>
              <a:buSzTx/>
              <a:buFontTx/>
              <a:buNone/>
              <a:tabLst/>
              <a:defRPr/>
            </a:pPr>
            <a:r>
              <a:rPr kumimoji="0" lang="fr-FR" sz="1200" b="0" i="0" u="none" strike="noStrike" kern="0" cap="none" spc="0" normalizeH="0" baseline="0" noProof="0" dirty="0">
                <a:ln>
                  <a:noFill/>
                </a:ln>
                <a:solidFill>
                  <a:srgbClr val="FFFFFF"/>
                </a:solidFill>
                <a:effectLst/>
                <a:uLnTx/>
                <a:uFillTx/>
                <a:latin typeface="Segoe UI"/>
                <a:ea typeface="+mn-ea"/>
                <a:cs typeface="+mn-cs"/>
              </a:rPr>
              <a:t>* CP Trust</a:t>
            </a:r>
          </a:p>
        </p:txBody>
      </p:sp>
      <p:sp>
        <p:nvSpPr>
          <p:cNvPr id="43" name="Freeform 75">
            <a:extLst>
              <a:ext uri="{FF2B5EF4-FFF2-40B4-BE49-F238E27FC236}">
                <a16:creationId xmlns:a16="http://schemas.microsoft.com/office/drawing/2014/main" id="{80795262-4D83-40CD-A263-DC68CE2A23D9}"/>
              </a:ext>
            </a:extLst>
          </p:cNvPr>
          <p:cNvSpPr/>
          <p:nvPr/>
        </p:nvSpPr>
        <p:spPr bwMode="auto">
          <a:xfrm>
            <a:off x="3183700" y="2573978"/>
            <a:ext cx="3108960" cy="443542"/>
          </a:xfrm>
          <a:custGeom>
            <a:avLst/>
            <a:gdLst>
              <a:gd name="connsiteX0" fmla="*/ 3108960 w 3108960"/>
              <a:gd name="connsiteY0" fmla="*/ 251518 h 443542"/>
              <a:gd name="connsiteX1" fmla="*/ 1527048 w 3108960"/>
              <a:gd name="connsiteY1" fmla="*/ 4630 h 443542"/>
              <a:gd name="connsiteX2" fmla="*/ 0 w 3108960"/>
              <a:gd name="connsiteY2" fmla="*/ 443542 h 443542"/>
            </a:gdLst>
            <a:ahLst/>
            <a:cxnLst>
              <a:cxn ang="0">
                <a:pos x="connsiteX0" y="connsiteY0"/>
              </a:cxn>
              <a:cxn ang="0">
                <a:pos x="connsiteX1" y="connsiteY1"/>
              </a:cxn>
              <a:cxn ang="0">
                <a:pos x="connsiteX2" y="connsiteY2"/>
              </a:cxn>
            </a:cxnLst>
            <a:rect l="l" t="t" r="r" b="b"/>
            <a:pathLst>
              <a:path w="3108960" h="443542">
                <a:moveTo>
                  <a:pt x="3108960" y="251518"/>
                </a:moveTo>
                <a:cubicBezTo>
                  <a:pt x="2577084" y="112072"/>
                  <a:pt x="2045208" y="-27374"/>
                  <a:pt x="1527048" y="4630"/>
                </a:cubicBezTo>
                <a:cubicBezTo>
                  <a:pt x="1008888" y="36634"/>
                  <a:pt x="211836" y="414586"/>
                  <a:pt x="0" y="443542"/>
                </a:cubicBezTo>
              </a:path>
            </a:pathLst>
          </a:custGeom>
          <a:noFill/>
          <a:ln w="38100" cap="flat" cmpd="sng" algn="ctr">
            <a:solidFill>
              <a:srgbClr val="C00000"/>
            </a:solidFill>
            <a:prstDash val="lgDash"/>
            <a:headEnd type="none" w="med" len="med"/>
            <a:tailEnd type="arrow" w="med" len="med"/>
          </a:ln>
          <a:effectLst/>
        </p:spPr>
        <p:txBody>
          <a:bodyPr rtlCol="0" anchor="ct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F9884DFD-765F-47D3-B618-E9B447D4A768}"/>
              </a:ext>
            </a:extLst>
          </p:cNvPr>
          <p:cNvGrpSpPr/>
          <p:nvPr/>
        </p:nvGrpSpPr>
        <p:grpSpPr>
          <a:xfrm>
            <a:off x="5566252" y="2379082"/>
            <a:ext cx="3251199" cy="1953977"/>
            <a:chOff x="8103584" y="1130785"/>
            <a:chExt cx="2688174" cy="1377910"/>
          </a:xfrm>
        </p:grpSpPr>
        <p:grpSp>
          <p:nvGrpSpPr>
            <p:cNvPr id="72" name="Group 71">
              <a:extLst>
                <a:ext uri="{FF2B5EF4-FFF2-40B4-BE49-F238E27FC236}">
                  <a16:creationId xmlns:a16="http://schemas.microsoft.com/office/drawing/2014/main" id="{4C267C7E-3CCE-4295-87E1-22C94F259D76}"/>
                </a:ext>
              </a:extLst>
            </p:cNvPr>
            <p:cNvGrpSpPr/>
            <p:nvPr/>
          </p:nvGrpSpPr>
          <p:grpSpPr>
            <a:xfrm>
              <a:off x="8103584" y="1130785"/>
              <a:ext cx="2688174" cy="1377910"/>
              <a:chOff x="410848" y="1513542"/>
              <a:chExt cx="2688174" cy="1377910"/>
            </a:xfrm>
          </p:grpSpPr>
          <p:sp>
            <p:nvSpPr>
              <p:cNvPr id="79" name="Freeform 202">
                <a:extLst>
                  <a:ext uri="{FF2B5EF4-FFF2-40B4-BE49-F238E27FC236}">
                    <a16:creationId xmlns:a16="http://schemas.microsoft.com/office/drawing/2014/main" id="{0F08AF56-8489-4503-83AB-0358B3D05A53}"/>
                  </a:ext>
                </a:extLst>
              </p:cNvPr>
              <p:cNvSpPr>
                <a:spLocks noChangeAspect="1"/>
              </p:cNvSpPr>
              <p:nvPr/>
            </p:nvSpPr>
            <p:spPr bwMode="auto">
              <a:xfrm>
                <a:off x="410848" y="1513542"/>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rgbClr val="00000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marR="0" lvl="0" indent="0" algn="l" defTabSz="1165103" rtl="0" eaLnBrk="1" fontAlgn="auto" latinLnBrk="0" hangingPunct="1">
                  <a:lnSpc>
                    <a:spcPct val="100000"/>
                  </a:lnSpc>
                  <a:spcBef>
                    <a:spcPts val="0"/>
                  </a:spcBef>
                  <a:spcAft>
                    <a:spcPts val="0"/>
                  </a:spcAft>
                  <a:buClrTx/>
                  <a:buSzTx/>
                  <a:buFontTx/>
                  <a:buNone/>
                  <a:tabLst/>
                  <a:defRPr/>
                </a:pPr>
                <a:endParaRPr kumimoji="0" lang="en-US" sz="1978" b="1" i="0" u="none" strike="noStrike" kern="0" cap="none" spc="0" normalizeH="0" baseline="0" noProof="0">
                  <a:ln>
                    <a:noFill/>
                  </a:ln>
                  <a:solidFill>
                    <a:srgbClr val="505050"/>
                  </a:solidFill>
                  <a:effectLst/>
                  <a:uLnTx/>
                  <a:uFillTx/>
                  <a:latin typeface="Segoe" pitchFamily="34" charset="0"/>
                  <a:ea typeface="+mn-ea"/>
                  <a:cs typeface="+mn-cs"/>
                </a:endParaRPr>
              </a:p>
            </p:txBody>
          </p:sp>
          <p:grpSp>
            <p:nvGrpSpPr>
              <p:cNvPr id="80" name="Group 79">
                <a:extLst>
                  <a:ext uri="{FF2B5EF4-FFF2-40B4-BE49-F238E27FC236}">
                    <a16:creationId xmlns:a16="http://schemas.microsoft.com/office/drawing/2014/main" id="{DBFC776B-9D59-4377-A63B-1A0AA4E72FAA}"/>
                  </a:ext>
                </a:extLst>
              </p:cNvPr>
              <p:cNvGrpSpPr/>
              <p:nvPr/>
            </p:nvGrpSpPr>
            <p:grpSpPr>
              <a:xfrm>
                <a:off x="826905" y="2207415"/>
                <a:ext cx="616075" cy="360031"/>
                <a:chOff x="4189334" y="3417458"/>
                <a:chExt cx="616075" cy="360031"/>
              </a:xfrm>
            </p:grpSpPr>
            <p:sp>
              <p:nvSpPr>
                <p:cNvPr id="81" name="Oval 80">
                  <a:extLst>
                    <a:ext uri="{FF2B5EF4-FFF2-40B4-BE49-F238E27FC236}">
                      <a16:creationId xmlns:a16="http://schemas.microsoft.com/office/drawing/2014/main" id="{4BC208E2-35DE-40C8-99B0-B5B603ADC50A}"/>
                    </a:ext>
                  </a:extLst>
                </p:cNvPr>
                <p:cNvSpPr>
                  <a:spLocks noChangeAspect="1" noChangeArrowheads="1"/>
                </p:cNvSpPr>
                <p:nvPr/>
              </p:nvSpPr>
              <p:spPr bwMode="auto">
                <a:xfrm>
                  <a:off x="4395727" y="3453834"/>
                  <a:ext cx="75936" cy="70021"/>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AD8FA159-1A39-4E14-BD1D-770C70EDFE62}"/>
                    </a:ext>
                  </a:extLst>
                </p:cNvPr>
                <p:cNvSpPr>
                  <a:spLocks noChangeAspect="1" noChangeArrowheads="1"/>
                </p:cNvSpPr>
                <p:nvPr/>
              </p:nvSpPr>
              <p:spPr bwMode="auto">
                <a:xfrm flipH="1">
                  <a:off x="4519932" y="3453848"/>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10D6B9CF-7E3D-4D11-990E-333499338104}"/>
                    </a:ext>
                  </a:extLst>
                </p:cNvPr>
                <p:cNvSpPr>
                  <a:spLocks noChangeAspect="1" noChangeArrowheads="1"/>
                </p:cNvSpPr>
                <p:nvPr/>
              </p:nvSpPr>
              <p:spPr bwMode="auto">
                <a:xfrm>
                  <a:off x="4395727" y="3707453"/>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4E0109F2-1B3E-4056-A671-989DE847B5B4}"/>
                    </a:ext>
                  </a:extLst>
                </p:cNvPr>
                <p:cNvSpPr>
                  <a:spLocks noChangeAspect="1" noChangeArrowheads="1"/>
                </p:cNvSpPr>
                <p:nvPr/>
              </p:nvSpPr>
              <p:spPr bwMode="auto">
                <a:xfrm flipH="1">
                  <a:off x="4519932" y="3707467"/>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E11B909D-AD4D-4AB7-89D5-0C9635EA6506}"/>
                    </a:ext>
                  </a:extLst>
                </p:cNvPr>
                <p:cNvSpPr>
                  <a:spLocks noChangeAspect="1" noChangeArrowheads="1"/>
                </p:cNvSpPr>
                <p:nvPr/>
              </p:nvSpPr>
              <p:spPr bwMode="auto">
                <a:xfrm flipH="1">
                  <a:off x="4624703"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E25B6A4A-5264-464E-9207-3292D0047CEC}"/>
                    </a:ext>
                  </a:extLst>
                </p:cNvPr>
                <p:cNvSpPr>
                  <a:spLocks noChangeAspect="1" noChangeArrowheads="1"/>
                </p:cNvSpPr>
                <p:nvPr/>
              </p:nvSpPr>
              <p:spPr bwMode="auto">
                <a:xfrm>
                  <a:off x="4292530"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EF1A0F09-9A4E-4ADF-B415-97185AA68334}"/>
                    </a:ext>
                  </a:extLst>
                </p:cNvPr>
                <p:cNvSpPr>
                  <a:spLocks noChangeAspect="1" noChangeArrowheads="1"/>
                </p:cNvSpPr>
                <p:nvPr/>
              </p:nvSpPr>
              <p:spPr bwMode="auto">
                <a:xfrm flipH="1">
                  <a:off x="472947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37D05ED7-0E64-43E9-8793-73834FF8ABBC}"/>
                    </a:ext>
                  </a:extLst>
                </p:cNvPr>
                <p:cNvSpPr>
                  <a:spLocks noChangeAspect="1" noChangeArrowheads="1"/>
                </p:cNvSpPr>
                <p:nvPr/>
              </p:nvSpPr>
              <p:spPr bwMode="auto">
                <a:xfrm flipH="1">
                  <a:off x="418933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9" name="Arc 88">
                  <a:extLst>
                    <a:ext uri="{FF2B5EF4-FFF2-40B4-BE49-F238E27FC236}">
                      <a16:creationId xmlns:a16="http://schemas.microsoft.com/office/drawing/2014/main" id="{DC942AA5-1E7A-4ADD-8C74-F84B44392176}"/>
                    </a:ext>
                  </a:extLst>
                </p:cNvPr>
                <p:cNvSpPr/>
                <p:nvPr/>
              </p:nvSpPr>
              <p:spPr>
                <a:xfrm rot="5012506">
                  <a:off x="4401070"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0" name="Arc 89">
                  <a:extLst>
                    <a:ext uri="{FF2B5EF4-FFF2-40B4-BE49-F238E27FC236}">
                      <a16:creationId xmlns:a16="http://schemas.microsoft.com/office/drawing/2014/main" id="{1391326A-46B3-4083-A960-1D23C4BCCF01}"/>
                    </a:ext>
                  </a:extLst>
                </p:cNvPr>
                <p:cNvSpPr/>
                <p:nvPr/>
              </p:nvSpPr>
              <p:spPr>
                <a:xfrm rot="16587494" flipH="1">
                  <a:off x="4444687"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1" name="Arc 90">
                  <a:extLst>
                    <a:ext uri="{FF2B5EF4-FFF2-40B4-BE49-F238E27FC236}">
                      <a16:creationId xmlns:a16="http://schemas.microsoft.com/office/drawing/2014/main" id="{8ABBAFF8-ED27-40C2-80CD-04200CDAC05B}"/>
                    </a:ext>
                  </a:extLst>
                </p:cNvPr>
                <p:cNvSpPr/>
                <p:nvPr/>
              </p:nvSpPr>
              <p:spPr>
                <a:xfrm rot="7395384">
                  <a:off x="4414927" y="3402642"/>
                  <a:ext cx="115444" cy="145075"/>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92" name="Straight Connector 91">
                  <a:extLst>
                    <a:ext uri="{FF2B5EF4-FFF2-40B4-BE49-F238E27FC236}">
                      <a16:creationId xmlns:a16="http://schemas.microsoft.com/office/drawing/2014/main" id="{A518BAA4-2487-498E-A099-86F0C1D8640F}"/>
                    </a:ext>
                  </a:extLst>
                </p:cNvPr>
                <p:cNvCxnSpPr>
                  <a:stCxn id="81" idx="4"/>
                  <a:endCxn id="83" idx="0"/>
                </p:cNvCxnSpPr>
                <p:nvPr/>
              </p:nvCxnSpPr>
              <p:spPr>
                <a:xfrm>
                  <a:off x="4433694" y="3523856"/>
                  <a:ext cx="0" cy="183597"/>
                </a:xfrm>
                <a:prstGeom prst="line">
                  <a:avLst/>
                </a:prstGeom>
                <a:noFill/>
                <a:ln w="9525" cap="flat" cmpd="sng" algn="ctr">
                  <a:solidFill>
                    <a:srgbClr val="0070C0"/>
                  </a:solidFill>
                  <a:prstDash val="solid"/>
                </a:ln>
                <a:effectLst/>
              </p:spPr>
            </p:cxnSp>
            <p:sp>
              <p:nvSpPr>
                <p:cNvPr id="93" name="Oval 92">
                  <a:extLst>
                    <a:ext uri="{FF2B5EF4-FFF2-40B4-BE49-F238E27FC236}">
                      <a16:creationId xmlns:a16="http://schemas.microsoft.com/office/drawing/2014/main" id="{93F1DBF6-CF4A-4DD3-BAAE-25EA4A272A58}"/>
                    </a:ext>
                  </a:extLst>
                </p:cNvPr>
                <p:cNvSpPr>
                  <a:spLocks noChangeAspect="1" noChangeArrowheads="1"/>
                </p:cNvSpPr>
                <p:nvPr/>
              </p:nvSpPr>
              <p:spPr bwMode="auto">
                <a:xfrm>
                  <a:off x="4395727" y="357178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94" name="Straight Connector 93">
                  <a:extLst>
                    <a:ext uri="{FF2B5EF4-FFF2-40B4-BE49-F238E27FC236}">
                      <a16:creationId xmlns:a16="http://schemas.microsoft.com/office/drawing/2014/main" id="{4A32430F-DFAC-4700-A9EC-87BFA5C10B12}"/>
                    </a:ext>
                  </a:extLst>
                </p:cNvPr>
                <p:cNvCxnSpPr>
                  <a:stCxn id="82" idx="4"/>
                  <a:endCxn id="84" idx="0"/>
                </p:cNvCxnSpPr>
                <p:nvPr/>
              </p:nvCxnSpPr>
              <p:spPr>
                <a:xfrm>
                  <a:off x="4557899" y="3523870"/>
                  <a:ext cx="0" cy="183597"/>
                </a:xfrm>
                <a:prstGeom prst="line">
                  <a:avLst/>
                </a:prstGeom>
                <a:noFill/>
                <a:ln w="9525" cap="flat" cmpd="sng" algn="ctr">
                  <a:solidFill>
                    <a:srgbClr val="0070C0"/>
                  </a:solidFill>
                  <a:prstDash val="solid"/>
                </a:ln>
                <a:effectLst/>
              </p:spPr>
            </p:cxnSp>
            <p:sp>
              <p:nvSpPr>
                <p:cNvPr id="95" name="Oval 94">
                  <a:extLst>
                    <a:ext uri="{FF2B5EF4-FFF2-40B4-BE49-F238E27FC236}">
                      <a16:creationId xmlns:a16="http://schemas.microsoft.com/office/drawing/2014/main" id="{96D2C571-16E5-4C59-A665-2A0375C1DC98}"/>
                    </a:ext>
                  </a:extLst>
                </p:cNvPr>
                <p:cNvSpPr>
                  <a:spLocks noChangeAspect="1" noChangeArrowheads="1"/>
                </p:cNvSpPr>
                <p:nvPr/>
              </p:nvSpPr>
              <p:spPr bwMode="auto">
                <a:xfrm flipH="1">
                  <a:off x="4519931" y="357180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7DE6032F-66B4-4353-8C62-D478595B55A9}"/>
                    </a:ext>
                  </a:extLst>
                </p:cNvPr>
                <p:cNvCxnSpPr>
                  <a:stCxn id="82" idx="3"/>
                  <a:endCxn id="87" idx="7"/>
                </p:cNvCxnSpPr>
                <p:nvPr/>
              </p:nvCxnSpPr>
              <p:spPr>
                <a:xfrm>
                  <a:off x="4584747" y="3513615"/>
                  <a:ext cx="155848" cy="174003"/>
                </a:xfrm>
                <a:prstGeom prst="line">
                  <a:avLst/>
                </a:prstGeom>
                <a:noFill/>
                <a:ln w="9525" cap="flat" cmpd="sng" algn="ctr">
                  <a:solidFill>
                    <a:srgbClr val="0070C0"/>
                  </a:solidFill>
                  <a:prstDash val="solid"/>
                </a:ln>
                <a:effectLst/>
              </p:spPr>
            </p:cxnSp>
            <p:sp>
              <p:nvSpPr>
                <p:cNvPr id="97" name="Oval 96">
                  <a:extLst>
                    <a:ext uri="{FF2B5EF4-FFF2-40B4-BE49-F238E27FC236}">
                      <a16:creationId xmlns:a16="http://schemas.microsoft.com/office/drawing/2014/main" id="{55A6DC1E-5F5D-434A-901B-18750168B196}"/>
                    </a:ext>
                  </a:extLst>
                </p:cNvPr>
                <p:cNvSpPr>
                  <a:spLocks noChangeAspect="1" noChangeArrowheads="1"/>
                </p:cNvSpPr>
                <p:nvPr/>
              </p:nvSpPr>
              <p:spPr bwMode="auto">
                <a:xfrm flipH="1">
                  <a:off x="4624703" y="356560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98" name="Straight Connector 97">
                  <a:extLst>
                    <a:ext uri="{FF2B5EF4-FFF2-40B4-BE49-F238E27FC236}">
                      <a16:creationId xmlns:a16="http://schemas.microsoft.com/office/drawing/2014/main" id="{0FDF79CD-7B22-4A4D-AA7A-EDCFF89F3271}"/>
                    </a:ext>
                  </a:extLst>
                </p:cNvPr>
                <p:cNvCxnSpPr>
                  <a:stCxn id="81" idx="3"/>
                  <a:endCxn id="88" idx="1"/>
                </p:cNvCxnSpPr>
                <p:nvPr/>
              </p:nvCxnSpPr>
              <p:spPr>
                <a:xfrm flipH="1">
                  <a:off x="4254148" y="3513602"/>
                  <a:ext cx="152699" cy="174016"/>
                </a:xfrm>
                <a:prstGeom prst="line">
                  <a:avLst/>
                </a:prstGeom>
                <a:noFill/>
                <a:ln w="9525" cap="flat" cmpd="sng" algn="ctr">
                  <a:solidFill>
                    <a:srgbClr val="0070C0"/>
                  </a:solidFill>
                  <a:prstDash val="solid"/>
                </a:ln>
                <a:effectLst/>
              </p:spPr>
            </p:cxnSp>
            <p:sp>
              <p:nvSpPr>
                <p:cNvPr id="99" name="Oval 98">
                  <a:extLst>
                    <a:ext uri="{FF2B5EF4-FFF2-40B4-BE49-F238E27FC236}">
                      <a16:creationId xmlns:a16="http://schemas.microsoft.com/office/drawing/2014/main" id="{6A3F0BDF-BF44-450C-8615-D03EFF61AD64}"/>
                    </a:ext>
                  </a:extLst>
                </p:cNvPr>
                <p:cNvSpPr>
                  <a:spLocks noChangeAspect="1" noChangeArrowheads="1"/>
                </p:cNvSpPr>
                <p:nvPr/>
              </p:nvSpPr>
              <p:spPr bwMode="auto">
                <a:xfrm>
                  <a:off x="4296461" y="3565599"/>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00" name="Straight Connector 99">
                  <a:extLst>
                    <a:ext uri="{FF2B5EF4-FFF2-40B4-BE49-F238E27FC236}">
                      <a16:creationId xmlns:a16="http://schemas.microsoft.com/office/drawing/2014/main" id="{8A59B7D7-67E8-409B-9964-E4EBE172B013}"/>
                    </a:ext>
                  </a:extLst>
                </p:cNvPr>
                <p:cNvCxnSpPr>
                  <a:stCxn id="93" idx="3"/>
                  <a:endCxn id="86" idx="7"/>
                </p:cNvCxnSpPr>
                <p:nvPr/>
              </p:nvCxnSpPr>
              <p:spPr>
                <a:xfrm flipH="1">
                  <a:off x="4357345" y="3631553"/>
                  <a:ext cx="49502" cy="67921"/>
                </a:xfrm>
                <a:prstGeom prst="line">
                  <a:avLst/>
                </a:prstGeom>
                <a:noFill/>
                <a:ln w="9525" cap="flat" cmpd="sng" algn="ctr">
                  <a:solidFill>
                    <a:srgbClr val="0070C0"/>
                  </a:solidFill>
                  <a:prstDash val="solid"/>
                </a:ln>
                <a:effectLst/>
              </p:spPr>
            </p:cxnSp>
            <p:cxnSp>
              <p:nvCxnSpPr>
                <p:cNvPr id="101" name="Straight Connector 100">
                  <a:extLst>
                    <a:ext uri="{FF2B5EF4-FFF2-40B4-BE49-F238E27FC236}">
                      <a16:creationId xmlns:a16="http://schemas.microsoft.com/office/drawing/2014/main" id="{AC1CB30A-5CB2-45C3-BBA3-0D1F46224244}"/>
                    </a:ext>
                  </a:extLst>
                </p:cNvPr>
                <p:cNvCxnSpPr>
                  <a:stCxn id="95" idx="3"/>
                  <a:endCxn id="85" idx="7"/>
                </p:cNvCxnSpPr>
                <p:nvPr/>
              </p:nvCxnSpPr>
              <p:spPr>
                <a:xfrm>
                  <a:off x="4584747" y="3631567"/>
                  <a:ext cx="51077" cy="67907"/>
                </a:xfrm>
                <a:prstGeom prst="line">
                  <a:avLst/>
                </a:prstGeom>
                <a:noFill/>
                <a:ln w="9525" cap="flat" cmpd="sng" algn="ctr">
                  <a:solidFill>
                    <a:srgbClr val="0070C0"/>
                  </a:solidFill>
                  <a:prstDash val="solid"/>
                </a:ln>
                <a:effectLst/>
              </p:spPr>
            </p:cxnSp>
          </p:grpSp>
        </p:grpSp>
        <p:grpSp>
          <p:nvGrpSpPr>
            <p:cNvPr id="73" name="Group 4">
              <a:extLst>
                <a:ext uri="{FF2B5EF4-FFF2-40B4-BE49-F238E27FC236}">
                  <a16:creationId xmlns:a16="http://schemas.microsoft.com/office/drawing/2014/main" id="{AF3323CE-8CB5-4852-9BD4-B8CE402A7511}"/>
                </a:ext>
              </a:extLst>
            </p:cNvPr>
            <p:cNvGrpSpPr>
              <a:grpSpLocks noChangeAspect="1"/>
            </p:cNvGrpSpPr>
            <p:nvPr/>
          </p:nvGrpSpPr>
          <p:grpSpPr bwMode="auto">
            <a:xfrm>
              <a:off x="8350516" y="1809998"/>
              <a:ext cx="648038" cy="643953"/>
              <a:chOff x="3125" y="1415"/>
              <a:chExt cx="1586" cy="1576"/>
            </a:xfrm>
            <a:solidFill>
              <a:srgbClr val="FFFFFF"/>
            </a:solidFill>
          </p:grpSpPr>
          <p:sp>
            <p:nvSpPr>
              <p:cNvPr id="76" name="Freeform 5">
                <a:extLst>
                  <a:ext uri="{FF2B5EF4-FFF2-40B4-BE49-F238E27FC236}">
                    <a16:creationId xmlns:a16="http://schemas.microsoft.com/office/drawing/2014/main" id="{D0567452-A387-417F-AC61-938FDA7F5D0F}"/>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77" name="Freeform 6">
                <a:extLst>
                  <a:ext uri="{FF2B5EF4-FFF2-40B4-BE49-F238E27FC236}">
                    <a16:creationId xmlns:a16="http://schemas.microsoft.com/office/drawing/2014/main" id="{554ACCBF-12E7-48CB-B6E8-D5123F640A32}"/>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78" name="Freeform 7">
                <a:extLst>
                  <a:ext uri="{FF2B5EF4-FFF2-40B4-BE49-F238E27FC236}">
                    <a16:creationId xmlns:a16="http://schemas.microsoft.com/office/drawing/2014/main" id="{0B35D2D4-60C8-4859-A24A-BB4D740DF405}"/>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grpSp>
        <p:sp>
          <p:nvSpPr>
            <p:cNvPr id="74" name="Rectangle 73">
              <a:extLst>
                <a:ext uri="{FF2B5EF4-FFF2-40B4-BE49-F238E27FC236}">
                  <a16:creationId xmlns:a16="http://schemas.microsoft.com/office/drawing/2014/main" id="{591921B7-F6FC-4199-9601-600C03B2EE2F}"/>
                </a:ext>
              </a:extLst>
            </p:cNvPr>
            <p:cNvSpPr/>
            <p:nvPr/>
          </p:nvSpPr>
          <p:spPr>
            <a:xfrm>
              <a:off x="9117125" y="1959918"/>
              <a:ext cx="1466298"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40769"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solidFill>
                      <a:srgbClr val="FFFFFF">
                        <a:alpha val="0"/>
                      </a:srgbClr>
                    </a:solidFill>
                  </a:ln>
                  <a:solidFill>
                    <a:srgbClr val="FFFFFF"/>
                  </a:solidFill>
                  <a:effectLst/>
                  <a:uLnTx/>
                  <a:uFillTx/>
                  <a:latin typeface="Segoe"/>
                  <a:ea typeface="+mn-ea"/>
                  <a:cs typeface="+mn-cs"/>
                </a:rPr>
                <a:t>Active Directory</a:t>
              </a:r>
            </a:p>
          </p:txBody>
        </p:sp>
        <p:pic>
          <p:nvPicPr>
            <p:cNvPr id="75" name="Picture 74">
              <a:extLst>
                <a:ext uri="{FF2B5EF4-FFF2-40B4-BE49-F238E27FC236}">
                  <a16:creationId xmlns:a16="http://schemas.microsoft.com/office/drawing/2014/main" id="{F5EF7C61-FB11-4B84-B560-DC482F9C6A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6174" y="1590015"/>
              <a:ext cx="1882592" cy="436495"/>
            </a:xfrm>
            <a:prstGeom prst="rect">
              <a:avLst/>
            </a:prstGeom>
          </p:spPr>
        </p:pic>
      </p:grpSp>
      <p:sp>
        <p:nvSpPr>
          <p:cNvPr id="102" name="Rectangle 101">
            <a:extLst>
              <a:ext uri="{FF2B5EF4-FFF2-40B4-BE49-F238E27FC236}">
                <a16:creationId xmlns:a16="http://schemas.microsoft.com/office/drawing/2014/main" id="{1930CDCB-245F-463C-B2D0-F59C1E42BCDB}"/>
              </a:ext>
            </a:extLst>
          </p:cNvPr>
          <p:cNvSpPr/>
          <p:nvPr/>
        </p:nvSpPr>
        <p:spPr bwMode="auto">
          <a:xfrm>
            <a:off x="5797024" y="5051725"/>
            <a:ext cx="2277360" cy="17373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 name="Picture 102">
            <a:extLst>
              <a:ext uri="{FF2B5EF4-FFF2-40B4-BE49-F238E27FC236}">
                <a16:creationId xmlns:a16="http://schemas.microsoft.com/office/drawing/2014/main" id="{7604A17B-FCBF-4878-B0C6-6F551D47F0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28" y="1602176"/>
            <a:ext cx="1231102" cy="887189"/>
          </a:xfrm>
          <a:prstGeom prst="rect">
            <a:avLst/>
          </a:prstGeom>
        </p:spPr>
      </p:pic>
      <p:sp>
        <p:nvSpPr>
          <p:cNvPr id="104" name="Speech Bubble: Rectangle 103">
            <a:extLst>
              <a:ext uri="{FF2B5EF4-FFF2-40B4-BE49-F238E27FC236}">
                <a16:creationId xmlns:a16="http://schemas.microsoft.com/office/drawing/2014/main" id="{899F4F75-5623-46A9-A69A-53C89ECE52A9}"/>
              </a:ext>
            </a:extLst>
          </p:cNvPr>
          <p:cNvSpPr/>
          <p:nvPr/>
        </p:nvSpPr>
        <p:spPr bwMode="auto">
          <a:xfrm>
            <a:off x="2652117" y="4532212"/>
            <a:ext cx="6809172" cy="2428338"/>
          </a:xfrm>
          <a:prstGeom prst="wedgeRectCallout">
            <a:avLst>
              <a:gd name="adj1" fmla="val -40254"/>
              <a:gd name="adj2" fmla="val -98268"/>
            </a:avLst>
          </a:prstGeom>
          <a:solidFill>
            <a:schemeClr val="bg1"/>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r>
              <a:rPr lang="fr-FR" sz="1200" b="1" dirty="0">
                <a:solidFill>
                  <a:schemeClr val="tx1"/>
                </a:solidFill>
                <a:ea typeface="Segoe UI" pitchFamily="34" charset="0"/>
                <a:cs typeface="Segoe UI" pitchFamily="34" charset="0"/>
              </a:rPr>
              <a:t>(Minimum) </a:t>
            </a:r>
            <a:r>
              <a:rPr lang="fr-FR" sz="1200" b="1" dirty="0" err="1">
                <a:solidFill>
                  <a:schemeClr val="tx1"/>
                </a:solidFill>
                <a:ea typeface="Segoe UI" pitchFamily="34" charset="0"/>
                <a:cs typeface="Segoe UI" pitchFamily="34" charset="0"/>
              </a:rPr>
              <a:t>Issuance</a:t>
            </a:r>
            <a:r>
              <a:rPr lang="fr-FR" sz="1200" b="1" dirty="0">
                <a:solidFill>
                  <a:schemeClr val="tx1"/>
                </a:solidFill>
                <a:ea typeface="Segoe UI" pitchFamily="34" charset="0"/>
                <a:cs typeface="Segoe UI" pitchFamily="34" charset="0"/>
              </a:rPr>
              <a:t> </a:t>
            </a:r>
            <a:r>
              <a:rPr lang="fr-FR" sz="1200" b="1" dirty="0" err="1">
                <a:solidFill>
                  <a:schemeClr val="tx1"/>
                </a:solidFill>
                <a:ea typeface="Segoe UI" pitchFamily="34" charset="0"/>
                <a:cs typeface="Segoe UI" pitchFamily="34" charset="0"/>
              </a:rPr>
              <a:t>transform</a:t>
            </a:r>
            <a:r>
              <a:rPr lang="fr-FR" sz="1200" b="1" dirty="0">
                <a:solidFill>
                  <a:schemeClr val="tx1"/>
                </a:solidFill>
                <a:ea typeface="Segoe UI" pitchFamily="34" charset="0"/>
                <a:cs typeface="Segoe UI" pitchFamily="34" charset="0"/>
              </a:rPr>
              <a:t> </a:t>
            </a:r>
            <a:r>
              <a:rPr lang="fr-FR" sz="1200" b="1" dirty="0" err="1">
                <a:solidFill>
                  <a:schemeClr val="tx1"/>
                </a:solidFill>
                <a:ea typeface="Segoe UI" pitchFamily="34" charset="0"/>
                <a:cs typeface="Segoe UI" pitchFamily="34" charset="0"/>
              </a:rPr>
              <a:t>rules</a:t>
            </a:r>
            <a:r>
              <a:rPr lang="fr-FR" sz="1200" b="1" dirty="0">
                <a:solidFill>
                  <a:schemeClr val="tx1"/>
                </a:solidFill>
                <a:ea typeface="Segoe UI" pitchFamily="34" charset="0"/>
                <a:cs typeface="Segoe UI" pitchFamily="34" charset="0"/>
              </a:rPr>
              <a:t> </a:t>
            </a:r>
            <a:endParaRPr lang="fr-FR" sz="1200" dirty="0">
              <a:solidFill>
                <a:schemeClr val="tx1"/>
              </a:soli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E36A7E4C-C3F1-4BCA-BA37-FD18F9D51E35}"/>
              </a:ext>
            </a:extLst>
          </p:cNvPr>
          <p:cNvSpPr txBox="1"/>
          <p:nvPr/>
        </p:nvSpPr>
        <p:spPr>
          <a:xfrm>
            <a:off x="1897757" y="3287097"/>
            <a:ext cx="772839" cy="461665"/>
          </a:xfrm>
          <a:prstGeom prst="rect">
            <a:avLst/>
          </a:prstGeom>
          <a:noFill/>
        </p:spPr>
        <p:txBody>
          <a:bodyPr wrap="none" lIns="182880" tIns="146304" rIns="182880" bIns="146304" rtlCol="0">
            <a:spAutoFit/>
          </a:bodyPr>
          <a:lstStyle/>
          <a:p>
            <a:pPr>
              <a:lnSpc>
                <a:spcPct val="90000"/>
              </a:lnSpc>
              <a:spcAft>
                <a:spcPts val="600"/>
              </a:spcAft>
            </a:pPr>
            <a:r>
              <a:rPr lang="fr-FR" sz="1200" dirty="0">
                <a:gradFill>
                  <a:gsLst>
                    <a:gs pos="2917">
                      <a:schemeClr val="tx1"/>
                    </a:gs>
                    <a:gs pos="30000">
                      <a:schemeClr val="tx1"/>
                    </a:gs>
                  </a:gsLst>
                  <a:lin ang="5400000" scaled="0"/>
                </a:gradFill>
              </a:rPr>
              <a:t>AD FS</a:t>
            </a:r>
          </a:p>
        </p:txBody>
      </p:sp>
      <p:sp>
        <p:nvSpPr>
          <p:cNvPr id="107" name="TextBox 106">
            <a:extLst>
              <a:ext uri="{FF2B5EF4-FFF2-40B4-BE49-F238E27FC236}">
                <a16:creationId xmlns:a16="http://schemas.microsoft.com/office/drawing/2014/main" id="{F6765EEF-B7FB-404B-9DDF-2AE8FB341EF4}"/>
              </a:ext>
            </a:extLst>
          </p:cNvPr>
          <p:cNvSpPr txBox="1"/>
          <p:nvPr/>
        </p:nvSpPr>
        <p:spPr>
          <a:xfrm>
            <a:off x="-102468" y="2387807"/>
            <a:ext cx="1288243" cy="627864"/>
          </a:xfrm>
          <a:prstGeom prst="rect">
            <a:avLst/>
          </a:prstGeom>
          <a:noFill/>
        </p:spPr>
        <p:txBody>
          <a:bodyPr wrap="square" lIns="182880" tIns="146304" rIns="182880" bIns="146304" rtlCol="0">
            <a:spAutoFit/>
          </a:bodyPr>
          <a:lstStyle/>
          <a:p>
            <a:pPr>
              <a:lnSpc>
                <a:spcPct val="90000"/>
              </a:lnSpc>
              <a:spcAft>
                <a:spcPts val="600"/>
              </a:spcAft>
            </a:pPr>
            <a:r>
              <a:rPr lang="fr-FR" sz="1200" dirty="0">
                <a:gradFill>
                  <a:gsLst>
                    <a:gs pos="2917">
                      <a:schemeClr val="tx1"/>
                    </a:gs>
                    <a:gs pos="30000">
                      <a:schemeClr val="tx1"/>
                    </a:gs>
                  </a:gsLst>
                  <a:lin ang="5400000" scaled="0"/>
                </a:gradFill>
              </a:rPr>
              <a:t>On-</a:t>
            </a:r>
            <a:r>
              <a:rPr lang="fr-FR" sz="1200" dirty="0" err="1">
                <a:gradFill>
                  <a:gsLst>
                    <a:gs pos="2917">
                      <a:schemeClr val="tx1"/>
                    </a:gs>
                    <a:gs pos="30000">
                      <a:schemeClr val="tx1"/>
                    </a:gs>
                  </a:gsLst>
                  <a:lin ang="5400000" scaled="0"/>
                </a:gradFill>
              </a:rPr>
              <a:t>premises</a:t>
            </a:r>
            <a:r>
              <a:rPr lang="fr-FR" sz="1200" dirty="0">
                <a:gradFill>
                  <a:gsLst>
                    <a:gs pos="2917">
                      <a:schemeClr val="tx1"/>
                    </a:gs>
                    <a:gs pos="30000">
                      <a:schemeClr val="tx1"/>
                    </a:gs>
                  </a:gsLst>
                  <a:lin ang="5400000" scaled="0"/>
                </a:gradFill>
              </a:rPr>
              <a:t> AD</a:t>
            </a:r>
          </a:p>
        </p:txBody>
      </p:sp>
      <p:pic>
        <p:nvPicPr>
          <p:cNvPr id="4" name="Picture 3">
            <a:extLst>
              <a:ext uri="{FF2B5EF4-FFF2-40B4-BE49-F238E27FC236}">
                <a16:creationId xmlns:a16="http://schemas.microsoft.com/office/drawing/2014/main" id="{DA6936EB-F18C-4C4A-B755-4AB1BDE353C6}"/>
              </a:ext>
            </a:extLst>
          </p:cNvPr>
          <p:cNvPicPr>
            <a:picLocks noChangeAspect="1"/>
          </p:cNvPicPr>
          <p:nvPr/>
        </p:nvPicPr>
        <p:blipFill>
          <a:blip r:embed="rId9"/>
          <a:stretch>
            <a:fillRect/>
          </a:stretch>
        </p:blipFill>
        <p:spPr>
          <a:xfrm>
            <a:off x="2957812" y="4868847"/>
            <a:ext cx="6369351" cy="1990816"/>
          </a:xfrm>
          <a:prstGeom prst="rect">
            <a:avLst/>
          </a:prstGeom>
        </p:spPr>
      </p:pic>
      <p:sp>
        <p:nvSpPr>
          <p:cNvPr id="59" name="Speech Bubble: Rectangle 58">
            <a:extLst>
              <a:ext uri="{FF2B5EF4-FFF2-40B4-BE49-F238E27FC236}">
                <a16:creationId xmlns:a16="http://schemas.microsoft.com/office/drawing/2014/main" id="{881A95D5-5A78-4C5E-849E-6AABB0A4173B}"/>
              </a:ext>
            </a:extLst>
          </p:cNvPr>
          <p:cNvSpPr/>
          <p:nvPr/>
        </p:nvSpPr>
        <p:spPr bwMode="auto">
          <a:xfrm>
            <a:off x="6455960" y="47941"/>
            <a:ext cx="5948166" cy="2734005"/>
          </a:xfrm>
          <a:prstGeom prst="wedgeRectCallout">
            <a:avLst>
              <a:gd name="adj1" fmla="val -48995"/>
              <a:gd name="adj2" fmla="val 56727"/>
            </a:avLst>
          </a:prstGeom>
          <a:solidFill>
            <a:schemeClr val="tx2">
              <a:lumMod val="40000"/>
              <a:lumOff val="60000"/>
            </a:schemeClr>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r>
              <a:rPr lang="fr-FR" sz="1200" b="1" dirty="0">
                <a:solidFill>
                  <a:schemeClr val="tx1"/>
                </a:solidFill>
                <a:ea typeface="Segoe UI" pitchFamily="34" charset="0"/>
                <a:cs typeface="Segoe UI" pitchFamily="34" charset="0"/>
              </a:rPr>
              <a:t>On Azure AD </a:t>
            </a:r>
            <a:r>
              <a:rPr lang="fr-FR" sz="1200" b="1" dirty="0" err="1">
                <a:solidFill>
                  <a:schemeClr val="tx1"/>
                </a:solidFill>
                <a:ea typeface="Segoe UI" pitchFamily="34" charset="0"/>
                <a:cs typeface="Segoe UI" pitchFamily="34" charset="0"/>
              </a:rPr>
              <a:t>side</a:t>
            </a:r>
            <a:r>
              <a:rPr lang="fr-FR" sz="1200" b="1" dirty="0">
                <a:solidFill>
                  <a:schemeClr val="tx1"/>
                </a:solidFill>
                <a:ea typeface="Segoe UI" pitchFamily="34" charset="0"/>
                <a:cs typeface="Segoe UI" pitchFamily="34" charset="0"/>
              </a:rPr>
              <a:t> :</a:t>
            </a:r>
          </a:p>
          <a:p>
            <a:pPr lvl="0" algn="l">
              <a:lnSpc>
                <a:spcPct val="150000"/>
              </a:lnSpc>
              <a:spcBef>
                <a:spcPts val="600"/>
              </a:spcBef>
              <a:spcAft>
                <a:spcPts val="600"/>
              </a:spcAft>
            </a:pPr>
            <a:r>
              <a:rPr lang="en-US" sz="800" b="1" kern="0" dirty="0">
                <a:solidFill>
                  <a:schemeClr val="tx1"/>
                </a:solidFill>
                <a:latin typeface="Courier New" panose="02070309020205020404" pitchFamily="49" charset="0"/>
                <a:cs typeface="Courier New" panose="02070309020205020404" pitchFamily="49" charset="0"/>
              </a:rPr>
              <a:t>PS C:\&gt; </a:t>
            </a:r>
            <a:r>
              <a:rPr lang="en-US" sz="800" b="1" kern="0" dirty="0">
                <a:solidFill>
                  <a:schemeClr val="tx1"/>
                </a:solidFill>
                <a:highlight>
                  <a:srgbClr val="808080"/>
                </a:highlight>
                <a:latin typeface="Courier New" panose="02070309020205020404" pitchFamily="49" charset="0"/>
                <a:cs typeface="Courier New" panose="02070309020205020404" pitchFamily="49" charset="0"/>
              </a:rPr>
              <a:t>Get-</a:t>
            </a:r>
            <a:r>
              <a:rPr lang="en-US" sz="800" b="1" kern="0" dirty="0" err="1">
                <a:solidFill>
                  <a:schemeClr val="tx1"/>
                </a:solidFill>
                <a:highlight>
                  <a:srgbClr val="808080"/>
                </a:highlight>
                <a:latin typeface="Courier New" panose="02070309020205020404" pitchFamily="49" charset="0"/>
                <a:cs typeface="Courier New" panose="02070309020205020404" pitchFamily="49" charset="0"/>
              </a:rPr>
              <a:t>MsolDomainFederationSettings</a:t>
            </a:r>
            <a:r>
              <a:rPr lang="en-US" sz="800" b="1" kern="0" dirty="0">
                <a:solidFill>
                  <a:schemeClr val="tx1"/>
                </a:solidFill>
                <a:latin typeface="Courier New" panose="02070309020205020404" pitchFamily="49" charset="0"/>
                <a:cs typeface="Courier New" panose="02070309020205020404" pitchFamily="49" charset="0"/>
              </a:rPr>
              <a:t> -DomainName albertma.msftonlinerepro.com</a:t>
            </a:r>
          </a:p>
          <a:p>
            <a:pPr lvl="0" algn="l">
              <a:lnSpc>
                <a:spcPct val="120000"/>
              </a:lnSpc>
            </a:pPr>
            <a:r>
              <a:rPr lang="en-US" sz="800" b="1" kern="0" dirty="0" err="1">
                <a:solidFill>
                  <a:schemeClr val="tx1"/>
                </a:solidFill>
                <a:highlight>
                  <a:srgbClr val="FFFF00"/>
                </a:highlight>
                <a:latin typeface="Courier New" panose="02070309020205020404" pitchFamily="49" charset="0"/>
                <a:cs typeface="Courier New" panose="02070309020205020404" pitchFamily="49" charset="0"/>
              </a:rPr>
              <a:t>ActiveLogOnUri</a:t>
            </a:r>
            <a:r>
              <a:rPr lang="en-US" sz="800" b="1" kern="0" dirty="0">
                <a:solidFill>
                  <a:schemeClr val="tx1"/>
                </a:solidFill>
                <a:highlight>
                  <a:srgbClr val="FFFF00"/>
                </a:highlight>
                <a:latin typeface="Courier New" panose="02070309020205020404" pitchFamily="49" charset="0"/>
                <a:cs typeface="Courier New" panose="02070309020205020404" pitchFamily="49" charset="0"/>
              </a:rPr>
              <a:t>  </a:t>
            </a:r>
            <a:r>
              <a:rPr lang="en-US" sz="800" b="1" kern="0" dirty="0">
                <a:solidFill>
                  <a:schemeClr val="tx1"/>
                </a:solidFill>
                <a:latin typeface="Courier New" panose="02070309020205020404" pitchFamily="49" charset="0"/>
                <a:cs typeface="Courier New" panose="02070309020205020404" pitchFamily="49" charset="0"/>
              </a:rPr>
              <a:t>               : https://sts.albertma.msftonlinerepro.com/adfs/services/trust/2005/usernamemixed</a:t>
            </a:r>
          </a:p>
          <a:p>
            <a:pPr lvl="0" algn="l">
              <a:lnSpc>
                <a:spcPct val="120000"/>
              </a:lnSpc>
            </a:pPr>
            <a:r>
              <a:rPr lang="en-US" sz="800" b="1" kern="0" dirty="0" err="1">
                <a:solidFill>
                  <a:schemeClr val="tx1"/>
                </a:solidFill>
                <a:latin typeface="Courier New" panose="02070309020205020404" pitchFamily="49" charset="0"/>
                <a:cs typeface="Courier New" panose="02070309020205020404" pitchFamily="49" charset="0"/>
              </a:rPr>
              <a:t>DefaultInteractiveAuthenticationMethod</a:t>
            </a:r>
            <a:r>
              <a:rPr lang="en-US" sz="800" b="1" kern="0" dirty="0">
                <a:solidFill>
                  <a:schemeClr val="tx1"/>
                </a:solidFill>
                <a:latin typeface="Courier New" panose="02070309020205020404" pitchFamily="49" charset="0"/>
                <a:cs typeface="Courier New" panose="02070309020205020404" pitchFamily="49" charset="0"/>
              </a:rPr>
              <a:t> :</a:t>
            </a:r>
          </a:p>
          <a:p>
            <a:pPr lvl="0" algn="l">
              <a:lnSpc>
                <a:spcPct val="120000"/>
              </a:lnSpc>
            </a:pPr>
            <a:r>
              <a:rPr lang="en-US" sz="800" b="1" kern="0" dirty="0" err="1">
                <a:solidFill>
                  <a:schemeClr val="tx1"/>
                </a:solidFill>
                <a:latin typeface="Courier New" panose="02070309020205020404" pitchFamily="49" charset="0"/>
                <a:cs typeface="Courier New" panose="02070309020205020404" pitchFamily="49" charset="0"/>
              </a:rPr>
              <a:t>FederationBrandName</a:t>
            </a:r>
            <a:r>
              <a:rPr lang="en-US" sz="800" b="1" kern="0" dirty="0">
                <a:solidFill>
                  <a:schemeClr val="tx1"/>
                </a:solidFill>
                <a:latin typeface="Courier New" panose="02070309020205020404" pitchFamily="49" charset="0"/>
                <a:cs typeface="Courier New" panose="02070309020205020404" pitchFamily="49" charset="0"/>
              </a:rPr>
              <a:t>            : sts.albertma.msftonlinerepro.com</a:t>
            </a:r>
          </a:p>
          <a:p>
            <a:pPr lvl="0" algn="l">
              <a:lnSpc>
                <a:spcPct val="120000"/>
              </a:lnSpc>
            </a:pPr>
            <a:r>
              <a:rPr lang="en-US" sz="800" b="1" kern="0" dirty="0" err="1">
                <a:solidFill>
                  <a:schemeClr val="tx1"/>
                </a:solidFill>
                <a:latin typeface="Courier New" panose="02070309020205020404" pitchFamily="49" charset="0"/>
                <a:cs typeface="Courier New" panose="02070309020205020404" pitchFamily="49" charset="0"/>
              </a:rPr>
              <a:t>IssuerUri</a:t>
            </a:r>
            <a:r>
              <a:rPr lang="en-US" sz="800" b="1" kern="0" dirty="0">
                <a:solidFill>
                  <a:schemeClr val="tx1"/>
                </a:solidFill>
                <a:latin typeface="Courier New" panose="02070309020205020404" pitchFamily="49" charset="0"/>
                <a:cs typeface="Courier New" panose="02070309020205020404" pitchFamily="49" charset="0"/>
              </a:rPr>
              <a:t>                      : http://albertma.msftonlinerepro.com/adfs/services/trust/</a:t>
            </a:r>
          </a:p>
          <a:p>
            <a:pPr lvl="0" algn="l">
              <a:lnSpc>
                <a:spcPct val="120000"/>
              </a:lnSpc>
            </a:pPr>
            <a:r>
              <a:rPr lang="en-US" sz="800" b="1" kern="0" dirty="0" err="1">
                <a:solidFill>
                  <a:schemeClr val="tx1"/>
                </a:solidFill>
                <a:latin typeface="Courier New" panose="02070309020205020404" pitchFamily="49" charset="0"/>
                <a:cs typeface="Courier New" panose="02070309020205020404" pitchFamily="49" charset="0"/>
              </a:rPr>
              <a:t>LogOffUri</a:t>
            </a:r>
            <a:r>
              <a:rPr lang="en-US" sz="800" b="1" kern="0" dirty="0">
                <a:solidFill>
                  <a:schemeClr val="tx1"/>
                </a:solidFill>
                <a:latin typeface="Courier New" panose="02070309020205020404" pitchFamily="49" charset="0"/>
                <a:cs typeface="Courier New" panose="02070309020205020404" pitchFamily="49" charset="0"/>
              </a:rPr>
              <a:t>                      : https://sts.albertma.msftonlinerepro.com/adfs/ls/</a:t>
            </a:r>
          </a:p>
          <a:p>
            <a:pPr lvl="0" algn="l">
              <a:lnSpc>
                <a:spcPct val="120000"/>
              </a:lnSpc>
            </a:pPr>
            <a:r>
              <a:rPr lang="en-US" sz="800" b="1" kern="0" dirty="0" err="1">
                <a:solidFill>
                  <a:schemeClr val="tx1"/>
                </a:solidFill>
                <a:highlight>
                  <a:srgbClr val="FFFF00"/>
                </a:highlight>
                <a:latin typeface="Courier New" panose="02070309020205020404" pitchFamily="49" charset="0"/>
                <a:cs typeface="Courier New" panose="02070309020205020404" pitchFamily="49" charset="0"/>
              </a:rPr>
              <a:t>MetadataExchangeUri</a:t>
            </a:r>
            <a:r>
              <a:rPr lang="en-US" sz="800" b="1" kern="0" dirty="0">
                <a:solidFill>
                  <a:schemeClr val="tx1"/>
                </a:solidFill>
                <a:highlight>
                  <a:srgbClr val="FFFF00"/>
                </a:highlight>
                <a:latin typeface="Courier New" panose="02070309020205020404" pitchFamily="49" charset="0"/>
                <a:cs typeface="Courier New" panose="02070309020205020404" pitchFamily="49" charset="0"/>
              </a:rPr>
              <a:t>   </a:t>
            </a:r>
            <a:r>
              <a:rPr lang="en-US" sz="800" b="1" kern="0" dirty="0">
                <a:solidFill>
                  <a:schemeClr val="tx1"/>
                </a:solidFill>
                <a:latin typeface="Courier New" panose="02070309020205020404" pitchFamily="49" charset="0"/>
                <a:cs typeface="Courier New" panose="02070309020205020404" pitchFamily="49" charset="0"/>
              </a:rPr>
              <a:t>         : https://sts.albertma.msftonlinerepro.com/adfs/services/trust/mex</a:t>
            </a:r>
          </a:p>
          <a:p>
            <a:pPr lvl="0" algn="l">
              <a:lnSpc>
                <a:spcPct val="120000"/>
              </a:lnSpc>
            </a:pPr>
            <a:r>
              <a:rPr lang="en-US" sz="800" b="1" kern="0" dirty="0" err="1">
                <a:solidFill>
                  <a:schemeClr val="tx1"/>
                </a:solidFill>
                <a:latin typeface="Courier New" panose="02070309020205020404" pitchFamily="49" charset="0"/>
                <a:cs typeface="Courier New" panose="02070309020205020404" pitchFamily="49" charset="0"/>
              </a:rPr>
              <a:t>NextSigningCertificate</a:t>
            </a:r>
            <a:r>
              <a:rPr lang="en-US" sz="800" b="1" kern="0" dirty="0">
                <a:solidFill>
                  <a:schemeClr val="tx1"/>
                </a:solidFill>
                <a:latin typeface="Courier New" panose="02070309020205020404" pitchFamily="49" charset="0"/>
                <a:cs typeface="Courier New" panose="02070309020205020404" pitchFamily="49" charset="0"/>
              </a:rPr>
              <a:t>         :</a:t>
            </a:r>
          </a:p>
          <a:p>
            <a:pPr lvl="0" algn="l">
              <a:lnSpc>
                <a:spcPct val="120000"/>
              </a:lnSpc>
            </a:pPr>
            <a:r>
              <a:rPr lang="en-US" sz="800" b="1" kern="0" dirty="0" err="1">
                <a:solidFill>
                  <a:schemeClr val="tx1"/>
                </a:solidFill>
                <a:latin typeface="Courier New" panose="02070309020205020404" pitchFamily="49" charset="0"/>
                <a:cs typeface="Courier New" panose="02070309020205020404" pitchFamily="49" charset="0"/>
              </a:rPr>
              <a:t>OpenIdConnectDiscoveryEndpoint</a:t>
            </a:r>
            <a:r>
              <a:rPr lang="en-US" sz="800" b="1" kern="0" dirty="0">
                <a:solidFill>
                  <a:schemeClr val="tx1"/>
                </a:solidFill>
                <a:latin typeface="Courier New" panose="02070309020205020404" pitchFamily="49" charset="0"/>
                <a:cs typeface="Courier New" panose="02070309020205020404" pitchFamily="49" charset="0"/>
              </a:rPr>
              <a:t> :</a:t>
            </a:r>
          </a:p>
          <a:p>
            <a:pPr lvl="0" algn="l">
              <a:lnSpc>
                <a:spcPct val="120000"/>
              </a:lnSpc>
            </a:pPr>
            <a:r>
              <a:rPr lang="en-US" sz="800" b="1" kern="0" dirty="0" err="1">
                <a:solidFill>
                  <a:schemeClr val="tx1"/>
                </a:solidFill>
                <a:highlight>
                  <a:srgbClr val="FFFF00"/>
                </a:highlight>
                <a:latin typeface="Courier New" panose="02070309020205020404" pitchFamily="49" charset="0"/>
                <a:cs typeface="Courier New" panose="02070309020205020404" pitchFamily="49" charset="0"/>
              </a:rPr>
              <a:t>PassiveLogOnUri</a:t>
            </a:r>
            <a:r>
              <a:rPr lang="en-US" sz="800" b="1" kern="0" dirty="0">
                <a:solidFill>
                  <a:schemeClr val="tx1"/>
                </a:solidFill>
                <a:highlight>
                  <a:srgbClr val="FFFF00"/>
                </a:highlight>
                <a:latin typeface="Courier New" panose="02070309020205020404" pitchFamily="49" charset="0"/>
                <a:cs typeface="Courier New" panose="02070309020205020404" pitchFamily="49" charset="0"/>
              </a:rPr>
              <a:t> </a:t>
            </a:r>
            <a:r>
              <a:rPr lang="en-US" sz="800" b="1" kern="0" dirty="0">
                <a:solidFill>
                  <a:schemeClr val="tx1"/>
                </a:solidFill>
                <a:latin typeface="Courier New" panose="02070309020205020404" pitchFamily="49" charset="0"/>
                <a:cs typeface="Courier New" panose="02070309020205020404" pitchFamily="49" charset="0"/>
              </a:rPr>
              <a:t>               : https://sts.albertma.msftonlinerepro.com/adfs/ls/</a:t>
            </a:r>
          </a:p>
          <a:p>
            <a:pPr lvl="0" algn="l">
              <a:lnSpc>
                <a:spcPct val="120000"/>
              </a:lnSpc>
            </a:pPr>
            <a:r>
              <a:rPr lang="en-US" sz="800" b="1" kern="0" dirty="0" err="1">
                <a:solidFill>
                  <a:schemeClr val="tx1"/>
                </a:solidFill>
                <a:highlight>
                  <a:srgbClr val="FFFF00"/>
                </a:highlight>
                <a:latin typeface="Courier New" panose="02070309020205020404" pitchFamily="49" charset="0"/>
                <a:cs typeface="Courier New" panose="02070309020205020404" pitchFamily="49" charset="0"/>
              </a:rPr>
              <a:t>SigningCertificate</a:t>
            </a:r>
            <a:r>
              <a:rPr lang="en-US" sz="800" b="1" kern="0" dirty="0">
                <a:solidFill>
                  <a:schemeClr val="tx1"/>
                </a:solidFill>
                <a:highlight>
                  <a:srgbClr val="FFFF00"/>
                </a:highlight>
                <a:latin typeface="Courier New" panose="02070309020205020404" pitchFamily="49" charset="0"/>
                <a:cs typeface="Courier New" panose="02070309020205020404" pitchFamily="49" charset="0"/>
              </a:rPr>
              <a:t> </a:t>
            </a:r>
            <a:r>
              <a:rPr lang="en-US" sz="800" b="1" kern="0" dirty="0">
                <a:solidFill>
                  <a:schemeClr val="tx1"/>
                </a:solidFill>
                <a:latin typeface="Courier New" panose="02070309020205020404" pitchFamily="49" charset="0"/>
                <a:cs typeface="Courier New" panose="02070309020205020404" pitchFamily="49" charset="0"/>
              </a:rPr>
              <a:t>            :MIIC/DCCAeSgAwIBAgIQIP91bCrWS7BNd2CBFdy0hzANBg</a:t>
            </a:r>
          </a:p>
          <a:p>
            <a:pPr lvl="0" algn="l">
              <a:lnSpc>
                <a:spcPct val="120000"/>
              </a:lnSpc>
            </a:pPr>
            <a:r>
              <a:rPr lang="en-US" sz="800" b="1" kern="0" dirty="0" err="1">
                <a:solidFill>
                  <a:schemeClr val="tx1"/>
                </a:solidFill>
                <a:latin typeface="Courier New" panose="02070309020205020404" pitchFamily="49" charset="0"/>
                <a:cs typeface="Courier New" panose="02070309020205020404" pitchFamily="49" charset="0"/>
              </a:rPr>
              <a:t>SupportsMfa</a:t>
            </a:r>
            <a:r>
              <a:rPr lang="en-US" sz="800" b="1" kern="0" dirty="0">
                <a:solidFill>
                  <a:schemeClr val="tx1"/>
                </a:solidFill>
                <a:latin typeface="Courier New" panose="02070309020205020404" pitchFamily="49" charset="0"/>
                <a:cs typeface="Courier New" panose="02070309020205020404" pitchFamily="49" charset="0"/>
              </a:rPr>
              <a:t>                    : False</a:t>
            </a:r>
          </a:p>
          <a:p>
            <a:pPr lvl="0" algn="l">
              <a:lnSpc>
                <a:spcPct val="120000"/>
              </a:lnSpc>
            </a:pPr>
            <a:r>
              <a:rPr lang="en-US" sz="800" b="1" kern="0" dirty="0" err="1">
                <a:solidFill>
                  <a:schemeClr val="tx1"/>
                </a:solidFill>
                <a:latin typeface="Courier New" panose="02070309020205020404" pitchFamily="49" charset="0"/>
                <a:cs typeface="Courier New" panose="02070309020205020404" pitchFamily="49" charset="0"/>
              </a:rPr>
              <a:t>PromptLoginBehavior</a:t>
            </a:r>
            <a:r>
              <a:rPr lang="en-US" sz="800" b="1" kern="0" dirty="0">
                <a:solidFill>
                  <a:schemeClr val="tx1"/>
                </a:solidFill>
                <a:latin typeface="Courier New" panose="02070309020205020404" pitchFamily="49" charset="0"/>
                <a:cs typeface="Courier New" panose="02070309020205020404" pitchFamily="49" charset="0"/>
              </a:rPr>
              <a:t>            : </a:t>
            </a:r>
            <a:r>
              <a:rPr lang="en-US" sz="800" b="1" kern="0" dirty="0" err="1">
                <a:solidFill>
                  <a:schemeClr val="tx1"/>
                </a:solidFill>
                <a:latin typeface="Courier New" panose="02070309020205020404" pitchFamily="49" charset="0"/>
                <a:cs typeface="Courier New" panose="02070309020205020404" pitchFamily="49" charset="0"/>
              </a:rPr>
              <a:t>TranslateToFreshPasswordAuth</a:t>
            </a:r>
            <a:endParaRPr lang="en-US" sz="800" b="1" kern="0" dirty="0">
              <a:solidFill>
                <a:schemeClr val="tx1"/>
              </a:solidFill>
              <a:latin typeface="Courier New" panose="02070309020205020404" pitchFamily="49" charset="0"/>
              <a:cs typeface="Courier New" panose="02070309020205020404" pitchFamily="49" charset="0"/>
            </a:endParaRPr>
          </a:p>
          <a:p>
            <a:pPr algn="l" defTabSz="932472" fontAlgn="base">
              <a:lnSpc>
                <a:spcPct val="90000"/>
              </a:lnSpc>
              <a:spcBef>
                <a:spcPct val="0"/>
              </a:spcBef>
              <a:spcAft>
                <a:spcPct val="0"/>
              </a:spcAft>
            </a:pPr>
            <a:endParaRPr lang="fr-FR" sz="8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183902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9682A3-AD08-4494-83B4-49552B91B3D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30</a:t>
            </a:fld>
            <a:endParaRPr lang="en-US" dirty="0"/>
          </a:p>
        </p:txBody>
      </p:sp>
      <p:sp>
        <p:nvSpPr>
          <p:cNvPr id="3" name="Text Placeholder 2">
            <a:extLst>
              <a:ext uri="{FF2B5EF4-FFF2-40B4-BE49-F238E27FC236}">
                <a16:creationId xmlns:a16="http://schemas.microsoft.com/office/drawing/2014/main" id="{AD8BA412-B0A8-4863-A0AB-FB74999BFACE}"/>
              </a:ext>
            </a:extLst>
          </p:cNvPr>
          <p:cNvSpPr>
            <a:spLocks noGrp="1"/>
          </p:cNvSpPr>
          <p:nvPr>
            <p:ph type="body" sz="quarter" idx="13"/>
          </p:nvPr>
        </p:nvSpPr>
        <p:spPr>
          <a:xfrm>
            <a:off x="274702" y="736407"/>
            <a:ext cx="11721160" cy="479404"/>
          </a:xfrm>
        </p:spPr>
        <p:txBody>
          <a:bodyPr/>
          <a:lstStyle/>
          <a:p>
            <a:r>
              <a:rPr lang="fr-FR" dirty="0" err="1"/>
              <a:t>Recall</a:t>
            </a:r>
            <a:r>
              <a:rPr lang="fr-FR" dirty="0"/>
              <a:t>: Azure AD </a:t>
            </a:r>
            <a:r>
              <a:rPr lang="fr-FR" dirty="0" err="1"/>
              <a:t>Authentication</a:t>
            </a:r>
            <a:r>
              <a:rPr lang="fr-FR" dirty="0"/>
              <a:t> </a:t>
            </a:r>
            <a:r>
              <a:rPr lang="fr-FR" dirty="0" err="1"/>
              <a:t>choices</a:t>
            </a:r>
            <a:r>
              <a:rPr lang="fr-FR" dirty="0"/>
              <a:t>  (</a:t>
            </a:r>
            <a:r>
              <a:rPr lang="fr-FR" dirty="0" err="1"/>
              <a:t>Sign</a:t>
            </a:r>
            <a:r>
              <a:rPr lang="fr-FR" dirty="0"/>
              <a:t>-in options)</a:t>
            </a:r>
          </a:p>
          <a:p>
            <a:endParaRPr lang="fr-FR" dirty="0"/>
          </a:p>
        </p:txBody>
      </p:sp>
      <p:pic>
        <p:nvPicPr>
          <p:cNvPr id="5" name="Picture 4">
            <a:extLst>
              <a:ext uri="{FF2B5EF4-FFF2-40B4-BE49-F238E27FC236}">
                <a16:creationId xmlns:a16="http://schemas.microsoft.com/office/drawing/2014/main" id="{B963E528-CD77-46BF-80B7-C58342ED7AC1}"/>
              </a:ext>
            </a:extLst>
          </p:cNvPr>
          <p:cNvPicPr>
            <a:picLocks noChangeAspect="1"/>
          </p:cNvPicPr>
          <p:nvPr/>
        </p:nvPicPr>
        <p:blipFill>
          <a:blip r:embed="rId3"/>
          <a:stretch>
            <a:fillRect/>
          </a:stretch>
        </p:blipFill>
        <p:spPr>
          <a:xfrm>
            <a:off x="6829464" y="1584635"/>
            <a:ext cx="5322815" cy="3375651"/>
          </a:xfrm>
          <a:prstGeom prst="rect">
            <a:avLst/>
          </a:prstGeom>
        </p:spPr>
      </p:pic>
      <p:sp>
        <p:nvSpPr>
          <p:cNvPr id="6" name="TextBox 5">
            <a:extLst>
              <a:ext uri="{FF2B5EF4-FFF2-40B4-BE49-F238E27FC236}">
                <a16:creationId xmlns:a16="http://schemas.microsoft.com/office/drawing/2014/main" id="{57106D27-08DF-4D02-A89C-C5914971025D}"/>
              </a:ext>
            </a:extLst>
          </p:cNvPr>
          <p:cNvSpPr txBox="1"/>
          <p:nvPr/>
        </p:nvSpPr>
        <p:spPr>
          <a:xfrm>
            <a:off x="8061584" y="4839707"/>
            <a:ext cx="3328988" cy="517065"/>
          </a:xfrm>
          <a:prstGeom prst="rect">
            <a:avLst/>
          </a:prstGeom>
          <a:noFill/>
        </p:spPr>
        <p:txBody>
          <a:bodyPr wrap="none" lIns="182880" tIns="146304" rIns="182880" bIns="146304" rtlCol="0">
            <a:spAutoFit/>
          </a:bodyPr>
          <a:lstStyle/>
          <a:p>
            <a:pPr>
              <a:lnSpc>
                <a:spcPct val="90000"/>
              </a:lnSpc>
              <a:spcAft>
                <a:spcPts val="600"/>
              </a:spcAft>
            </a:pPr>
            <a:r>
              <a:rPr lang="fr-FR" sz="1600" dirty="0">
                <a:gradFill>
                  <a:gsLst>
                    <a:gs pos="2917">
                      <a:schemeClr val="tx1"/>
                    </a:gs>
                    <a:gs pos="30000">
                      <a:schemeClr val="tx1"/>
                    </a:gs>
                  </a:gsLst>
                  <a:lin ang="5400000" scaled="0"/>
                </a:gradFill>
              </a:rPr>
              <a:t>Azure AD </a:t>
            </a:r>
            <a:r>
              <a:rPr lang="fr-FR" sz="1600" dirty="0" err="1">
                <a:gradFill>
                  <a:gsLst>
                    <a:gs pos="2917">
                      <a:schemeClr val="tx1"/>
                    </a:gs>
                    <a:gs pos="30000">
                      <a:schemeClr val="tx1"/>
                    </a:gs>
                  </a:gsLst>
                  <a:lin ang="5400000" scaled="0"/>
                </a:gradFill>
              </a:rPr>
              <a:t>Authentication</a:t>
            </a:r>
            <a:r>
              <a:rPr lang="fr-FR" sz="1600" dirty="0">
                <a:gradFill>
                  <a:gsLst>
                    <a:gs pos="2917">
                      <a:schemeClr val="tx1"/>
                    </a:gs>
                    <a:gs pos="30000">
                      <a:schemeClr val="tx1"/>
                    </a:gs>
                  </a:gsLst>
                  <a:lin ang="5400000" scaled="0"/>
                </a:gradFill>
              </a:rPr>
              <a:t> </a:t>
            </a:r>
            <a:r>
              <a:rPr lang="fr-FR" sz="1600" dirty="0" err="1">
                <a:gradFill>
                  <a:gsLst>
                    <a:gs pos="2917">
                      <a:schemeClr val="tx1"/>
                    </a:gs>
                    <a:gs pos="30000">
                      <a:schemeClr val="tx1"/>
                    </a:gs>
                  </a:gsLst>
                  <a:lin ang="5400000" scaled="0"/>
                </a:gradFill>
              </a:rPr>
              <a:t>choices</a:t>
            </a:r>
            <a:endParaRPr lang="fr-FR" sz="16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753EBD45-B55F-4BB7-9057-45FC1DAD0D99}"/>
              </a:ext>
            </a:extLst>
          </p:cNvPr>
          <p:cNvSpPr/>
          <p:nvPr/>
        </p:nvSpPr>
        <p:spPr>
          <a:xfrm>
            <a:off x="222920" y="1584635"/>
            <a:ext cx="7092585" cy="5447645"/>
          </a:xfrm>
          <a:prstGeom prst="rect">
            <a:avLst/>
          </a:prstGeom>
        </p:spPr>
        <p:txBody>
          <a:bodyPr wrap="square">
            <a:spAutoFit/>
          </a:bodyPr>
          <a:lstStyle/>
          <a:p>
            <a:pPr marL="285750" indent="-285750" algn="l">
              <a:buFont typeface="Wingdings" panose="05000000000000000000" pitchFamily="2" charset="2"/>
              <a:buChar char="§"/>
            </a:pPr>
            <a:r>
              <a:rPr lang="en-US" sz="1200" b="1" dirty="0"/>
              <a:t>Cloud only accounts: </a:t>
            </a:r>
          </a:p>
          <a:p>
            <a:pPr marL="825475" lvl="1" indent="-285750" algn="l">
              <a:buFont typeface="Wingdings" panose="05000000000000000000" pitchFamily="2" charset="2"/>
              <a:buChar char="§"/>
            </a:pPr>
            <a:r>
              <a:rPr lang="en-US" sz="1200" dirty="0"/>
              <a:t>User accounts are maintained and authenticated in Azure AD.</a:t>
            </a:r>
          </a:p>
          <a:p>
            <a:pPr marL="285750" indent="-285750" algn="l">
              <a:buFont typeface="Wingdings" panose="05000000000000000000" pitchFamily="2" charset="2"/>
              <a:buChar char="§"/>
            </a:pPr>
            <a:r>
              <a:rPr lang="en-US" sz="1200" b="1" dirty="0"/>
              <a:t>AAD Connect / Cloud Accounts: </a:t>
            </a:r>
          </a:p>
          <a:p>
            <a:pPr marL="825475" lvl="1" indent="-285750" algn="l">
              <a:buFont typeface="Wingdings" panose="05000000000000000000" pitchFamily="2" charset="2"/>
              <a:buChar char="§"/>
            </a:pPr>
            <a:r>
              <a:rPr lang="en-US" sz="1200" dirty="0"/>
              <a:t>You can use Azure AD Connect to sync user accounts into Azure AD so the login id (usually the user’s email address) is the same, but the users must maintain their own passwords in the cloud service.</a:t>
            </a:r>
            <a:br>
              <a:rPr lang="en-US" sz="1200" dirty="0"/>
            </a:br>
            <a:endParaRPr lang="en-US" sz="1200" dirty="0"/>
          </a:p>
          <a:p>
            <a:pPr marL="285750" indent="-285750" algn="l">
              <a:buFont typeface="Wingdings" panose="05000000000000000000" pitchFamily="2" charset="2"/>
              <a:buChar char="§"/>
            </a:pPr>
            <a:r>
              <a:rPr lang="en-US" sz="1200" b="1" dirty="0"/>
              <a:t>AAD Connect + PHS </a:t>
            </a:r>
            <a:r>
              <a:rPr lang="en-US" sz="1200" dirty="0"/>
              <a:t>(user sign-in based on PHS)</a:t>
            </a:r>
            <a:r>
              <a:rPr lang="en-US" sz="1200" b="1" dirty="0"/>
              <a:t>: </a:t>
            </a:r>
          </a:p>
          <a:p>
            <a:pPr marL="825475" lvl="1" indent="-285750" algn="l">
              <a:buFont typeface="Wingdings" panose="05000000000000000000" pitchFamily="2" charset="2"/>
              <a:buChar char="§"/>
            </a:pPr>
            <a:r>
              <a:rPr lang="en-US" sz="1200" dirty="0"/>
              <a:t>When you turn on the password hash synchronization optional feature in Azure AD Connect, the user password hashes stored in your on-premises Active Directory will be synchronized into Azure AD, thus enabling </a:t>
            </a:r>
            <a:r>
              <a:rPr lang="en-US" sz="1200" b="1" dirty="0"/>
              <a:t>same</a:t>
            </a:r>
            <a:r>
              <a:rPr lang="en-US" sz="1200" dirty="0"/>
              <a:t> sign-on.</a:t>
            </a:r>
          </a:p>
          <a:p>
            <a:pPr marL="825475" lvl="1" indent="-285750" algn="l">
              <a:buFont typeface="Wingdings" panose="05000000000000000000" pitchFamily="2" charset="2"/>
              <a:buChar char="§"/>
            </a:pPr>
            <a:r>
              <a:rPr lang="en-US" sz="1200" dirty="0"/>
              <a:t>If combined </a:t>
            </a:r>
            <a:r>
              <a:rPr lang="en-US" sz="1200" b="1" dirty="0"/>
              <a:t>with Seamless SSO </a:t>
            </a:r>
            <a:r>
              <a:rPr lang="en-US" sz="1200" dirty="0"/>
              <a:t>feature</a:t>
            </a:r>
          </a:p>
          <a:p>
            <a:pPr marL="1365199" lvl="2" indent="-285750" algn="l">
              <a:buFont typeface="Wingdings" panose="05000000000000000000" pitchFamily="2" charset="2"/>
              <a:buChar char="§"/>
            </a:pPr>
            <a:r>
              <a:rPr lang="en-US" sz="1200" dirty="0"/>
              <a:t>Domain joined PC on the corporate network can use Kerberos authentication against Azure AD (using effective SSO)</a:t>
            </a:r>
            <a:br>
              <a:rPr lang="en-US" sz="1200" dirty="0"/>
            </a:br>
            <a:endParaRPr lang="en-US" sz="1200" dirty="0"/>
          </a:p>
          <a:p>
            <a:pPr marL="285750" indent="-285750" algn="l">
              <a:buFont typeface="Wingdings" panose="05000000000000000000" pitchFamily="2" charset="2"/>
              <a:buChar char="§"/>
            </a:pPr>
            <a:r>
              <a:rPr lang="en-US" sz="1200" b="1" dirty="0"/>
              <a:t>AAD Connect + PTA </a:t>
            </a:r>
            <a:r>
              <a:rPr lang="en-US" sz="1200" dirty="0"/>
              <a:t>(user sign-in based on PTA)</a:t>
            </a:r>
            <a:r>
              <a:rPr lang="en-US" sz="1200" b="1" dirty="0"/>
              <a:t>: </a:t>
            </a:r>
          </a:p>
          <a:p>
            <a:pPr marL="825475" lvl="1" indent="-285750" algn="l">
              <a:buFont typeface="Wingdings" panose="05000000000000000000" pitchFamily="2" charset="2"/>
              <a:buChar char="§"/>
            </a:pPr>
            <a:r>
              <a:rPr lang="en-US" sz="1200" dirty="0"/>
              <a:t>PTA is designed for the use case where the client doesn’t have a Kerberos ticket, either because the Kerberos client can’t reach a DC (for example when an employee is working from home on their corporate notebook) or because the client doesn’t support Kerberos (for example a mobile browser or app that doesn’t support modern authentication).</a:t>
            </a:r>
          </a:p>
          <a:p>
            <a:pPr marL="825475" lvl="1" indent="-285750" algn="l">
              <a:buFont typeface="Wingdings" panose="05000000000000000000" pitchFamily="2" charset="2"/>
              <a:buChar char="§"/>
            </a:pPr>
            <a:r>
              <a:rPr lang="en-US" sz="1200" dirty="0"/>
              <a:t>No password hashes stored in Azure AD / All </a:t>
            </a:r>
            <a:r>
              <a:rPr lang="en-US" sz="1200" dirty="0" err="1"/>
              <a:t>authN</a:t>
            </a:r>
            <a:r>
              <a:rPr lang="en-US" sz="1200" dirty="0"/>
              <a:t> happens against on-prem AD</a:t>
            </a:r>
          </a:p>
          <a:p>
            <a:pPr marL="825475" lvl="1" indent="-285750" algn="l">
              <a:buFont typeface="Wingdings" panose="05000000000000000000" pitchFamily="2" charset="2"/>
              <a:buChar char="§"/>
            </a:pPr>
            <a:r>
              <a:rPr lang="en-US" sz="1200" dirty="0"/>
              <a:t>Can be also combined </a:t>
            </a:r>
            <a:r>
              <a:rPr lang="en-US" sz="1200" b="1" dirty="0"/>
              <a:t>with  Seamless SSO </a:t>
            </a:r>
          </a:p>
          <a:p>
            <a:pPr marL="1365199" lvl="2" indent="-285750" algn="l">
              <a:buFont typeface="Wingdings" panose="05000000000000000000" pitchFamily="2" charset="2"/>
              <a:buChar char="§"/>
            </a:pPr>
            <a:r>
              <a:rPr lang="en-US" sz="1200" dirty="0">
                <a:solidFill>
                  <a:srgbClr val="3F3F3F"/>
                </a:solidFill>
                <a:latin typeface="Segoe UI" panose="020B0502040204020203" pitchFamily="34" charset="0"/>
                <a:cs typeface="Segoe UI" panose="020B0502040204020203" pitchFamily="34" charset="0"/>
              </a:rPr>
              <a:t>When users are accessing applications on their corporate machines inside their corporate network, they don't need to type in their passwords to sign in.</a:t>
            </a:r>
            <a:endParaRPr lang="en-US" sz="1200" b="1" dirty="0"/>
          </a:p>
          <a:p>
            <a:pPr marL="825475" lvl="1" indent="-285750" algn="l">
              <a:buFont typeface="Wingdings" panose="05000000000000000000" pitchFamily="2" charset="2"/>
              <a:buChar char="§"/>
            </a:pPr>
            <a:endParaRPr lang="en-US" sz="1200" dirty="0"/>
          </a:p>
          <a:p>
            <a:pPr marL="285750" indent="-285750" algn="l">
              <a:buFont typeface="Wingdings" panose="05000000000000000000" pitchFamily="2" charset="2"/>
              <a:buChar char="§"/>
            </a:pPr>
            <a:r>
              <a:rPr lang="en-US" sz="1200" b="1" dirty="0"/>
              <a:t>AAD Connect + AD FS: </a:t>
            </a:r>
          </a:p>
          <a:p>
            <a:pPr marL="825475" lvl="1" indent="-285750" algn="l">
              <a:buFont typeface="Wingdings" panose="05000000000000000000" pitchFamily="2" charset="2"/>
              <a:buChar char="§"/>
            </a:pPr>
            <a:r>
              <a:rPr lang="en-US" sz="1200" dirty="0"/>
              <a:t>The most complete and most complex solution by a good margin, this combination will provide SSO (</a:t>
            </a:r>
            <a:r>
              <a:rPr lang="en-US" sz="1200" b="1" dirty="0"/>
              <a:t>single</a:t>
            </a:r>
            <a:r>
              <a:rPr lang="en-US" sz="1200" dirty="0"/>
              <a:t> sign-on) to Azure AD, authenticating against the accounts in your local Active Directory.</a:t>
            </a:r>
          </a:p>
        </p:txBody>
      </p:sp>
      <p:sp>
        <p:nvSpPr>
          <p:cNvPr id="7" name="Oval 6">
            <a:extLst>
              <a:ext uri="{FF2B5EF4-FFF2-40B4-BE49-F238E27FC236}">
                <a16:creationId xmlns:a16="http://schemas.microsoft.com/office/drawing/2014/main" id="{1208E365-6082-423D-BA91-E8B189F03C6E}"/>
              </a:ext>
            </a:extLst>
          </p:cNvPr>
          <p:cNvSpPr/>
          <p:nvPr/>
        </p:nvSpPr>
        <p:spPr bwMode="auto">
          <a:xfrm>
            <a:off x="9784358" y="1851360"/>
            <a:ext cx="1606214" cy="916353"/>
          </a:xfrm>
          <a:prstGeom prst="ellipse">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14AF098-8389-44A5-9766-765197B7869E}"/>
              </a:ext>
            </a:extLst>
          </p:cNvPr>
          <p:cNvSpPr/>
          <p:nvPr/>
        </p:nvSpPr>
        <p:spPr bwMode="auto">
          <a:xfrm>
            <a:off x="207604" y="1584635"/>
            <a:ext cx="7016462" cy="4558036"/>
          </a:xfrm>
          <a:prstGeom prst="rect">
            <a:avLst/>
          </a:prstGeom>
          <a:solidFill>
            <a:schemeClr val="bg1">
              <a:lumMod val="95000"/>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AC339D9B-3A9F-416C-BE98-D2738332A60B}"/>
              </a:ext>
            </a:extLst>
          </p:cNvPr>
          <p:cNvSpPr/>
          <p:nvPr/>
        </p:nvSpPr>
        <p:spPr bwMode="auto">
          <a:xfrm rot="5400000">
            <a:off x="9881823" y="948447"/>
            <a:ext cx="1198863" cy="479404"/>
          </a:xfrm>
          <a:prstGeom prst="rightArrow">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CAF038B-D3E3-43F8-8BCF-2BDCBE0B72E5}"/>
              </a:ext>
            </a:extLst>
          </p:cNvPr>
          <p:cNvSpPr/>
          <p:nvPr/>
        </p:nvSpPr>
        <p:spPr bwMode="auto">
          <a:xfrm>
            <a:off x="7612629" y="1851360"/>
            <a:ext cx="2080290" cy="2546347"/>
          </a:xfrm>
          <a:prstGeom prst="rect">
            <a:avLst/>
          </a:prstGeom>
          <a:solidFill>
            <a:schemeClr val="bg1">
              <a:lumMod val="95000"/>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23914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015434-2B88-4537-A171-6B0F7B9906A2}"/>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31</a:t>
            </a:fld>
            <a:endParaRPr lang="en-US" dirty="0"/>
          </a:p>
        </p:txBody>
      </p:sp>
      <p:sp>
        <p:nvSpPr>
          <p:cNvPr id="3" name="Text Placeholder 2">
            <a:extLst>
              <a:ext uri="{FF2B5EF4-FFF2-40B4-BE49-F238E27FC236}">
                <a16:creationId xmlns:a16="http://schemas.microsoft.com/office/drawing/2014/main" id="{FADFC1AF-B7E9-494D-BC0B-94E29AFD08FB}"/>
              </a:ext>
            </a:extLst>
          </p:cNvPr>
          <p:cNvSpPr>
            <a:spLocks noGrp="1"/>
          </p:cNvSpPr>
          <p:nvPr>
            <p:ph type="body" sz="quarter" idx="13"/>
          </p:nvPr>
        </p:nvSpPr>
        <p:spPr>
          <a:xfrm>
            <a:off x="285096" y="781681"/>
            <a:ext cx="11721160" cy="479404"/>
          </a:xfrm>
        </p:spPr>
        <p:txBody>
          <a:bodyPr/>
          <a:lstStyle/>
          <a:p>
            <a:r>
              <a:rPr lang="fr-FR" dirty="0" err="1"/>
              <a:t>Recall</a:t>
            </a:r>
            <a:r>
              <a:rPr lang="fr-FR" dirty="0"/>
              <a:t>:  : The Azure AD Identity </a:t>
            </a:r>
            <a:r>
              <a:rPr lang="fr-FR" dirty="0" err="1"/>
              <a:t>Models</a:t>
            </a:r>
            <a:endParaRPr lang="fr-FR" dirty="0"/>
          </a:p>
        </p:txBody>
      </p:sp>
      <p:grpSp>
        <p:nvGrpSpPr>
          <p:cNvPr id="4" name="Group 3">
            <a:extLst>
              <a:ext uri="{FF2B5EF4-FFF2-40B4-BE49-F238E27FC236}">
                <a16:creationId xmlns:a16="http://schemas.microsoft.com/office/drawing/2014/main" id="{302AB30B-0910-4119-BBA4-DBC31ADC707B}"/>
              </a:ext>
            </a:extLst>
          </p:cNvPr>
          <p:cNvGrpSpPr/>
          <p:nvPr/>
        </p:nvGrpSpPr>
        <p:grpSpPr>
          <a:xfrm>
            <a:off x="258842" y="2354261"/>
            <a:ext cx="2172524" cy="4209014"/>
            <a:chOff x="251761" y="1018778"/>
            <a:chExt cx="2834640" cy="5207376"/>
          </a:xfrm>
        </p:grpSpPr>
        <p:sp>
          <p:nvSpPr>
            <p:cNvPr id="5" name="Rectangle 12">
              <a:extLst>
                <a:ext uri="{FF2B5EF4-FFF2-40B4-BE49-F238E27FC236}">
                  <a16:creationId xmlns:a16="http://schemas.microsoft.com/office/drawing/2014/main" id="{B24DF511-6E76-4F33-86BD-6CA7AE799D26}"/>
                </a:ext>
              </a:extLst>
            </p:cNvPr>
            <p:cNvSpPr/>
            <p:nvPr/>
          </p:nvSpPr>
          <p:spPr bwMode="auto">
            <a:xfrm>
              <a:off x="251761" y="3406681"/>
              <a:ext cx="2834640" cy="2819473"/>
            </a:xfrm>
            <a:custGeom>
              <a:avLst/>
              <a:gdLst>
                <a:gd name="connsiteX0" fmla="*/ 0 w 2827509"/>
                <a:gd name="connsiteY0" fmla="*/ 0 h 5181957"/>
                <a:gd name="connsiteX1" fmla="*/ 2827509 w 2827509"/>
                <a:gd name="connsiteY1" fmla="*/ 0 h 5181957"/>
                <a:gd name="connsiteX2" fmla="*/ 2827509 w 2827509"/>
                <a:gd name="connsiteY2" fmla="*/ 5181957 h 5181957"/>
                <a:gd name="connsiteX3" fmla="*/ 0 w 2827509"/>
                <a:gd name="connsiteY3" fmla="*/ 5181957 h 5181957"/>
                <a:gd name="connsiteX4" fmla="*/ 0 w 2827509"/>
                <a:gd name="connsiteY4" fmla="*/ 0 h 518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509" h="5181957">
                  <a:moveTo>
                    <a:pt x="0" y="0"/>
                  </a:moveTo>
                  <a:lnTo>
                    <a:pt x="2827509" y="0"/>
                  </a:lnTo>
                  <a:lnTo>
                    <a:pt x="2827509" y="5181957"/>
                  </a:lnTo>
                  <a:lnTo>
                    <a:pt x="0" y="5181957"/>
                  </a:lnTo>
                  <a:lnTo>
                    <a:pt x="0" y="0"/>
                  </a:lnTo>
                  <a:close/>
                </a:path>
              </a:pathLst>
            </a:cu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20D8076-7880-447C-90E1-CEAD86461228}"/>
                </a:ext>
              </a:extLst>
            </p:cNvPr>
            <p:cNvSpPr/>
            <p:nvPr/>
          </p:nvSpPr>
          <p:spPr bwMode="auto">
            <a:xfrm>
              <a:off x="251761"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Pure Cloud Identity</a:t>
              </a:r>
            </a:p>
          </p:txBody>
        </p:sp>
        <p:sp>
          <p:nvSpPr>
            <p:cNvPr id="7" name="TextBox 6">
              <a:extLst>
                <a:ext uri="{FF2B5EF4-FFF2-40B4-BE49-F238E27FC236}">
                  <a16:creationId xmlns:a16="http://schemas.microsoft.com/office/drawing/2014/main" id="{276D9ACF-4991-41FC-8E35-029E2313B85D}"/>
                </a:ext>
              </a:extLst>
            </p:cNvPr>
            <p:cNvSpPr txBox="1"/>
            <p:nvPr/>
          </p:nvSpPr>
          <p:spPr>
            <a:xfrm>
              <a:off x="251761" y="5081581"/>
              <a:ext cx="2811368" cy="498690"/>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Independent </a:t>
              </a:r>
              <a:b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cloud identity</a:t>
              </a:r>
            </a:p>
          </p:txBody>
        </p:sp>
        <p:grpSp>
          <p:nvGrpSpPr>
            <p:cNvPr id="8" name="Group 7">
              <a:extLst>
                <a:ext uri="{FF2B5EF4-FFF2-40B4-BE49-F238E27FC236}">
                  <a16:creationId xmlns:a16="http://schemas.microsoft.com/office/drawing/2014/main" id="{9E9DD740-4BC4-438F-82B5-EB231B55A145}"/>
                </a:ext>
              </a:extLst>
            </p:cNvPr>
            <p:cNvGrpSpPr/>
            <p:nvPr/>
          </p:nvGrpSpPr>
          <p:grpSpPr>
            <a:xfrm>
              <a:off x="251761" y="1912696"/>
              <a:ext cx="2834640" cy="1076562"/>
              <a:chOff x="245159" y="1950796"/>
              <a:chExt cx="2834640" cy="1076562"/>
            </a:xfrm>
          </p:grpSpPr>
          <p:sp>
            <p:nvSpPr>
              <p:cNvPr id="10" name="Rectangle 75">
                <a:extLst>
                  <a:ext uri="{FF2B5EF4-FFF2-40B4-BE49-F238E27FC236}">
                    <a16:creationId xmlns:a16="http://schemas.microsoft.com/office/drawing/2014/main" id="{48037D8E-3E08-4648-A9D1-1F0DEE995189}"/>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11" name="Picture 6">
                <a:extLst>
                  <a:ext uri="{FF2B5EF4-FFF2-40B4-BE49-F238E27FC236}">
                    <a16:creationId xmlns:a16="http://schemas.microsoft.com/office/drawing/2014/main" id="{A73BFEC1-CF9C-4820-BA18-CD91F9BF68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9" name="Rectangle 60">
              <a:extLst>
                <a:ext uri="{FF2B5EF4-FFF2-40B4-BE49-F238E27FC236}">
                  <a16:creationId xmlns:a16="http://schemas.microsoft.com/office/drawing/2014/main" id="{BE44D4C0-572D-4AC2-881B-CDBE19A94522}"/>
                </a:ext>
              </a:extLst>
            </p:cNvPr>
            <p:cNvSpPr/>
            <p:nvPr/>
          </p:nvSpPr>
          <p:spPr bwMode="auto">
            <a:xfrm>
              <a:off x="251761" y="2922049"/>
              <a:ext cx="2834640" cy="484632"/>
            </a:xfrm>
            <a:custGeom>
              <a:avLst/>
              <a:gdLst>
                <a:gd name="connsiteX0" fmla="*/ 0 w 2843784"/>
                <a:gd name="connsiteY0" fmla="*/ 0 h 484632"/>
                <a:gd name="connsiteX1" fmla="*/ 2843784 w 2843784"/>
                <a:gd name="connsiteY1" fmla="*/ 0 h 484632"/>
                <a:gd name="connsiteX2" fmla="*/ 2843784 w 2843784"/>
                <a:gd name="connsiteY2" fmla="*/ 484632 h 484632"/>
                <a:gd name="connsiteX3" fmla="*/ 0 w 2843784"/>
                <a:gd name="connsiteY3" fmla="*/ 484632 h 484632"/>
                <a:gd name="connsiteX4" fmla="*/ 0 w 2843784"/>
                <a:gd name="connsiteY4" fmla="*/ 0 h 48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484632">
                  <a:moveTo>
                    <a:pt x="0" y="0"/>
                  </a:moveTo>
                  <a:lnTo>
                    <a:pt x="2843784" y="0"/>
                  </a:lnTo>
                  <a:lnTo>
                    <a:pt x="2843784" y="484632"/>
                  </a:lnTo>
                  <a:lnTo>
                    <a:pt x="0" y="484632"/>
                  </a:lnTo>
                  <a:lnTo>
                    <a:pt x="0" y="0"/>
                  </a:lnTo>
                  <a:close/>
                </a:path>
              </a:pathLst>
            </a:cu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grpSp>
        <p:nvGrpSpPr>
          <p:cNvPr id="12" name="Group 11">
            <a:extLst>
              <a:ext uri="{FF2B5EF4-FFF2-40B4-BE49-F238E27FC236}">
                <a16:creationId xmlns:a16="http://schemas.microsoft.com/office/drawing/2014/main" id="{3516BF9B-7C6C-4173-8843-997219B652E2}"/>
              </a:ext>
            </a:extLst>
          </p:cNvPr>
          <p:cNvGrpSpPr/>
          <p:nvPr/>
        </p:nvGrpSpPr>
        <p:grpSpPr>
          <a:xfrm>
            <a:off x="2688787" y="2354261"/>
            <a:ext cx="2169990" cy="4209014"/>
            <a:chOff x="6195502" y="1018778"/>
            <a:chExt cx="2834640" cy="5207376"/>
          </a:xfrm>
        </p:grpSpPr>
        <p:sp>
          <p:nvSpPr>
            <p:cNvPr id="13" name="Rectangle 12">
              <a:extLst>
                <a:ext uri="{FF2B5EF4-FFF2-40B4-BE49-F238E27FC236}">
                  <a16:creationId xmlns:a16="http://schemas.microsoft.com/office/drawing/2014/main" id="{3781A14B-7F77-473D-95B4-8B161E2862DD}"/>
                </a:ext>
              </a:extLst>
            </p:cNvPr>
            <p:cNvSpPr/>
            <p:nvPr/>
          </p:nvSpPr>
          <p:spPr bwMode="auto">
            <a:xfrm>
              <a:off x="6195502" y="1018780"/>
              <a:ext cx="2834640" cy="5207374"/>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14" name="Rounded Rectangle 11">
              <a:extLst>
                <a:ext uri="{FF2B5EF4-FFF2-40B4-BE49-F238E27FC236}">
                  <a16:creationId xmlns:a16="http://schemas.microsoft.com/office/drawing/2014/main" id="{F5C23CD5-6023-45FC-8F70-7F6435665D17}"/>
                </a:ext>
              </a:extLst>
            </p:cNvPr>
            <p:cNvSpPr/>
            <p:nvPr/>
          </p:nvSpPr>
          <p:spPr bwMode="auto">
            <a:xfrm>
              <a:off x="6195502" y="4610825"/>
              <a:ext cx="2834640" cy="365031"/>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15" name="Straight Arrow Connector 14">
              <a:extLst>
                <a:ext uri="{FF2B5EF4-FFF2-40B4-BE49-F238E27FC236}">
                  <a16:creationId xmlns:a16="http://schemas.microsoft.com/office/drawing/2014/main" id="{8F2BB213-0E62-48C9-A981-20699F016EB9}"/>
                </a:ext>
              </a:extLst>
            </p:cNvPr>
            <p:cNvCxnSpPr/>
            <p:nvPr/>
          </p:nvCxnSpPr>
          <p:spPr>
            <a:xfrm>
              <a:off x="7612822"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ounded Rectangle 13">
              <a:extLst>
                <a:ext uri="{FF2B5EF4-FFF2-40B4-BE49-F238E27FC236}">
                  <a16:creationId xmlns:a16="http://schemas.microsoft.com/office/drawing/2014/main" id="{D969F369-18E4-4CCA-ADF5-6D365BEC2E2C}"/>
                </a:ext>
              </a:extLst>
            </p:cNvPr>
            <p:cNvSpPr/>
            <p:nvPr/>
          </p:nvSpPr>
          <p:spPr bwMode="auto">
            <a:xfrm>
              <a:off x="6323833" y="3762528"/>
              <a:ext cx="2601468" cy="437122"/>
            </a:xfrm>
            <a:prstGeom prst="roundRect">
              <a:avLst/>
            </a:prstGeom>
            <a:solidFill>
              <a:schemeClr val="accent1"/>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Directory Sync and Password Sync</a:t>
              </a:r>
            </a:p>
          </p:txBody>
        </p:sp>
        <p:cxnSp>
          <p:nvCxnSpPr>
            <p:cNvPr id="17" name="Straight Arrow Connector 16">
              <a:extLst>
                <a:ext uri="{FF2B5EF4-FFF2-40B4-BE49-F238E27FC236}">
                  <a16:creationId xmlns:a16="http://schemas.microsoft.com/office/drawing/2014/main" id="{011BD32F-245F-4830-9B37-6824F93124D3}"/>
                </a:ext>
              </a:extLst>
            </p:cNvPr>
            <p:cNvCxnSpPr/>
            <p:nvPr/>
          </p:nvCxnSpPr>
          <p:spPr>
            <a:xfrm>
              <a:off x="7612822"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415CBBF-8B3D-4B38-8161-0C947004211C}"/>
                </a:ext>
              </a:extLst>
            </p:cNvPr>
            <p:cNvSpPr/>
            <p:nvPr/>
          </p:nvSpPr>
          <p:spPr bwMode="auto">
            <a:xfrm>
              <a:off x="6195502" y="1018778"/>
              <a:ext cx="2834640" cy="953489"/>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42" normalizeH="0" baseline="0" noProof="0" dirty="0">
                  <a:ln>
                    <a:noFill/>
                  </a:ln>
                  <a:solidFill>
                    <a:srgbClr val="FFFFFF"/>
                  </a:solidFill>
                  <a:effectLst/>
                  <a:uLnTx/>
                  <a:uFillTx/>
                  <a:latin typeface="Calibri" panose="020F0502020204030204"/>
                  <a:ea typeface="+mn-ea"/>
                  <a:cs typeface="+mn-cs"/>
                </a:rPr>
                <a:t>Synchronized Identity  </a:t>
              </a:r>
              <a:b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b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P</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assword </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H</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ash </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S</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ync)</a:t>
              </a:r>
              <a:endPar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77D216E9-75FB-4B8E-88AE-1D7783AE2D73}"/>
                </a:ext>
              </a:extLst>
            </p:cNvPr>
            <p:cNvSpPr txBox="1"/>
            <p:nvPr/>
          </p:nvSpPr>
          <p:spPr>
            <a:xfrm>
              <a:off x="6323832" y="5081581"/>
              <a:ext cx="2706309" cy="748035"/>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a sign-on like experience with password hash sync</a:t>
              </a:r>
            </a:p>
          </p:txBody>
        </p:sp>
        <p:grpSp>
          <p:nvGrpSpPr>
            <p:cNvPr id="20" name="Group 19">
              <a:extLst>
                <a:ext uri="{FF2B5EF4-FFF2-40B4-BE49-F238E27FC236}">
                  <a16:creationId xmlns:a16="http://schemas.microsoft.com/office/drawing/2014/main" id="{C2EEBD8E-E802-40FD-B43A-54C287827320}"/>
                </a:ext>
              </a:extLst>
            </p:cNvPr>
            <p:cNvGrpSpPr/>
            <p:nvPr/>
          </p:nvGrpSpPr>
          <p:grpSpPr>
            <a:xfrm>
              <a:off x="6195502" y="1912696"/>
              <a:ext cx="2834640" cy="1076562"/>
              <a:chOff x="245159" y="1950796"/>
              <a:chExt cx="2834640" cy="1076562"/>
            </a:xfrm>
          </p:grpSpPr>
          <p:sp>
            <p:nvSpPr>
              <p:cNvPr id="22" name="Rectangle 75">
                <a:extLst>
                  <a:ext uri="{FF2B5EF4-FFF2-40B4-BE49-F238E27FC236}">
                    <a16:creationId xmlns:a16="http://schemas.microsoft.com/office/drawing/2014/main" id="{CE6CD877-1944-4A3E-ADF4-49F2AC57A93B}"/>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23" name="Picture 6">
                <a:extLst>
                  <a:ext uri="{FF2B5EF4-FFF2-40B4-BE49-F238E27FC236}">
                    <a16:creationId xmlns:a16="http://schemas.microsoft.com/office/drawing/2014/main" id="{8D9C82AC-B83B-4920-9934-1B9DD72168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21" name="Rectangle 20">
              <a:extLst>
                <a:ext uri="{FF2B5EF4-FFF2-40B4-BE49-F238E27FC236}">
                  <a16:creationId xmlns:a16="http://schemas.microsoft.com/office/drawing/2014/main" id="{6C5A3929-1EFC-447C-B174-B975EC33E62D}"/>
                </a:ext>
              </a:extLst>
            </p:cNvPr>
            <p:cNvSpPr/>
            <p:nvPr/>
          </p:nvSpPr>
          <p:spPr bwMode="auto">
            <a:xfrm>
              <a:off x="6195502" y="2922521"/>
              <a:ext cx="2834640" cy="484160"/>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grpSp>
        <p:nvGrpSpPr>
          <p:cNvPr id="24" name="Group 23">
            <a:extLst>
              <a:ext uri="{FF2B5EF4-FFF2-40B4-BE49-F238E27FC236}">
                <a16:creationId xmlns:a16="http://schemas.microsoft.com/office/drawing/2014/main" id="{E94F42E4-7839-4CCF-9D3E-F911361F0765}"/>
              </a:ext>
            </a:extLst>
          </p:cNvPr>
          <p:cNvGrpSpPr/>
          <p:nvPr/>
        </p:nvGrpSpPr>
        <p:grpSpPr>
          <a:xfrm>
            <a:off x="5116198" y="2354261"/>
            <a:ext cx="2219396" cy="4209014"/>
            <a:chOff x="7960713" y="1018778"/>
            <a:chExt cx="3393529" cy="5207376"/>
          </a:xfrm>
        </p:grpSpPr>
        <p:grpSp>
          <p:nvGrpSpPr>
            <p:cNvPr id="25" name="Group 24">
              <a:extLst>
                <a:ext uri="{FF2B5EF4-FFF2-40B4-BE49-F238E27FC236}">
                  <a16:creationId xmlns:a16="http://schemas.microsoft.com/office/drawing/2014/main" id="{AC55E8D9-565B-4A5A-8CD2-270DEA76762D}"/>
                </a:ext>
              </a:extLst>
            </p:cNvPr>
            <p:cNvGrpSpPr/>
            <p:nvPr/>
          </p:nvGrpSpPr>
          <p:grpSpPr>
            <a:xfrm>
              <a:off x="7960713" y="1018778"/>
              <a:ext cx="3393529" cy="5207376"/>
              <a:chOff x="9104444" y="1018778"/>
              <a:chExt cx="2847340" cy="5207376"/>
            </a:xfrm>
          </p:grpSpPr>
          <p:sp>
            <p:nvSpPr>
              <p:cNvPr id="27" name="Rectangle 26">
                <a:extLst>
                  <a:ext uri="{FF2B5EF4-FFF2-40B4-BE49-F238E27FC236}">
                    <a16:creationId xmlns:a16="http://schemas.microsoft.com/office/drawing/2014/main" id="{277BFBF4-8363-4314-9962-546934D9DA46}"/>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0E06D74-9614-4F31-B086-01EC9C678D65}"/>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Federated Identity</a:t>
                </a:r>
              </a:p>
            </p:txBody>
          </p:sp>
          <p:sp>
            <p:nvSpPr>
              <p:cNvPr id="29" name="Rounded Rectangle 26">
                <a:extLst>
                  <a:ext uri="{FF2B5EF4-FFF2-40B4-BE49-F238E27FC236}">
                    <a16:creationId xmlns:a16="http://schemas.microsoft.com/office/drawing/2014/main" id="{29D6CF77-8CEF-4DF1-A091-DEB858385604}"/>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30" name="Straight Arrow Connector 29">
                <a:extLst>
                  <a:ext uri="{FF2B5EF4-FFF2-40B4-BE49-F238E27FC236}">
                    <a16:creationId xmlns:a16="http://schemas.microsoft.com/office/drawing/2014/main" id="{E26D8240-8B61-4A0D-9E98-A000987BD4EB}"/>
                  </a:ext>
                </a:extLst>
              </p:cNvPr>
              <p:cNvCxnSpPr/>
              <p:nvPr/>
            </p:nvCxnSpPr>
            <p:spPr>
              <a:xfrm>
                <a:off x="9770277"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ounded Rectangle 28">
                <a:extLst>
                  <a:ext uri="{FF2B5EF4-FFF2-40B4-BE49-F238E27FC236}">
                    <a16:creationId xmlns:a16="http://schemas.microsoft.com/office/drawing/2014/main" id="{D6733292-8D41-4412-93BD-8FC1719D806D}"/>
                  </a:ext>
                </a:extLst>
              </p:cNvPr>
              <p:cNvSpPr/>
              <p:nvPr/>
            </p:nvSpPr>
            <p:spPr bwMode="auto">
              <a:xfrm>
                <a:off x="9200591" y="3782223"/>
                <a:ext cx="1139372" cy="438912"/>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32" name="Straight Arrow Connector 31">
                <a:extLst>
                  <a:ext uri="{FF2B5EF4-FFF2-40B4-BE49-F238E27FC236}">
                    <a16:creationId xmlns:a16="http://schemas.microsoft.com/office/drawing/2014/main" id="{4E86329B-7FA0-4143-8BAC-5F2FC63E1E6F}"/>
                  </a:ext>
                </a:extLst>
              </p:cNvPr>
              <p:cNvCxnSpPr/>
              <p:nvPr/>
            </p:nvCxnSpPr>
            <p:spPr>
              <a:xfrm>
                <a:off x="9770277"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1D0C668-C0BB-4E3A-A161-025163E4581B}"/>
                  </a:ext>
                </a:extLst>
              </p:cNvPr>
              <p:cNvCxnSpPr/>
              <p:nvPr/>
            </p:nvCxnSpPr>
            <p:spPr>
              <a:xfrm>
                <a:off x="1120176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398C24C-670E-4885-952C-E8CD7F947755}"/>
                  </a:ext>
                </a:extLst>
              </p:cNvPr>
              <p:cNvCxnSpPr/>
              <p:nvPr/>
            </p:nvCxnSpPr>
            <p:spPr>
              <a:xfrm>
                <a:off x="11201763"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DE56890-76A6-4F21-9F6F-67B95165CF7C}"/>
                  </a:ext>
                </a:extLst>
              </p:cNvPr>
              <p:cNvSpPr txBox="1"/>
              <p:nvPr/>
            </p:nvSpPr>
            <p:spPr>
              <a:xfrm>
                <a:off x="9200591" y="5081581"/>
                <a:ext cx="2751193" cy="748035"/>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single sign-on and additional flexibility </a:t>
                </a:r>
              </a:p>
            </p:txBody>
          </p:sp>
          <p:grpSp>
            <p:nvGrpSpPr>
              <p:cNvPr id="36" name="Group 35">
                <a:extLst>
                  <a:ext uri="{FF2B5EF4-FFF2-40B4-BE49-F238E27FC236}">
                    <a16:creationId xmlns:a16="http://schemas.microsoft.com/office/drawing/2014/main" id="{6498ADDE-0EF4-431E-AC73-0776A5AB90AD}"/>
                  </a:ext>
                </a:extLst>
              </p:cNvPr>
              <p:cNvGrpSpPr/>
              <p:nvPr/>
            </p:nvGrpSpPr>
            <p:grpSpPr>
              <a:xfrm>
                <a:off x="9117144" y="1912696"/>
                <a:ext cx="2834640" cy="1076562"/>
                <a:chOff x="245159" y="1950796"/>
                <a:chExt cx="2834640" cy="1076562"/>
              </a:xfrm>
            </p:grpSpPr>
            <p:sp>
              <p:nvSpPr>
                <p:cNvPr id="38" name="Rectangle 75">
                  <a:extLst>
                    <a:ext uri="{FF2B5EF4-FFF2-40B4-BE49-F238E27FC236}">
                      <a16:creationId xmlns:a16="http://schemas.microsoft.com/office/drawing/2014/main" id="{BFB92864-1DC5-4BE9-997F-BFBBF847986E}"/>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39" name="Picture 6">
                  <a:extLst>
                    <a:ext uri="{FF2B5EF4-FFF2-40B4-BE49-F238E27FC236}">
                      <a16:creationId xmlns:a16="http://schemas.microsoft.com/office/drawing/2014/main" id="{C0D6D632-60ED-4900-8335-5F2227A16A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37" name="Rectangle 36">
                <a:extLst>
                  <a:ext uri="{FF2B5EF4-FFF2-40B4-BE49-F238E27FC236}">
                    <a16:creationId xmlns:a16="http://schemas.microsoft.com/office/drawing/2014/main" id="{7211BB9D-DB64-461A-9C50-46A696AE3F57}"/>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26" name="Rounded Rectangle 23">
              <a:extLst>
                <a:ext uri="{FF2B5EF4-FFF2-40B4-BE49-F238E27FC236}">
                  <a16:creationId xmlns:a16="http://schemas.microsoft.com/office/drawing/2014/main" id="{29E9F7E0-D785-4775-9A2D-BF48A0061EAF}"/>
                </a:ext>
              </a:extLst>
            </p:cNvPr>
            <p:cNvSpPr/>
            <p:nvPr/>
          </p:nvSpPr>
          <p:spPr bwMode="auto">
            <a:xfrm>
              <a:off x="9684470" y="3795063"/>
              <a:ext cx="1551757" cy="437122"/>
            </a:xfrm>
            <a:prstGeom prst="roundRect">
              <a:avLst/>
            </a:prstGeom>
            <a:solidFill>
              <a:srgbClr val="E81123"/>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Federation</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287635CF-955A-471E-9731-0CB6018156D4}"/>
              </a:ext>
            </a:extLst>
          </p:cNvPr>
          <p:cNvGrpSpPr/>
          <p:nvPr/>
        </p:nvGrpSpPr>
        <p:grpSpPr>
          <a:xfrm>
            <a:off x="7593015" y="2354261"/>
            <a:ext cx="2219396" cy="4209014"/>
            <a:chOff x="7960713" y="1018778"/>
            <a:chExt cx="3393529" cy="5207376"/>
          </a:xfrm>
        </p:grpSpPr>
        <p:grpSp>
          <p:nvGrpSpPr>
            <p:cNvPr id="41" name="Group 40">
              <a:extLst>
                <a:ext uri="{FF2B5EF4-FFF2-40B4-BE49-F238E27FC236}">
                  <a16:creationId xmlns:a16="http://schemas.microsoft.com/office/drawing/2014/main" id="{45029B79-1BAF-4949-A47A-9087DD10597B}"/>
                </a:ext>
              </a:extLst>
            </p:cNvPr>
            <p:cNvGrpSpPr/>
            <p:nvPr/>
          </p:nvGrpSpPr>
          <p:grpSpPr>
            <a:xfrm>
              <a:off x="7960713" y="1018778"/>
              <a:ext cx="3393529" cy="5207376"/>
              <a:chOff x="9104444" y="1018778"/>
              <a:chExt cx="2847340" cy="5207376"/>
            </a:xfrm>
          </p:grpSpPr>
          <p:sp>
            <p:nvSpPr>
              <p:cNvPr id="43" name="Rectangle 42">
                <a:extLst>
                  <a:ext uri="{FF2B5EF4-FFF2-40B4-BE49-F238E27FC236}">
                    <a16:creationId xmlns:a16="http://schemas.microsoft.com/office/drawing/2014/main" id="{51E95BEF-0025-4284-BD47-3D938A3DDF60}"/>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EE9D948-4671-461A-A1A9-B2E3BA3BE4D5}"/>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P</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ass-</a:t>
                </a: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T</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hrough </a:t>
                </a: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A</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uthentication</a:t>
                </a:r>
              </a:p>
            </p:txBody>
          </p:sp>
          <p:sp>
            <p:nvSpPr>
              <p:cNvPr id="45" name="Rounded Rectangle 26">
                <a:extLst>
                  <a:ext uri="{FF2B5EF4-FFF2-40B4-BE49-F238E27FC236}">
                    <a16:creationId xmlns:a16="http://schemas.microsoft.com/office/drawing/2014/main" id="{FFC837E8-69C2-49B2-8176-7B65A95DCDBE}"/>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46" name="Straight Arrow Connector 45">
                <a:extLst>
                  <a:ext uri="{FF2B5EF4-FFF2-40B4-BE49-F238E27FC236}">
                    <a16:creationId xmlns:a16="http://schemas.microsoft.com/office/drawing/2014/main" id="{9F87096C-1B0B-402C-A874-6A45F76D4FF5}"/>
                  </a:ext>
                </a:extLst>
              </p:cNvPr>
              <p:cNvCxnSpPr/>
              <p:nvPr/>
            </p:nvCxnSpPr>
            <p:spPr>
              <a:xfrm>
                <a:off x="967005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Rounded Rectangle 28">
                <a:extLst>
                  <a:ext uri="{FF2B5EF4-FFF2-40B4-BE49-F238E27FC236}">
                    <a16:creationId xmlns:a16="http://schemas.microsoft.com/office/drawing/2014/main" id="{974653FD-6B02-488D-B3A8-EAF3F13A7B7A}"/>
                  </a:ext>
                </a:extLst>
              </p:cNvPr>
              <p:cNvSpPr/>
              <p:nvPr/>
            </p:nvSpPr>
            <p:spPr bwMode="auto">
              <a:xfrm>
                <a:off x="9150885" y="3782223"/>
                <a:ext cx="1122597" cy="417427"/>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48" name="Straight Arrow Connector 47">
                <a:extLst>
                  <a:ext uri="{FF2B5EF4-FFF2-40B4-BE49-F238E27FC236}">
                    <a16:creationId xmlns:a16="http://schemas.microsoft.com/office/drawing/2014/main" id="{CF0FEEE6-CBBD-4DDC-A549-41D517D20863}"/>
                  </a:ext>
                </a:extLst>
              </p:cNvPr>
              <p:cNvCxnSpPr/>
              <p:nvPr/>
            </p:nvCxnSpPr>
            <p:spPr>
              <a:xfrm>
                <a:off x="9670052"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D2230CB-2AD7-4877-87FF-E95F930AB112}"/>
                  </a:ext>
                </a:extLst>
              </p:cNvPr>
              <p:cNvCxnSpPr/>
              <p:nvPr/>
            </p:nvCxnSpPr>
            <p:spPr>
              <a:xfrm>
                <a:off x="11055559"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1C6873-A776-45B5-9418-D37680AE66D6}"/>
                  </a:ext>
                </a:extLst>
              </p:cNvPr>
              <p:cNvCxnSpPr>
                <a:cxnSpLocks/>
              </p:cNvCxnSpPr>
              <p:nvPr/>
            </p:nvCxnSpPr>
            <p:spPr>
              <a:xfrm>
                <a:off x="11055559" y="4232184"/>
                <a:ext cx="0" cy="328791"/>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83D70D0-1D09-46F7-BD90-C8001180248B}"/>
                  </a:ext>
                </a:extLst>
              </p:cNvPr>
              <p:cNvSpPr txBox="1"/>
              <p:nvPr/>
            </p:nvSpPr>
            <p:spPr>
              <a:xfrm>
                <a:off x="9150885" y="5081581"/>
                <a:ext cx="2800899" cy="748035"/>
              </a:xfrm>
              <a:prstGeom prst="rect">
                <a:avLst/>
              </a:prstGeom>
              <a:noFill/>
            </p:spPr>
            <p:txBody>
              <a:bodyPr wrap="square" lIns="0" tIns="0" rIns="0" bIns="0" rtlCol="0">
                <a:sp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single sign-on in some scenarios and additional flexibility </a:t>
                </a:r>
              </a:p>
            </p:txBody>
          </p:sp>
          <p:grpSp>
            <p:nvGrpSpPr>
              <p:cNvPr id="52" name="Group 51">
                <a:extLst>
                  <a:ext uri="{FF2B5EF4-FFF2-40B4-BE49-F238E27FC236}">
                    <a16:creationId xmlns:a16="http://schemas.microsoft.com/office/drawing/2014/main" id="{CA68B3D4-538F-49C8-9C63-5A835D9661AC}"/>
                  </a:ext>
                </a:extLst>
              </p:cNvPr>
              <p:cNvGrpSpPr/>
              <p:nvPr/>
            </p:nvGrpSpPr>
            <p:grpSpPr>
              <a:xfrm>
                <a:off x="9117144" y="1912696"/>
                <a:ext cx="2834640" cy="1076562"/>
                <a:chOff x="245159" y="1950796"/>
                <a:chExt cx="2834640" cy="1076562"/>
              </a:xfrm>
            </p:grpSpPr>
            <p:sp>
              <p:nvSpPr>
                <p:cNvPr id="54" name="Rectangle 75">
                  <a:extLst>
                    <a:ext uri="{FF2B5EF4-FFF2-40B4-BE49-F238E27FC236}">
                      <a16:creationId xmlns:a16="http://schemas.microsoft.com/office/drawing/2014/main" id="{74DACBF0-AFCE-4C2E-AC8C-3F5915991854}"/>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55" name="Picture 6">
                  <a:extLst>
                    <a:ext uri="{FF2B5EF4-FFF2-40B4-BE49-F238E27FC236}">
                      <a16:creationId xmlns:a16="http://schemas.microsoft.com/office/drawing/2014/main" id="{601D7AD2-A5F7-4728-8A85-ABB83BE1E1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53" name="Rectangle 52">
                <a:extLst>
                  <a:ext uri="{FF2B5EF4-FFF2-40B4-BE49-F238E27FC236}">
                    <a16:creationId xmlns:a16="http://schemas.microsoft.com/office/drawing/2014/main" id="{DA1927F4-C95B-4AC4-A6F3-F9B316FFE653}"/>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42" name="Rounded Rectangle 23">
              <a:extLst>
                <a:ext uri="{FF2B5EF4-FFF2-40B4-BE49-F238E27FC236}">
                  <a16:creationId xmlns:a16="http://schemas.microsoft.com/office/drawing/2014/main" id="{2EF23B33-195B-4032-8C8A-D42D4BD0B65C}"/>
                </a:ext>
              </a:extLst>
            </p:cNvPr>
            <p:cNvSpPr/>
            <p:nvPr/>
          </p:nvSpPr>
          <p:spPr bwMode="auto">
            <a:xfrm>
              <a:off x="9605237" y="3589290"/>
              <a:ext cx="1454842" cy="702667"/>
            </a:xfrm>
            <a:prstGeom prst="roundRect">
              <a:avLst/>
            </a:prstGeom>
            <a:solidFill>
              <a:srgbClr val="0078D7"/>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Azure AD App Proxy Connector</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282EFF30-10C0-49E6-AE83-957734BBFE15}"/>
              </a:ext>
            </a:extLst>
          </p:cNvPr>
          <p:cNvGrpSpPr/>
          <p:nvPr/>
        </p:nvGrpSpPr>
        <p:grpSpPr>
          <a:xfrm>
            <a:off x="10069832" y="2354261"/>
            <a:ext cx="2219396" cy="4209014"/>
            <a:chOff x="7960713" y="1018778"/>
            <a:chExt cx="3393529" cy="5207376"/>
          </a:xfrm>
        </p:grpSpPr>
        <p:grpSp>
          <p:nvGrpSpPr>
            <p:cNvPr id="57" name="Group 56">
              <a:extLst>
                <a:ext uri="{FF2B5EF4-FFF2-40B4-BE49-F238E27FC236}">
                  <a16:creationId xmlns:a16="http://schemas.microsoft.com/office/drawing/2014/main" id="{CB3B5923-24D9-4208-91CA-D863E3734272}"/>
                </a:ext>
              </a:extLst>
            </p:cNvPr>
            <p:cNvGrpSpPr/>
            <p:nvPr/>
          </p:nvGrpSpPr>
          <p:grpSpPr>
            <a:xfrm>
              <a:off x="7960713" y="1018778"/>
              <a:ext cx="3393529" cy="5207376"/>
              <a:chOff x="9104444" y="1018778"/>
              <a:chExt cx="2847340" cy="5207376"/>
            </a:xfrm>
          </p:grpSpPr>
          <p:sp>
            <p:nvSpPr>
              <p:cNvPr id="59" name="Rectangle 58">
                <a:extLst>
                  <a:ext uri="{FF2B5EF4-FFF2-40B4-BE49-F238E27FC236}">
                    <a16:creationId xmlns:a16="http://schemas.microsoft.com/office/drawing/2014/main" id="{C2571B82-F660-47CB-8A89-CC38C9AEAF59}"/>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7AA69C0C-72F0-496F-AF0B-5AD601BF9AAD}"/>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AAD Seamless SSO </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t>
                </a:r>
                <a:r>
                  <a:rPr lang="en-US" sz="1100" dirty="0">
                    <a:solidFill>
                      <a:prstClr val="white"/>
                    </a:solidFill>
                    <a:latin typeface="Calibri" panose="020F0502020204030204"/>
                  </a:rPr>
                  <a:t>is </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combined </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with PHS or PTA</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en-US" sz="1800" b="0" i="0" u="none" strike="noStrike" kern="1200" cap="none" spc="-42" normalizeH="0" baseline="0" noProof="0" dirty="0">
                  <a:ln>
                    <a:noFill/>
                  </a:ln>
                  <a:solidFill>
                    <a:srgbClr val="FFFFFF"/>
                  </a:solidFill>
                  <a:effectLst/>
                  <a:uLnTx/>
                  <a:uFillTx/>
                  <a:latin typeface="Calibri" panose="020F0502020204030204"/>
                  <a:ea typeface="+mn-ea"/>
                  <a:cs typeface="+mn-cs"/>
                </a:endParaRPr>
              </a:p>
            </p:txBody>
          </p:sp>
          <p:sp>
            <p:nvSpPr>
              <p:cNvPr id="61" name="Rounded Rectangle 26">
                <a:extLst>
                  <a:ext uri="{FF2B5EF4-FFF2-40B4-BE49-F238E27FC236}">
                    <a16:creationId xmlns:a16="http://schemas.microsoft.com/office/drawing/2014/main" id="{97C8E2C2-040C-4A5E-8B98-C0657A231563}"/>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62" name="Straight Arrow Connector 61">
                <a:extLst>
                  <a:ext uri="{FF2B5EF4-FFF2-40B4-BE49-F238E27FC236}">
                    <a16:creationId xmlns:a16="http://schemas.microsoft.com/office/drawing/2014/main" id="{BE050108-5FDF-4AF7-BC77-96E769FA1CDF}"/>
                  </a:ext>
                </a:extLst>
              </p:cNvPr>
              <p:cNvCxnSpPr/>
              <p:nvPr/>
            </p:nvCxnSpPr>
            <p:spPr>
              <a:xfrm>
                <a:off x="9770277"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ounded Rectangle 28">
                <a:extLst>
                  <a:ext uri="{FF2B5EF4-FFF2-40B4-BE49-F238E27FC236}">
                    <a16:creationId xmlns:a16="http://schemas.microsoft.com/office/drawing/2014/main" id="{14B0D9C7-11F0-49F0-A50F-4364B8EED9B6}"/>
                  </a:ext>
                </a:extLst>
              </p:cNvPr>
              <p:cNvSpPr/>
              <p:nvPr/>
            </p:nvSpPr>
            <p:spPr bwMode="auto">
              <a:xfrm>
                <a:off x="9200591" y="3782223"/>
                <a:ext cx="1139372" cy="438912"/>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64" name="Straight Arrow Connector 63">
                <a:extLst>
                  <a:ext uri="{FF2B5EF4-FFF2-40B4-BE49-F238E27FC236}">
                    <a16:creationId xmlns:a16="http://schemas.microsoft.com/office/drawing/2014/main" id="{96C998F3-2BD6-4D54-8109-58E63B24876B}"/>
                  </a:ext>
                </a:extLst>
              </p:cNvPr>
              <p:cNvCxnSpPr/>
              <p:nvPr/>
            </p:nvCxnSpPr>
            <p:spPr>
              <a:xfrm>
                <a:off x="9770277"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79302CB-4A07-4D60-9477-1F1EDCD53006}"/>
                  </a:ext>
                </a:extLst>
              </p:cNvPr>
              <p:cNvCxnSpPr/>
              <p:nvPr/>
            </p:nvCxnSpPr>
            <p:spPr>
              <a:xfrm>
                <a:off x="1120176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82A7882-A395-46A5-BA57-8B300E260CDD}"/>
                  </a:ext>
                </a:extLst>
              </p:cNvPr>
              <p:cNvCxnSpPr/>
              <p:nvPr/>
            </p:nvCxnSpPr>
            <p:spPr>
              <a:xfrm>
                <a:off x="11201763"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71B504F-D00F-403C-8267-1E4686D2568E}"/>
                  </a:ext>
                </a:extLst>
              </p:cNvPr>
              <p:cNvSpPr txBox="1"/>
              <p:nvPr/>
            </p:nvSpPr>
            <p:spPr>
              <a:xfrm>
                <a:off x="9200591" y="5081580"/>
                <a:ext cx="2751193" cy="569932"/>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True Single Sign-On (SSO) without </a:t>
                </a: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ADFS</a:t>
                </a:r>
                <a:r>
                  <a:rPr kumimoji="0" lang="en-US" sz="16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 </a:t>
                </a:r>
              </a:p>
            </p:txBody>
          </p:sp>
          <p:grpSp>
            <p:nvGrpSpPr>
              <p:cNvPr id="68" name="Group 67">
                <a:extLst>
                  <a:ext uri="{FF2B5EF4-FFF2-40B4-BE49-F238E27FC236}">
                    <a16:creationId xmlns:a16="http://schemas.microsoft.com/office/drawing/2014/main" id="{E1B89FD8-67FA-4D80-978A-D15B6DEAF7EE}"/>
                  </a:ext>
                </a:extLst>
              </p:cNvPr>
              <p:cNvGrpSpPr/>
              <p:nvPr/>
            </p:nvGrpSpPr>
            <p:grpSpPr>
              <a:xfrm>
                <a:off x="9117144" y="1912696"/>
                <a:ext cx="2834640" cy="1076562"/>
                <a:chOff x="245159" y="1950796"/>
                <a:chExt cx="2834640" cy="1076562"/>
              </a:xfrm>
            </p:grpSpPr>
            <p:sp>
              <p:nvSpPr>
                <p:cNvPr id="70" name="Rectangle 75">
                  <a:extLst>
                    <a:ext uri="{FF2B5EF4-FFF2-40B4-BE49-F238E27FC236}">
                      <a16:creationId xmlns:a16="http://schemas.microsoft.com/office/drawing/2014/main" id="{B73CBE69-B46C-4D63-9BDE-4A9774FC28A6}"/>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71" name="Picture 6">
                  <a:extLst>
                    <a:ext uri="{FF2B5EF4-FFF2-40B4-BE49-F238E27FC236}">
                      <a16:creationId xmlns:a16="http://schemas.microsoft.com/office/drawing/2014/main" id="{6D44C84C-A51B-4FD4-BAC6-6E7C5A0781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69" name="Rectangle 68">
                <a:extLst>
                  <a:ext uri="{FF2B5EF4-FFF2-40B4-BE49-F238E27FC236}">
                    <a16:creationId xmlns:a16="http://schemas.microsoft.com/office/drawing/2014/main" id="{1EF8184F-10CF-4BCE-8FAB-7B49B234280B}"/>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58" name="Rounded Rectangle 23">
              <a:extLst>
                <a:ext uri="{FF2B5EF4-FFF2-40B4-BE49-F238E27FC236}">
                  <a16:creationId xmlns:a16="http://schemas.microsoft.com/office/drawing/2014/main" id="{FAA72440-0C6F-448C-8BF0-2A0D51B94974}"/>
                </a:ext>
              </a:extLst>
            </p:cNvPr>
            <p:cNvSpPr/>
            <p:nvPr/>
          </p:nvSpPr>
          <p:spPr bwMode="auto">
            <a:xfrm>
              <a:off x="9684470" y="3795063"/>
              <a:ext cx="1551757" cy="437122"/>
            </a:xfrm>
            <a:prstGeom prst="roundRect">
              <a:avLst/>
            </a:prstGeom>
            <a:solidFill>
              <a:schemeClr val="accent6">
                <a:lumMod val="75000"/>
              </a:schemeClr>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Kerberos </a:t>
              </a:r>
              <a:r>
                <a:rPr kumimoji="0" lang="en-US" sz="1200" b="0" i="0" u="none" strike="noStrike" kern="0" cap="none" spc="0" normalizeH="0" baseline="0" noProof="0" err="1">
                  <a:ln>
                    <a:solidFill>
                      <a:srgbClr val="FFFFFF">
                        <a:alpha val="0"/>
                      </a:srgbClr>
                    </a:solidFill>
                  </a:ln>
                  <a:solidFill>
                    <a:srgbClr val="FFFFFF"/>
                  </a:solidFill>
                  <a:effectLst/>
                  <a:uLnTx/>
                  <a:uFillTx/>
                  <a:latin typeface="Calibri" panose="020F0502020204030204"/>
                  <a:ea typeface="+mn-ea"/>
                  <a:cs typeface="+mn-cs"/>
                </a:rPr>
                <a:t>AuthN</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sp>
        <p:nvSpPr>
          <p:cNvPr id="72" name="Left Brace 71">
            <a:extLst>
              <a:ext uri="{FF2B5EF4-FFF2-40B4-BE49-F238E27FC236}">
                <a16:creationId xmlns:a16="http://schemas.microsoft.com/office/drawing/2014/main" id="{5C09C87A-B0C7-4407-9FB4-49DA0933852F}"/>
              </a:ext>
            </a:extLst>
          </p:cNvPr>
          <p:cNvSpPr/>
          <p:nvPr/>
        </p:nvSpPr>
        <p:spPr>
          <a:xfrm rot="5400000">
            <a:off x="9787232" y="-407659"/>
            <a:ext cx="307779" cy="4676418"/>
          </a:xfrm>
          <a:prstGeom prst="leftBrace">
            <a:avLst>
              <a:gd name="adj1" fmla="val 5471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1AB9419C-04A9-408D-A4A3-F1967602EBBD}"/>
              </a:ext>
            </a:extLst>
          </p:cNvPr>
          <p:cNvSpPr txBox="1"/>
          <p:nvPr/>
        </p:nvSpPr>
        <p:spPr>
          <a:xfrm>
            <a:off x="8766382" y="1291464"/>
            <a:ext cx="2359492" cy="40011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New Identity Models</a:t>
            </a:r>
          </a:p>
        </p:txBody>
      </p:sp>
      <p:grpSp>
        <p:nvGrpSpPr>
          <p:cNvPr id="74" name="Group 73">
            <a:extLst>
              <a:ext uri="{FF2B5EF4-FFF2-40B4-BE49-F238E27FC236}">
                <a16:creationId xmlns:a16="http://schemas.microsoft.com/office/drawing/2014/main" id="{2C4B5403-53C9-4BC0-B995-B2F08BA06463}"/>
              </a:ext>
            </a:extLst>
          </p:cNvPr>
          <p:cNvGrpSpPr/>
          <p:nvPr/>
        </p:nvGrpSpPr>
        <p:grpSpPr>
          <a:xfrm>
            <a:off x="1864086" y="3588701"/>
            <a:ext cx="564407" cy="565246"/>
            <a:chOff x="1273427" y="3123526"/>
            <a:chExt cx="709560" cy="701011"/>
          </a:xfrm>
          <a:solidFill>
            <a:srgbClr val="006256"/>
          </a:solidFill>
        </p:grpSpPr>
        <p:sp>
          <p:nvSpPr>
            <p:cNvPr id="75" name="Freeform 126">
              <a:extLst>
                <a:ext uri="{FF2B5EF4-FFF2-40B4-BE49-F238E27FC236}">
                  <a16:creationId xmlns:a16="http://schemas.microsoft.com/office/drawing/2014/main" id="{B9887D50-F108-427F-A323-2C17C19369DC}"/>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6" name="Oval 75">
              <a:extLst>
                <a:ext uri="{FF2B5EF4-FFF2-40B4-BE49-F238E27FC236}">
                  <a16:creationId xmlns:a16="http://schemas.microsoft.com/office/drawing/2014/main" id="{7F243FB7-D6A4-4E9C-BBA0-23D2744214B4}"/>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7" name="Oval 76">
              <a:extLst>
                <a:ext uri="{FF2B5EF4-FFF2-40B4-BE49-F238E27FC236}">
                  <a16:creationId xmlns:a16="http://schemas.microsoft.com/office/drawing/2014/main" id="{10608A2A-0B4D-4488-8CB5-5877E783077A}"/>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8" name="Oval 77">
              <a:extLst>
                <a:ext uri="{FF2B5EF4-FFF2-40B4-BE49-F238E27FC236}">
                  <a16:creationId xmlns:a16="http://schemas.microsoft.com/office/drawing/2014/main" id="{1C225EA6-2785-4B6C-BCFC-61BE799A4A69}"/>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9" name="Oval 78">
              <a:extLst>
                <a:ext uri="{FF2B5EF4-FFF2-40B4-BE49-F238E27FC236}">
                  <a16:creationId xmlns:a16="http://schemas.microsoft.com/office/drawing/2014/main" id="{B1F5FCC1-69B9-4DDD-A6F8-25EF9E1EDF62}"/>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80" name="Straight Connector 79">
              <a:extLst>
                <a:ext uri="{FF2B5EF4-FFF2-40B4-BE49-F238E27FC236}">
                  <a16:creationId xmlns:a16="http://schemas.microsoft.com/office/drawing/2014/main" id="{C188E6E3-71E9-4774-B4A3-FF0F11AE97D7}"/>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81" name="Straight Connector 80">
              <a:extLst>
                <a:ext uri="{FF2B5EF4-FFF2-40B4-BE49-F238E27FC236}">
                  <a16:creationId xmlns:a16="http://schemas.microsoft.com/office/drawing/2014/main" id="{BB3B9FBC-BF0A-4D9B-963F-FF32030EFDD2}"/>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82" name="Straight Connector 81">
              <a:extLst>
                <a:ext uri="{FF2B5EF4-FFF2-40B4-BE49-F238E27FC236}">
                  <a16:creationId xmlns:a16="http://schemas.microsoft.com/office/drawing/2014/main" id="{FD084676-4223-4A2B-BCB2-6900358E8E9F}"/>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83" name="Straight Connector 82">
              <a:extLst>
                <a:ext uri="{FF2B5EF4-FFF2-40B4-BE49-F238E27FC236}">
                  <a16:creationId xmlns:a16="http://schemas.microsoft.com/office/drawing/2014/main" id="{241A70E6-5048-484B-811D-33C5891551B9}"/>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84" name="Straight Connector 83">
              <a:extLst>
                <a:ext uri="{FF2B5EF4-FFF2-40B4-BE49-F238E27FC236}">
                  <a16:creationId xmlns:a16="http://schemas.microsoft.com/office/drawing/2014/main" id="{19809B6F-3009-48D0-A55A-D5C8B4541B7A}"/>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85" name="Group 84">
            <a:extLst>
              <a:ext uri="{FF2B5EF4-FFF2-40B4-BE49-F238E27FC236}">
                <a16:creationId xmlns:a16="http://schemas.microsoft.com/office/drawing/2014/main" id="{09D71475-46E8-4FD6-83AC-6BB1515B245E}"/>
              </a:ext>
            </a:extLst>
          </p:cNvPr>
          <p:cNvGrpSpPr/>
          <p:nvPr/>
        </p:nvGrpSpPr>
        <p:grpSpPr>
          <a:xfrm>
            <a:off x="4298018" y="3588701"/>
            <a:ext cx="564407" cy="565246"/>
            <a:chOff x="1273427" y="3123526"/>
            <a:chExt cx="709560" cy="701011"/>
          </a:xfrm>
          <a:solidFill>
            <a:srgbClr val="006256"/>
          </a:solidFill>
        </p:grpSpPr>
        <p:sp>
          <p:nvSpPr>
            <p:cNvPr id="86" name="Freeform 126">
              <a:extLst>
                <a:ext uri="{FF2B5EF4-FFF2-40B4-BE49-F238E27FC236}">
                  <a16:creationId xmlns:a16="http://schemas.microsoft.com/office/drawing/2014/main" id="{8256917B-945C-402A-94B0-D39D85E651E0}"/>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87" name="Oval 86">
              <a:extLst>
                <a:ext uri="{FF2B5EF4-FFF2-40B4-BE49-F238E27FC236}">
                  <a16:creationId xmlns:a16="http://schemas.microsoft.com/office/drawing/2014/main" id="{1F7BEAD7-15EF-43FB-9CA7-AD60F1A4FF34}"/>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88" name="Oval 87">
              <a:extLst>
                <a:ext uri="{FF2B5EF4-FFF2-40B4-BE49-F238E27FC236}">
                  <a16:creationId xmlns:a16="http://schemas.microsoft.com/office/drawing/2014/main" id="{75BF6D46-D180-4E6E-8EDC-0E15F8227D1F}"/>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89" name="Oval 88">
              <a:extLst>
                <a:ext uri="{FF2B5EF4-FFF2-40B4-BE49-F238E27FC236}">
                  <a16:creationId xmlns:a16="http://schemas.microsoft.com/office/drawing/2014/main" id="{EFB8ADA0-9D0D-4ABF-8FBF-522D98FE7DA8}"/>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90" name="Oval 89">
              <a:extLst>
                <a:ext uri="{FF2B5EF4-FFF2-40B4-BE49-F238E27FC236}">
                  <a16:creationId xmlns:a16="http://schemas.microsoft.com/office/drawing/2014/main" id="{C6DB05D4-2188-43D3-B915-DE581EA773C6}"/>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91" name="Straight Connector 90">
              <a:extLst>
                <a:ext uri="{FF2B5EF4-FFF2-40B4-BE49-F238E27FC236}">
                  <a16:creationId xmlns:a16="http://schemas.microsoft.com/office/drawing/2014/main" id="{8C7C48A8-B8D0-4F12-A9BC-D1B9AB49BA26}"/>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92" name="Straight Connector 91">
              <a:extLst>
                <a:ext uri="{FF2B5EF4-FFF2-40B4-BE49-F238E27FC236}">
                  <a16:creationId xmlns:a16="http://schemas.microsoft.com/office/drawing/2014/main" id="{9808A424-B5EC-470C-992D-5052C6A12FB1}"/>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93" name="Straight Connector 92">
              <a:extLst>
                <a:ext uri="{FF2B5EF4-FFF2-40B4-BE49-F238E27FC236}">
                  <a16:creationId xmlns:a16="http://schemas.microsoft.com/office/drawing/2014/main" id="{C8E33DE0-BC23-4715-98F0-79994D088F80}"/>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94" name="Straight Connector 93">
              <a:extLst>
                <a:ext uri="{FF2B5EF4-FFF2-40B4-BE49-F238E27FC236}">
                  <a16:creationId xmlns:a16="http://schemas.microsoft.com/office/drawing/2014/main" id="{86B44C0D-E0B5-45C9-8E9A-ADAEF502837A}"/>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95" name="Straight Connector 94">
              <a:extLst>
                <a:ext uri="{FF2B5EF4-FFF2-40B4-BE49-F238E27FC236}">
                  <a16:creationId xmlns:a16="http://schemas.microsoft.com/office/drawing/2014/main" id="{294D4ADA-3DC5-4D4C-B254-FD35F09C7180}"/>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96" name="Group 95">
            <a:extLst>
              <a:ext uri="{FF2B5EF4-FFF2-40B4-BE49-F238E27FC236}">
                <a16:creationId xmlns:a16="http://schemas.microsoft.com/office/drawing/2014/main" id="{7C21EA01-C48B-4709-A3E1-A7BBEC4EA24A}"/>
              </a:ext>
            </a:extLst>
          </p:cNvPr>
          <p:cNvGrpSpPr/>
          <p:nvPr/>
        </p:nvGrpSpPr>
        <p:grpSpPr>
          <a:xfrm>
            <a:off x="6799537" y="3588701"/>
            <a:ext cx="564407" cy="565246"/>
            <a:chOff x="1273427" y="3123526"/>
            <a:chExt cx="709560" cy="701011"/>
          </a:xfrm>
          <a:solidFill>
            <a:srgbClr val="006256"/>
          </a:solidFill>
        </p:grpSpPr>
        <p:sp>
          <p:nvSpPr>
            <p:cNvPr id="97" name="Freeform 126">
              <a:extLst>
                <a:ext uri="{FF2B5EF4-FFF2-40B4-BE49-F238E27FC236}">
                  <a16:creationId xmlns:a16="http://schemas.microsoft.com/office/drawing/2014/main" id="{F2041008-39B8-4238-B43A-A1BD2C969906}"/>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98" name="Oval 97">
              <a:extLst>
                <a:ext uri="{FF2B5EF4-FFF2-40B4-BE49-F238E27FC236}">
                  <a16:creationId xmlns:a16="http://schemas.microsoft.com/office/drawing/2014/main" id="{A27CEC0E-D857-4B7E-A77B-6CBBF1CB9B1D}"/>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99" name="Oval 98">
              <a:extLst>
                <a:ext uri="{FF2B5EF4-FFF2-40B4-BE49-F238E27FC236}">
                  <a16:creationId xmlns:a16="http://schemas.microsoft.com/office/drawing/2014/main" id="{7A8B26AA-DF4C-4E08-A6D3-6327A76F8B45}"/>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00" name="Oval 99">
              <a:extLst>
                <a:ext uri="{FF2B5EF4-FFF2-40B4-BE49-F238E27FC236}">
                  <a16:creationId xmlns:a16="http://schemas.microsoft.com/office/drawing/2014/main" id="{E388B837-CEE3-4B86-9895-2168CF2B5C80}"/>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01" name="Oval 100">
              <a:extLst>
                <a:ext uri="{FF2B5EF4-FFF2-40B4-BE49-F238E27FC236}">
                  <a16:creationId xmlns:a16="http://schemas.microsoft.com/office/drawing/2014/main" id="{E2B5F84A-3D7C-4AF2-B1B4-D48334F9301A}"/>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02" name="Straight Connector 101">
              <a:extLst>
                <a:ext uri="{FF2B5EF4-FFF2-40B4-BE49-F238E27FC236}">
                  <a16:creationId xmlns:a16="http://schemas.microsoft.com/office/drawing/2014/main" id="{3489258E-AC48-4E54-92D7-E4A0AADCADF2}"/>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03" name="Straight Connector 102">
              <a:extLst>
                <a:ext uri="{FF2B5EF4-FFF2-40B4-BE49-F238E27FC236}">
                  <a16:creationId xmlns:a16="http://schemas.microsoft.com/office/drawing/2014/main" id="{A0A47463-E62F-457B-870E-FDB4F0CB0CFB}"/>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04" name="Straight Connector 103">
              <a:extLst>
                <a:ext uri="{FF2B5EF4-FFF2-40B4-BE49-F238E27FC236}">
                  <a16:creationId xmlns:a16="http://schemas.microsoft.com/office/drawing/2014/main" id="{F620752E-4FFD-420C-8FD2-1D2AB0B3C53F}"/>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05" name="Straight Connector 104">
              <a:extLst>
                <a:ext uri="{FF2B5EF4-FFF2-40B4-BE49-F238E27FC236}">
                  <a16:creationId xmlns:a16="http://schemas.microsoft.com/office/drawing/2014/main" id="{AD564AA8-C96E-4E21-8386-81005F205087}"/>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06" name="Straight Connector 105">
              <a:extLst>
                <a:ext uri="{FF2B5EF4-FFF2-40B4-BE49-F238E27FC236}">
                  <a16:creationId xmlns:a16="http://schemas.microsoft.com/office/drawing/2014/main" id="{D18E5079-F37F-48E2-8A2B-AE9A15FB3E93}"/>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07" name="Group 106">
            <a:extLst>
              <a:ext uri="{FF2B5EF4-FFF2-40B4-BE49-F238E27FC236}">
                <a16:creationId xmlns:a16="http://schemas.microsoft.com/office/drawing/2014/main" id="{8D9554D9-F01A-4737-8EC2-0FB493BB8231}"/>
              </a:ext>
            </a:extLst>
          </p:cNvPr>
          <p:cNvGrpSpPr/>
          <p:nvPr/>
        </p:nvGrpSpPr>
        <p:grpSpPr>
          <a:xfrm>
            <a:off x="9248004" y="3588701"/>
            <a:ext cx="564407" cy="565246"/>
            <a:chOff x="1273427" y="3123526"/>
            <a:chExt cx="709560" cy="701011"/>
          </a:xfrm>
          <a:solidFill>
            <a:srgbClr val="006256"/>
          </a:solidFill>
        </p:grpSpPr>
        <p:sp>
          <p:nvSpPr>
            <p:cNvPr id="108" name="Freeform 126">
              <a:extLst>
                <a:ext uri="{FF2B5EF4-FFF2-40B4-BE49-F238E27FC236}">
                  <a16:creationId xmlns:a16="http://schemas.microsoft.com/office/drawing/2014/main" id="{BEAF113C-03CE-4C0B-8244-4BE88C650AAA}"/>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09" name="Oval 108">
              <a:extLst>
                <a:ext uri="{FF2B5EF4-FFF2-40B4-BE49-F238E27FC236}">
                  <a16:creationId xmlns:a16="http://schemas.microsoft.com/office/drawing/2014/main" id="{A0E6EEF5-CF98-4FF6-8FED-D75D2EFC41F8}"/>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10" name="Oval 109">
              <a:extLst>
                <a:ext uri="{FF2B5EF4-FFF2-40B4-BE49-F238E27FC236}">
                  <a16:creationId xmlns:a16="http://schemas.microsoft.com/office/drawing/2014/main" id="{53FEE6E1-9781-4DAC-8199-8463DB60433C}"/>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11" name="Oval 110">
              <a:extLst>
                <a:ext uri="{FF2B5EF4-FFF2-40B4-BE49-F238E27FC236}">
                  <a16:creationId xmlns:a16="http://schemas.microsoft.com/office/drawing/2014/main" id="{F48BFC82-4662-4C4A-B5C4-980EB6DB5FA4}"/>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12" name="Oval 111">
              <a:extLst>
                <a:ext uri="{FF2B5EF4-FFF2-40B4-BE49-F238E27FC236}">
                  <a16:creationId xmlns:a16="http://schemas.microsoft.com/office/drawing/2014/main" id="{D5F69FFE-0C6D-4F40-928C-57F3408EE2E6}"/>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13" name="Straight Connector 112">
              <a:extLst>
                <a:ext uri="{FF2B5EF4-FFF2-40B4-BE49-F238E27FC236}">
                  <a16:creationId xmlns:a16="http://schemas.microsoft.com/office/drawing/2014/main" id="{12C5D102-FB5E-4C12-BA1A-B7F1449ADD71}"/>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14" name="Straight Connector 113">
              <a:extLst>
                <a:ext uri="{FF2B5EF4-FFF2-40B4-BE49-F238E27FC236}">
                  <a16:creationId xmlns:a16="http://schemas.microsoft.com/office/drawing/2014/main" id="{EB98E577-CDA1-49CB-B329-4DE2B72B2E4C}"/>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15" name="Straight Connector 114">
              <a:extLst>
                <a:ext uri="{FF2B5EF4-FFF2-40B4-BE49-F238E27FC236}">
                  <a16:creationId xmlns:a16="http://schemas.microsoft.com/office/drawing/2014/main" id="{815E5BA9-C0B5-46E3-A858-F78494B8724E}"/>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16" name="Straight Connector 115">
              <a:extLst>
                <a:ext uri="{FF2B5EF4-FFF2-40B4-BE49-F238E27FC236}">
                  <a16:creationId xmlns:a16="http://schemas.microsoft.com/office/drawing/2014/main" id="{578BD186-4639-48FF-8818-E2762F79CC87}"/>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17" name="Straight Connector 116">
              <a:extLst>
                <a:ext uri="{FF2B5EF4-FFF2-40B4-BE49-F238E27FC236}">
                  <a16:creationId xmlns:a16="http://schemas.microsoft.com/office/drawing/2014/main" id="{211A840E-F09B-4C0B-B2F4-E9FB4F72663D}"/>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18" name="Group 117">
            <a:extLst>
              <a:ext uri="{FF2B5EF4-FFF2-40B4-BE49-F238E27FC236}">
                <a16:creationId xmlns:a16="http://schemas.microsoft.com/office/drawing/2014/main" id="{64614D36-A612-47A4-994F-221DFBF2A3AF}"/>
              </a:ext>
            </a:extLst>
          </p:cNvPr>
          <p:cNvGrpSpPr/>
          <p:nvPr/>
        </p:nvGrpSpPr>
        <p:grpSpPr>
          <a:xfrm>
            <a:off x="11700246" y="3588701"/>
            <a:ext cx="564407" cy="565246"/>
            <a:chOff x="1273427" y="3123526"/>
            <a:chExt cx="709560" cy="701011"/>
          </a:xfrm>
          <a:solidFill>
            <a:srgbClr val="006256"/>
          </a:solidFill>
        </p:grpSpPr>
        <p:sp>
          <p:nvSpPr>
            <p:cNvPr id="119" name="Freeform 126">
              <a:extLst>
                <a:ext uri="{FF2B5EF4-FFF2-40B4-BE49-F238E27FC236}">
                  <a16:creationId xmlns:a16="http://schemas.microsoft.com/office/drawing/2014/main" id="{E6064D15-0124-466E-A993-F30BC7E1B488}"/>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0" name="Oval 119">
              <a:extLst>
                <a:ext uri="{FF2B5EF4-FFF2-40B4-BE49-F238E27FC236}">
                  <a16:creationId xmlns:a16="http://schemas.microsoft.com/office/drawing/2014/main" id="{D4AF9145-653A-4058-BF4C-2BD8EF628277}"/>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1" name="Oval 120">
              <a:extLst>
                <a:ext uri="{FF2B5EF4-FFF2-40B4-BE49-F238E27FC236}">
                  <a16:creationId xmlns:a16="http://schemas.microsoft.com/office/drawing/2014/main" id="{4E3D9D5B-A5B5-4FF6-B1D4-673C2C4BE777}"/>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2" name="Oval 121">
              <a:extLst>
                <a:ext uri="{FF2B5EF4-FFF2-40B4-BE49-F238E27FC236}">
                  <a16:creationId xmlns:a16="http://schemas.microsoft.com/office/drawing/2014/main" id="{9FFBCF81-FE7F-49B2-8665-76FA34DF73DE}"/>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3" name="Oval 122">
              <a:extLst>
                <a:ext uri="{FF2B5EF4-FFF2-40B4-BE49-F238E27FC236}">
                  <a16:creationId xmlns:a16="http://schemas.microsoft.com/office/drawing/2014/main" id="{845ADE1D-18FB-46BF-A8E5-830E4B1EA873}"/>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24" name="Straight Connector 123">
              <a:extLst>
                <a:ext uri="{FF2B5EF4-FFF2-40B4-BE49-F238E27FC236}">
                  <a16:creationId xmlns:a16="http://schemas.microsoft.com/office/drawing/2014/main" id="{5349C2C0-1E67-4FC4-BDE3-FCC40AE69474}"/>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25" name="Straight Connector 124">
              <a:extLst>
                <a:ext uri="{FF2B5EF4-FFF2-40B4-BE49-F238E27FC236}">
                  <a16:creationId xmlns:a16="http://schemas.microsoft.com/office/drawing/2014/main" id="{71E49EE0-A5E8-4006-8822-4FCC38DAEF16}"/>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26" name="Straight Connector 125">
              <a:extLst>
                <a:ext uri="{FF2B5EF4-FFF2-40B4-BE49-F238E27FC236}">
                  <a16:creationId xmlns:a16="http://schemas.microsoft.com/office/drawing/2014/main" id="{EA67C212-A251-4545-8D94-F27B007E1966}"/>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27" name="Straight Connector 126">
              <a:extLst>
                <a:ext uri="{FF2B5EF4-FFF2-40B4-BE49-F238E27FC236}">
                  <a16:creationId xmlns:a16="http://schemas.microsoft.com/office/drawing/2014/main" id="{F0DD6ACB-7F9E-4FA1-8122-B6DCCF79C44A}"/>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28" name="Straight Connector 127">
              <a:extLst>
                <a:ext uri="{FF2B5EF4-FFF2-40B4-BE49-F238E27FC236}">
                  <a16:creationId xmlns:a16="http://schemas.microsoft.com/office/drawing/2014/main" id="{6DA1E22F-F5C6-40A6-9714-0A7D0FD3D460}"/>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29" name="Group 128">
            <a:extLst>
              <a:ext uri="{FF2B5EF4-FFF2-40B4-BE49-F238E27FC236}">
                <a16:creationId xmlns:a16="http://schemas.microsoft.com/office/drawing/2014/main" id="{1C84BDB2-29CB-4FC0-A294-81D3C27A14D7}"/>
              </a:ext>
            </a:extLst>
          </p:cNvPr>
          <p:cNvGrpSpPr/>
          <p:nvPr/>
        </p:nvGrpSpPr>
        <p:grpSpPr>
          <a:xfrm>
            <a:off x="4341541" y="5143164"/>
            <a:ext cx="596726" cy="475841"/>
            <a:chOff x="191554" y="1562316"/>
            <a:chExt cx="1077282" cy="660995"/>
          </a:xfrm>
        </p:grpSpPr>
        <p:sp>
          <p:nvSpPr>
            <p:cNvPr id="130" name="Freeform 21">
              <a:extLst>
                <a:ext uri="{FF2B5EF4-FFF2-40B4-BE49-F238E27FC236}">
                  <a16:creationId xmlns:a16="http://schemas.microsoft.com/office/drawing/2014/main" id="{043C238B-78B1-4B45-993E-3B076C58E32F}"/>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1" name="Freeform 22">
              <a:extLst>
                <a:ext uri="{FF2B5EF4-FFF2-40B4-BE49-F238E27FC236}">
                  <a16:creationId xmlns:a16="http://schemas.microsoft.com/office/drawing/2014/main" id="{F68E80B7-43AD-4D15-8346-35836E83CF3E}"/>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2" name="Oval 131">
              <a:extLst>
                <a:ext uri="{FF2B5EF4-FFF2-40B4-BE49-F238E27FC236}">
                  <a16:creationId xmlns:a16="http://schemas.microsoft.com/office/drawing/2014/main" id="{44AC7532-D1D3-4EDD-AA33-527556D0DD4E}"/>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3" name="Oval 132">
              <a:extLst>
                <a:ext uri="{FF2B5EF4-FFF2-40B4-BE49-F238E27FC236}">
                  <a16:creationId xmlns:a16="http://schemas.microsoft.com/office/drawing/2014/main" id="{43FD5522-8BDE-4EF2-B248-2ADB147A2D8D}"/>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4" name="Oval 133">
              <a:extLst>
                <a:ext uri="{FF2B5EF4-FFF2-40B4-BE49-F238E27FC236}">
                  <a16:creationId xmlns:a16="http://schemas.microsoft.com/office/drawing/2014/main" id="{A8934BD5-CCCB-4C03-ADE1-B3B5D983B559}"/>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5" name="Oval 134">
              <a:extLst>
                <a:ext uri="{FF2B5EF4-FFF2-40B4-BE49-F238E27FC236}">
                  <a16:creationId xmlns:a16="http://schemas.microsoft.com/office/drawing/2014/main" id="{E8EE06AB-5705-4BE1-A6B9-9B7361E51CC3}"/>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6" name="Oval 135">
              <a:extLst>
                <a:ext uri="{FF2B5EF4-FFF2-40B4-BE49-F238E27FC236}">
                  <a16:creationId xmlns:a16="http://schemas.microsoft.com/office/drawing/2014/main" id="{761CAEED-E9C4-4AA2-BFC0-33361E74FC39}"/>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7" name="Oval 136">
              <a:extLst>
                <a:ext uri="{FF2B5EF4-FFF2-40B4-BE49-F238E27FC236}">
                  <a16:creationId xmlns:a16="http://schemas.microsoft.com/office/drawing/2014/main" id="{5127C5DA-F7F0-44C6-8A3F-42B738525349}"/>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8" name="Oval 137">
              <a:extLst>
                <a:ext uri="{FF2B5EF4-FFF2-40B4-BE49-F238E27FC236}">
                  <a16:creationId xmlns:a16="http://schemas.microsoft.com/office/drawing/2014/main" id="{CB48926B-BBAE-4865-BC67-CA91EE17FF7B}"/>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9" name="Oval 138">
              <a:extLst>
                <a:ext uri="{FF2B5EF4-FFF2-40B4-BE49-F238E27FC236}">
                  <a16:creationId xmlns:a16="http://schemas.microsoft.com/office/drawing/2014/main" id="{1528F33B-19C6-4112-BE90-7880DBD4732F}"/>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40" name="Arc 139">
              <a:extLst>
                <a:ext uri="{FF2B5EF4-FFF2-40B4-BE49-F238E27FC236}">
                  <a16:creationId xmlns:a16="http://schemas.microsoft.com/office/drawing/2014/main" id="{AE6E8A41-290A-4271-BF79-8ED7B14F03B2}"/>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41" name="Arc 140">
              <a:extLst>
                <a:ext uri="{FF2B5EF4-FFF2-40B4-BE49-F238E27FC236}">
                  <a16:creationId xmlns:a16="http://schemas.microsoft.com/office/drawing/2014/main" id="{415ACDC7-44CC-4BEF-B28D-0A30A05B6072}"/>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42" name="Arc 141">
              <a:extLst>
                <a:ext uri="{FF2B5EF4-FFF2-40B4-BE49-F238E27FC236}">
                  <a16:creationId xmlns:a16="http://schemas.microsoft.com/office/drawing/2014/main" id="{8C59DE34-E483-4254-9D89-1F12614510F9}"/>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143" name="Straight Connector 142">
              <a:extLst>
                <a:ext uri="{FF2B5EF4-FFF2-40B4-BE49-F238E27FC236}">
                  <a16:creationId xmlns:a16="http://schemas.microsoft.com/office/drawing/2014/main" id="{DF009ECE-B5C4-48FC-9263-6691CF76EF97}"/>
                </a:ext>
              </a:extLst>
            </p:cNvPr>
            <p:cNvCxnSpPr>
              <a:stCxn id="132" idx="4"/>
              <a:endCxn id="134"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144" name="Oval 143">
              <a:extLst>
                <a:ext uri="{FF2B5EF4-FFF2-40B4-BE49-F238E27FC236}">
                  <a16:creationId xmlns:a16="http://schemas.microsoft.com/office/drawing/2014/main" id="{441B6E83-C542-48A2-AFAB-C44DCCA0556A}"/>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45" name="Straight Connector 144">
              <a:extLst>
                <a:ext uri="{FF2B5EF4-FFF2-40B4-BE49-F238E27FC236}">
                  <a16:creationId xmlns:a16="http://schemas.microsoft.com/office/drawing/2014/main" id="{06259016-13E8-4474-AA0B-E1644049EC8D}"/>
                </a:ext>
              </a:extLst>
            </p:cNvPr>
            <p:cNvCxnSpPr>
              <a:stCxn id="133" idx="4"/>
              <a:endCxn id="135"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146" name="Oval 145">
              <a:extLst>
                <a:ext uri="{FF2B5EF4-FFF2-40B4-BE49-F238E27FC236}">
                  <a16:creationId xmlns:a16="http://schemas.microsoft.com/office/drawing/2014/main" id="{6BBCC869-DA88-4496-A65C-298B4C19B53F}"/>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47" name="Straight Connector 146">
              <a:extLst>
                <a:ext uri="{FF2B5EF4-FFF2-40B4-BE49-F238E27FC236}">
                  <a16:creationId xmlns:a16="http://schemas.microsoft.com/office/drawing/2014/main" id="{E318D432-4F00-431A-BFB8-55D288550D36}"/>
                </a:ext>
              </a:extLst>
            </p:cNvPr>
            <p:cNvCxnSpPr>
              <a:stCxn id="133" idx="3"/>
              <a:endCxn id="138"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148" name="Oval 147">
              <a:extLst>
                <a:ext uri="{FF2B5EF4-FFF2-40B4-BE49-F238E27FC236}">
                  <a16:creationId xmlns:a16="http://schemas.microsoft.com/office/drawing/2014/main" id="{A3F29339-9981-44D7-9CC5-671BD70CC2DD}"/>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49" name="Straight Connector 148">
              <a:extLst>
                <a:ext uri="{FF2B5EF4-FFF2-40B4-BE49-F238E27FC236}">
                  <a16:creationId xmlns:a16="http://schemas.microsoft.com/office/drawing/2014/main" id="{BEB87795-6882-4969-A906-836788E1E36D}"/>
                </a:ext>
              </a:extLst>
            </p:cNvPr>
            <p:cNvCxnSpPr>
              <a:stCxn id="132" idx="3"/>
              <a:endCxn id="139"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150" name="Oval 149">
              <a:extLst>
                <a:ext uri="{FF2B5EF4-FFF2-40B4-BE49-F238E27FC236}">
                  <a16:creationId xmlns:a16="http://schemas.microsoft.com/office/drawing/2014/main" id="{09B87295-2966-45FB-BE2A-26C7DDA7FFF0}"/>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51" name="Straight Connector 150">
              <a:extLst>
                <a:ext uri="{FF2B5EF4-FFF2-40B4-BE49-F238E27FC236}">
                  <a16:creationId xmlns:a16="http://schemas.microsoft.com/office/drawing/2014/main" id="{2B6C7BB7-92BE-4A8C-BDB2-C3F86E0A0887}"/>
                </a:ext>
              </a:extLst>
            </p:cNvPr>
            <p:cNvCxnSpPr>
              <a:stCxn id="144" idx="3"/>
              <a:endCxn id="137"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152" name="Straight Connector 151">
              <a:extLst>
                <a:ext uri="{FF2B5EF4-FFF2-40B4-BE49-F238E27FC236}">
                  <a16:creationId xmlns:a16="http://schemas.microsoft.com/office/drawing/2014/main" id="{E876C239-5A0A-4CC6-BE9F-C5415BF3A71E}"/>
                </a:ext>
              </a:extLst>
            </p:cNvPr>
            <p:cNvCxnSpPr>
              <a:stCxn id="146" idx="3"/>
              <a:endCxn id="136" idx="7"/>
            </p:cNvCxnSpPr>
            <p:nvPr/>
          </p:nvCxnSpPr>
          <p:spPr>
            <a:xfrm>
              <a:off x="854365" y="1944153"/>
              <a:ext cx="69252" cy="84716"/>
            </a:xfrm>
            <a:prstGeom prst="line">
              <a:avLst/>
            </a:prstGeom>
            <a:noFill/>
            <a:ln w="9525" cap="flat" cmpd="sng" algn="ctr">
              <a:solidFill>
                <a:srgbClr val="FFFFFF"/>
              </a:solidFill>
              <a:prstDash val="solid"/>
            </a:ln>
            <a:effectLst/>
          </p:spPr>
        </p:cxnSp>
      </p:grpSp>
      <p:grpSp>
        <p:nvGrpSpPr>
          <p:cNvPr id="153" name="Group 152">
            <a:extLst>
              <a:ext uri="{FF2B5EF4-FFF2-40B4-BE49-F238E27FC236}">
                <a16:creationId xmlns:a16="http://schemas.microsoft.com/office/drawing/2014/main" id="{E3D56949-8B15-4648-AFAB-6083DEBC80A9}"/>
              </a:ext>
            </a:extLst>
          </p:cNvPr>
          <p:cNvGrpSpPr/>
          <p:nvPr/>
        </p:nvGrpSpPr>
        <p:grpSpPr>
          <a:xfrm>
            <a:off x="6809843" y="5124518"/>
            <a:ext cx="596726" cy="475841"/>
            <a:chOff x="191554" y="1562316"/>
            <a:chExt cx="1077282" cy="660995"/>
          </a:xfrm>
        </p:grpSpPr>
        <p:sp>
          <p:nvSpPr>
            <p:cNvPr id="154" name="Freeform 21">
              <a:extLst>
                <a:ext uri="{FF2B5EF4-FFF2-40B4-BE49-F238E27FC236}">
                  <a16:creationId xmlns:a16="http://schemas.microsoft.com/office/drawing/2014/main" id="{707D25CA-C315-4BAE-B1B4-07A3C0EDACA7}"/>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5" name="Freeform 22">
              <a:extLst>
                <a:ext uri="{FF2B5EF4-FFF2-40B4-BE49-F238E27FC236}">
                  <a16:creationId xmlns:a16="http://schemas.microsoft.com/office/drawing/2014/main" id="{8AF5DF76-E512-4389-A381-E067362FCC75}"/>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6" name="Oval 155">
              <a:extLst>
                <a:ext uri="{FF2B5EF4-FFF2-40B4-BE49-F238E27FC236}">
                  <a16:creationId xmlns:a16="http://schemas.microsoft.com/office/drawing/2014/main" id="{405D2708-4325-4DC0-B36E-94FF29D61BC8}"/>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7" name="Oval 156">
              <a:extLst>
                <a:ext uri="{FF2B5EF4-FFF2-40B4-BE49-F238E27FC236}">
                  <a16:creationId xmlns:a16="http://schemas.microsoft.com/office/drawing/2014/main" id="{A23BDB67-5C09-4072-AA62-4ABDCAB391BA}"/>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8" name="Oval 157">
              <a:extLst>
                <a:ext uri="{FF2B5EF4-FFF2-40B4-BE49-F238E27FC236}">
                  <a16:creationId xmlns:a16="http://schemas.microsoft.com/office/drawing/2014/main" id="{5BA7D717-E234-45EE-9EAD-B147B8D7EAB2}"/>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9" name="Oval 158">
              <a:extLst>
                <a:ext uri="{FF2B5EF4-FFF2-40B4-BE49-F238E27FC236}">
                  <a16:creationId xmlns:a16="http://schemas.microsoft.com/office/drawing/2014/main" id="{A23059E6-26A2-4B7C-8D9C-99140C88BDEB}"/>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0" name="Oval 159">
              <a:extLst>
                <a:ext uri="{FF2B5EF4-FFF2-40B4-BE49-F238E27FC236}">
                  <a16:creationId xmlns:a16="http://schemas.microsoft.com/office/drawing/2014/main" id="{53CF6428-B4F2-41B6-8A9E-07DC5F949493}"/>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1" name="Oval 160">
              <a:extLst>
                <a:ext uri="{FF2B5EF4-FFF2-40B4-BE49-F238E27FC236}">
                  <a16:creationId xmlns:a16="http://schemas.microsoft.com/office/drawing/2014/main" id="{DD8443AC-A001-4637-86F6-95D0EC00970C}"/>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2" name="Oval 161">
              <a:extLst>
                <a:ext uri="{FF2B5EF4-FFF2-40B4-BE49-F238E27FC236}">
                  <a16:creationId xmlns:a16="http://schemas.microsoft.com/office/drawing/2014/main" id="{521400FF-88BB-4E98-9E85-52AFDA5DDAA4}"/>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3" name="Oval 162">
              <a:extLst>
                <a:ext uri="{FF2B5EF4-FFF2-40B4-BE49-F238E27FC236}">
                  <a16:creationId xmlns:a16="http://schemas.microsoft.com/office/drawing/2014/main" id="{76C65059-035C-4E99-BD1B-7E15FA485888}"/>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4" name="Arc 163">
              <a:extLst>
                <a:ext uri="{FF2B5EF4-FFF2-40B4-BE49-F238E27FC236}">
                  <a16:creationId xmlns:a16="http://schemas.microsoft.com/office/drawing/2014/main" id="{3F6C4F55-3ABC-4D55-AC77-7DA9606A8882}"/>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65" name="Arc 164">
              <a:extLst>
                <a:ext uri="{FF2B5EF4-FFF2-40B4-BE49-F238E27FC236}">
                  <a16:creationId xmlns:a16="http://schemas.microsoft.com/office/drawing/2014/main" id="{A4F256D9-E7B1-40EE-AE80-B4589E3A0408}"/>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66" name="Arc 165">
              <a:extLst>
                <a:ext uri="{FF2B5EF4-FFF2-40B4-BE49-F238E27FC236}">
                  <a16:creationId xmlns:a16="http://schemas.microsoft.com/office/drawing/2014/main" id="{83FE9057-6E74-4790-AF43-420E04E4098B}"/>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167" name="Straight Connector 166">
              <a:extLst>
                <a:ext uri="{FF2B5EF4-FFF2-40B4-BE49-F238E27FC236}">
                  <a16:creationId xmlns:a16="http://schemas.microsoft.com/office/drawing/2014/main" id="{531372C2-CB0B-4C0A-99F3-F5E39B7F5FC6}"/>
                </a:ext>
              </a:extLst>
            </p:cNvPr>
            <p:cNvCxnSpPr>
              <a:stCxn id="156" idx="4"/>
              <a:endCxn id="158"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168" name="Oval 167">
              <a:extLst>
                <a:ext uri="{FF2B5EF4-FFF2-40B4-BE49-F238E27FC236}">
                  <a16:creationId xmlns:a16="http://schemas.microsoft.com/office/drawing/2014/main" id="{AAF2E0D3-8C0C-4B0B-A1D0-7EB4EB90D611}"/>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69" name="Straight Connector 168">
              <a:extLst>
                <a:ext uri="{FF2B5EF4-FFF2-40B4-BE49-F238E27FC236}">
                  <a16:creationId xmlns:a16="http://schemas.microsoft.com/office/drawing/2014/main" id="{880C7FD0-76DC-4031-A75E-DACE2B83573F}"/>
                </a:ext>
              </a:extLst>
            </p:cNvPr>
            <p:cNvCxnSpPr>
              <a:stCxn id="157" idx="4"/>
              <a:endCxn id="159"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170" name="Oval 169">
              <a:extLst>
                <a:ext uri="{FF2B5EF4-FFF2-40B4-BE49-F238E27FC236}">
                  <a16:creationId xmlns:a16="http://schemas.microsoft.com/office/drawing/2014/main" id="{A1F00B72-577B-4E53-8BDD-A40EBC34D536}"/>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71" name="Straight Connector 170">
              <a:extLst>
                <a:ext uri="{FF2B5EF4-FFF2-40B4-BE49-F238E27FC236}">
                  <a16:creationId xmlns:a16="http://schemas.microsoft.com/office/drawing/2014/main" id="{C21281E5-B23B-4FA0-A50F-3F92F731FBE8}"/>
                </a:ext>
              </a:extLst>
            </p:cNvPr>
            <p:cNvCxnSpPr>
              <a:stCxn id="157" idx="3"/>
              <a:endCxn id="162"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172" name="Oval 171">
              <a:extLst>
                <a:ext uri="{FF2B5EF4-FFF2-40B4-BE49-F238E27FC236}">
                  <a16:creationId xmlns:a16="http://schemas.microsoft.com/office/drawing/2014/main" id="{5326775D-C97C-45A7-AF68-535B75ABDA25}"/>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73" name="Straight Connector 172">
              <a:extLst>
                <a:ext uri="{FF2B5EF4-FFF2-40B4-BE49-F238E27FC236}">
                  <a16:creationId xmlns:a16="http://schemas.microsoft.com/office/drawing/2014/main" id="{0D59D016-C904-42A4-8A4E-AD2E43639CAC}"/>
                </a:ext>
              </a:extLst>
            </p:cNvPr>
            <p:cNvCxnSpPr>
              <a:stCxn id="156" idx="3"/>
              <a:endCxn id="163"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174" name="Oval 173">
              <a:extLst>
                <a:ext uri="{FF2B5EF4-FFF2-40B4-BE49-F238E27FC236}">
                  <a16:creationId xmlns:a16="http://schemas.microsoft.com/office/drawing/2014/main" id="{34258BCA-A87C-4CC1-AEDD-911540C5FE88}"/>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75" name="Straight Connector 174">
              <a:extLst>
                <a:ext uri="{FF2B5EF4-FFF2-40B4-BE49-F238E27FC236}">
                  <a16:creationId xmlns:a16="http://schemas.microsoft.com/office/drawing/2014/main" id="{D686D921-9A2A-4CB5-930E-E51B5BF18BBE}"/>
                </a:ext>
              </a:extLst>
            </p:cNvPr>
            <p:cNvCxnSpPr>
              <a:stCxn id="168" idx="3"/>
              <a:endCxn id="161"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176" name="Straight Connector 175">
              <a:extLst>
                <a:ext uri="{FF2B5EF4-FFF2-40B4-BE49-F238E27FC236}">
                  <a16:creationId xmlns:a16="http://schemas.microsoft.com/office/drawing/2014/main" id="{F99B11AF-28FE-46BA-9F44-21CA50073F60}"/>
                </a:ext>
              </a:extLst>
            </p:cNvPr>
            <p:cNvCxnSpPr>
              <a:stCxn id="170" idx="3"/>
              <a:endCxn id="160" idx="7"/>
            </p:cNvCxnSpPr>
            <p:nvPr/>
          </p:nvCxnSpPr>
          <p:spPr>
            <a:xfrm>
              <a:off x="854365" y="1944153"/>
              <a:ext cx="69252" cy="84716"/>
            </a:xfrm>
            <a:prstGeom prst="line">
              <a:avLst/>
            </a:prstGeom>
            <a:noFill/>
            <a:ln w="9525" cap="flat" cmpd="sng" algn="ctr">
              <a:solidFill>
                <a:srgbClr val="FFFFFF"/>
              </a:solidFill>
              <a:prstDash val="solid"/>
            </a:ln>
            <a:effectLst/>
          </p:spPr>
        </p:cxnSp>
      </p:grpSp>
      <p:grpSp>
        <p:nvGrpSpPr>
          <p:cNvPr id="177" name="Group 176">
            <a:extLst>
              <a:ext uri="{FF2B5EF4-FFF2-40B4-BE49-F238E27FC236}">
                <a16:creationId xmlns:a16="http://schemas.microsoft.com/office/drawing/2014/main" id="{80342ACC-8D5F-486C-960D-BEEF96AE7F09}"/>
              </a:ext>
            </a:extLst>
          </p:cNvPr>
          <p:cNvGrpSpPr/>
          <p:nvPr/>
        </p:nvGrpSpPr>
        <p:grpSpPr>
          <a:xfrm>
            <a:off x="9280729" y="5143164"/>
            <a:ext cx="596726" cy="475841"/>
            <a:chOff x="191554" y="1562316"/>
            <a:chExt cx="1077282" cy="660995"/>
          </a:xfrm>
        </p:grpSpPr>
        <p:sp>
          <p:nvSpPr>
            <p:cNvPr id="178" name="Freeform 21">
              <a:extLst>
                <a:ext uri="{FF2B5EF4-FFF2-40B4-BE49-F238E27FC236}">
                  <a16:creationId xmlns:a16="http://schemas.microsoft.com/office/drawing/2014/main" id="{0B21282F-9FEE-4D8A-8326-D1A5B16900FC}"/>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9" name="Freeform 22">
              <a:extLst>
                <a:ext uri="{FF2B5EF4-FFF2-40B4-BE49-F238E27FC236}">
                  <a16:creationId xmlns:a16="http://schemas.microsoft.com/office/drawing/2014/main" id="{85866883-C760-4354-8F3C-CB9C94A30D1E}"/>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0" name="Oval 179">
              <a:extLst>
                <a:ext uri="{FF2B5EF4-FFF2-40B4-BE49-F238E27FC236}">
                  <a16:creationId xmlns:a16="http://schemas.microsoft.com/office/drawing/2014/main" id="{DA95A8E9-6338-4514-81DE-F52729CCEB32}"/>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1" name="Oval 180">
              <a:extLst>
                <a:ext uri="{FF2B5EF4-FFF2-40B4-BE49-F238E27FC236}">
                  <a16:creationId xmlns:a16="http://schemas.microsoft.com/office/drawing/2014/main" id="{3B391324-4B3E-4412-B39B-2F127D6910D6}"/>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2" name="Oval 181">
              <a:extLst>
                <a:ext uri="{FF2B5EF4-FFF2-40B4-BE49-F238E27FC236}">
                  <a16:creationId xmlns:a16="http://schemas.microsoft.com/office/drawing/2014/main" id="{B6B6C4BC-9F43-4027-B06F-D9ECED7BA06D}"/>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3" name="Oval 182">
              <a:extLst>
                <a:ext uri="{FF2B5EF4-FFF2-40B4-BE49-F238E27FC236}">
                  <a16:creationId xmlns:a16="http://schemas.microsoft.com/office/drawing/2014/main" id="{A32724CC-AE99-43B1-86D8-AAE31A4BAF2B}"/>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4" name="Oval 183">
              <a:extLst>
                <a:ext uri="{FF2B5EF4-FFF2-40B4-BE49-F238E27FC236}">
                  <a16:creationId xmlns:a16="http://schemas.microsoft.com/office/drawing/2014/main" id="{77B77F1D-21B5-4D1D-A404-E596F433E162}"/>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5" name="Oval 184">
              <a:extLst>
                <a:ext uri="{FF2B5EF4-FFF2-40B4-BE49-F238E27FC236}">
                  <a16:creationId xmlns:a16="http://schemas.microsoft.com/office/drawing/2014/main" id="{9F82976F-6B5B-45A2-BCA7-6CE41873BFD6}"/>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6" name="Oval 185">
              <a:extLst>
                <a:ext uri="{FF2B5EF4-FFF2-40B4-BE49-F238E27FC236}">
                  <a16:creationId xmlns:a16="http://schemas.microsoft.com/office/drawing/2014/main" id="{B9A52404-32E5-4DEC-9175-536477095D48}"/>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7" name="Oval 186">
              <a:extLst>
                <a:ext uri="{FF2B5EF4-FFF2-40B4-BE49-F238E27FC236}">
                  <a16:creationId xmlns:a16="http://schemas.microsoft.com/office/drawing/2014/main" id="{7C221E4A-3BFE-4AB3-8108-731FCBD86B97}"/>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8" name="Arc 187">
              <a:extLst>
                <a:ext uri="{FF2B5EF4-FFF2-40B4-BE49-F238E27FC236}">
                  <a16:creationId xmlns:a16="http://schemas.microsoft.com/office/drawing/2014/main" id="{BB9004C3-7713-4151-8FB4-2B3AF87FF463}"/>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89" name="Arc 188">
              <a:extLst>
                <a:ext uri="{FF2B5EF4-FFF2-40B4-BE49-F238E27FC236}">
                  <a16:creationId xmlns:a16="http://schemas.microsoft.com/office/drawing/2014/main" id="{8FBB8873-7EFC-49F5-AB6C-64F0FEF9553A}"/>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90" name="Arc 189">
              <a:extLst>
                <a:ext uri="{FF2B5EF4-FFF2-40B4-BE49-F238E27FC236}">
                  <a16:creationId xmlns:a16="http://schemas.microsoft.com/office/drawing/2014/main" id="{88556608-BB45-40A3-ACE4-0BCE3FAC1512}"/>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191" name="Straight Connector 190">
              <a:extLst>
                <a:ext uri="{FF2B5EF4-FFF2-40B4-BE49-F238E27FC236}">
                  <a16:creationId xmlns:a16="http://schemas.microsoft.com/office/drawing/2014/main" id="{3264F2EF-3060-4957-97ED-16705D09E1FD}"/>
                </a:ext>
              </a:extLst>
            </p:cNvPr>
            <p:cNvCxnSpPr>
              <a:stCxn id="180" idx="4"/>
              <a:endCxn id="182"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192" name="Oval 191">
              <a:extLst>
                <a:ext uri="{FF2B5EF4-FFF2-40B4-BE49-F238E27FC236}">
                  <a16:creationId xmlns:a16="http://schemas.microsoft.com/office/drawing/2014/main" id="{4D085269-1173-4F10-B1C6-E84A7B15ABC4}"/>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3" name="Straight Connector 192">
              <a:extLst>
                <a:ext uri="{FF2B5EF4-FFF2-40B4-BE49-F238E27FC236}">
                  <a16:creationId xmlns:a16="http://schemas.microsoft.com/office/drawing/2014/main" id="{28D0144D-E5A6-4DF8-822A-2508253AFB58}"/>
                </a:ext>
              </a:extLst>
            </p:cNvPr>
            <p:cNvCxnSpPr>
              <a:stCxn id="181" idx="4"/>
              <a:endCxn id="183"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194" name="Oval 193">
              <a:extLst>
                <a:ext uri="{FF2B5EF4-FFF2-40B4-BE49-F238E27FC236}">
                  <a16:creationId xmlns:a16="http://schemas.microsoft.com/office/drawing/2014/main" id="{E4B107EB-C5DC-48DD-AF54-5CA7835436D1}"/>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5" name="Straight Connector 194">
              <a:extLst>
                <a:ext uri="{FF2B5EF4-FFF2-40B4-BE49-F238E27FC236}">
                  <a16:creationId xmlns:a16="http://schemas.microsoft.com/office/drawing/2014/main" id="{8A613799-56A6-4B7F-B7D2-AFEF4E005E8F}"/>
                </a:ext>
              </a:extLst>
            </p:cNvPr>
            <p:cNvCxnSpPr>
              <a:stCxn id="181" idx="3"/>
              <a:endCxn id="186"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196" name="Oval 195">
              <a:extLst>
                <a:ext uri="{FF2B5EF4-FFF2-40B4-BE49-F238E27FC236}">
                  <a16:creationId xmlns:a16="http://schemas.microsoft.com/office/drawing/2014/main" id="{CF2765E6-6EB5-410E-BB4A-DABF498F3E8D}"/>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7" name="Straight Connector 196">
              <a:extLst>
                <a:ext uri="{FF2B5EF4-FFF2-40B4-BE49-F238E27FC236}">
                  <a16:creationId xmlns:a16="http://schemas.microsoft.com/office/drawing/2014/main" id="{A6E94196-B3CC-4FD9-B2EC-81AA8F8D1433}"/>
                </a:ext>
              </a:extLst>
            </p:cNvPr>
            <p:cNvCxnSpPr>
              <a:stCxn id="180" idx="3"/>
              <a:endCxn id="187"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198" name="Oval 197">
              <a:extLst>
                <a:ext uri="{FF2B5EF4-FFF2-40B4-BE49-F238E27FC236}">
                  <a16:creationId xmlns:a16="http://schemas.microsoft.com/office/drawing/2014/main" id="{404F4D35-39C9-4B71-92FA-0C7ABC87FF7C}"/>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9" name="Straight Connector 198">
              <a:extLst>
                <a:ext uri="{FF2B5EF4-FFF2-40B4-BE49-F238E27FC236}">
                  <a16:creationId xmlns:a16="http://schemas.microsoft.com/office/drawing/2014/main" id="{048481D1-9B27-4C5C-917B-02D81400B386}"/>
                </a:ext>
              </a:extLst>
            </p:cNvPr>
            <p:cNvCxnSpPr>
              <a:stCxn id="192" idx="3"/>
              <a:endCxn id="185"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200" name="Straight Connector 199">
              <a:extLst>
                <a:ext uri="{FF2B5EF4-FFF2-40B4-BE49-F238E27FC236}">
                  <a16:creationId xmlns:a16="http://schemas.microsoft.com/office/drawing/2014/main" id="{1304B59B-6F01-45A7-869C-D954E7F75450}"/>
                </a:ext>
              </a:extLst>
            </p:cNvPr>
            <p:cNvCxnSpPr>
              <a:stCxn id="194" idx="3"/>
              <a:endCxn id="184" idx="7"/>
            </p:cNvCxnSpPr>
            <p:nvPr/>
          </p:nvCxnSpPr>
          <p:spPr>
            <a:xfrm>
              <a:off x="854365" y="1944153"/>
              <a:ext cx="69252" cy="84716"/>
            </a:xfrm>
            <a:prstGeom prst="line">
              <a:avLst/>
            </a:prstGeom>
            <a:noFill/>
            <a:ln w="9525" cap="flat" cmpd="sng" algn="ctr">
              <a:solidFill>
                <a:srgbClr val="FFFFFF"/>
              </a:solidFill>
              <a:prstDash val="solid"/>
            </a:ln>
            <a:effectLst/>
          </p:spPr>
        </p:cxnSp>
      </p:grpSp>
      <p:grpSp>
        <p:nvGrpSpPr>
          <p:cNvPr id="201" name="Group 200">
            <a:extLst>
              <a:ext uri="{FF2B5EF4-FFF2-40B4-BE49-F238E27FC236}">
                <a16:creationId xmlns:a16="http://schemas.microsoft.com/office/drawing/2014/main" id="{C2578C55-6FEE-49A6-90B3-ACBC47194CA7}"/>
              </a:ext>
            </a:extLst>
          </p:cNvPr>
          <p:cNvGrpSpPr/>
          <p:nvPr/>
        </p:nvGrpSpPr>
        <p:grpSpPr>
          <a:xfrm>
            <a:off x="11755306" y="5143164"/>
            <a:ext cx="596726" cy="475841"/>
            <a:chOff x="191554" y="1562316"/>
            <a:chExt cx="1077282" cy="660995"/>
          </a:xfrm>
        </p:grpSpPr>
        <p:sp>
          <p:nvSpPr>
            <p:cNvPr id="202" name="Freeform 21">
              <a:extLst>
                <a:ext uri="{FF2B5EF4-FFF2-40B4-BE49-F238E27FC236}">
                  <a16:creationId xmlns:a16="http://schemas.microsoft.com/office/drawing/2014/main" id="{72CF8D7B-6F0C-43F9-BFB0-49084A728FC9}"/>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3" name="Freeform 22">
              <a:extLst>
                <a:ext uri="{FF2B5EF4-FFF2-40B4-BE49-F238E27FC236}">
                  <a16:creationId xmlns:a16="http://schemas.microsoft.com/office/drawing/2014/main" id="{4E1C9726-FA8B-46F2-B7E2-AD9DF5FAF921}"/>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4" name="Oval 203">
              <a:extLst>
                <a:ext uri="{FF2B5EF4-FFF2-40B4-BE49-F238E27FC236}">
                  <a16:creationId xmlns:a16="http://schemas.microsoft.com/office/drawing/2014/main" id="{5A544B3A-7224-4F5A-84E3-60B5CEFE9DBB}"/>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5" name="Oval 204">
              <a:extLst>
                <a:ext uri="{FF2B5EF4-FFF2-40B4-BE49-F238E27FC236}">
                  <a16:creationId xmlns:a16="http://schemas.microsoft.com/office/drawing/2014/main" id="{E93FFFC2-BFA1-468B-B1EB-E4C562BAED36}"/>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6" name="Oval 205">
              <a:extLst>
                <a:ext uri="{FF2B5EF4-FFF2-40B4-BE49-F238E27FC236}">
                  <a16:creationId xmlns:a16="http://schemas.microsoft.com/office/drawing/2014/main" id="{FDCDFC82-B7FD-44EA-8C61-7C8991B4AA43}"/>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7" name="Oval 206">
              <a:extLst>
                <a:ext uri="{FF2B5EF4-FFF2-40B4-BE49-F238E27FC236}">
                  <a16:creationId xmlns:a16="http://schemas.microsoft.com/office/drawing/2014/main" id="{BDEE15BC-072D-4C3D-923A-0E510122CE4C}"/>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8" name="Oval 207">
              <a:extLst>
                <a:ext uri="{FF2B5EF4-FFF2-40B4-BE49-F238E27FC236}">
                  <a16:creationId xmlns:a16="http://schemas.microsoft.com/office/drawing/2014/main" id="{2C69D2C1-72AD-413A-9B19-70CEDB85E6BB}"/>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9" name="Oval 208">
              <a:extLst>
                <a:ext uri="{FF2B5EF4-FFF2-40B4-BE49-F238E27FC236}">
                  <a16:creationId xmlns:a16="http://schemas.microsoft.com/office/drawing/2014/main" id="{AEE6E046-A5E7-4EBF-88B2-160A974D7059}"/>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10" name="Oval 209">
              <a:extLst>
                <a:ext uri="{FF2B5EF4-FFF2-40B4-BE49-F238E27FC236}">
                  <a16:creationId xmlns:a16="http://schemas.microsoft.com/office/drawing/2014/main" id="{8EE7BE14-D3D0-456F-B9B6-3FDB86538D5F}"/>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11" name="Oval 210">
              <a:extLst>
                <a:ext uri="{FF2B5EF4-FFF2-40B4-BE49-F238E27FC236}">
                  <a16:creationId xmlns:a16="http://schemas.microsoft.com/office/drawing/2014/main" id="{79DC2A79-021F-40B0-A5A1-28F23B1F3681}"/>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12" name="Arc 211">
              <a:extLst>
                <a:ext uri="{FF2B5EF4-FFF2-40B4-BE49-F238E27FC236}">
                  <a16:creationId xmlns:a16="http://schemas.microsoft.com/office/drawing/2014/main" id="{84819E7F-3282-47E4-B10F-83BB10DCCC03}"/>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213" name="Arc 212">
              <a:extLst>
                <a:ext uri="{FF2B5EF4-FFF2-40B4-BE49-F238E27FC236}">
                  <a16:creationId xmlns:a16="http://schemas.microsoft.com/office/drawing/2014/main" id="{976F7CF4-D54C-49BA-AA6B-E9F0F356FF53}"/>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214" name="Arc 213">
              <a:extLst>
                <a:ext uri="{FF2B5EF4-FFF2-40B4-BE49-F238E27FC236}">
                  <a16:creationId xmlns:a16="http://schemas.microsoft.com/office/drawing/2014/main" id="{026AF29E-6986-4796-BDBD-46119A70235E}"/>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215" name="Straight Connector 214">
              <a:extLst>
                <a:ext uri="{FF2B5EF4-FFF2-40B4-BE49-F238E27FC236}">
                  <a16:creationId xmlns:a16="http://schemas.microsoft.com/office/drawing/2014/main" id="{EDEA4647-B8CF-4121-879A-900B580E660D}"/>
                </a:ext>
              </a:extLst>
            </p:cNvPr>
            <p:cNvCxnSpPr>
              <a:stCxn id="204" idx="4"/>
              <a:endCxn id="206"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216" name="Oval 215">
              <a:extLst>
                <a:ext uri="{FF2B5EF4-FFF2-40B4-BE49-F238E27FC236}">
                  <a16:creationId xmlns:a16="http://schemas.microsoft.com/office/drawing/2014/main" id="{323AF8DA-1DAC-451F-900B-1D77707AB7E2}"/>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7" name="Straight Connector 216">
              <a:extLst>
                <a:ext uri="{FF2B5EF4-FFF2-40B4-BE49-F238E27FC236}">
                  <a16:creationId xmlns:a16="http://schemas.microsoft.com/office/drawing/2014/main" id="{CF958B10-A5FA-4487-A1FC-7DFD2E2E5803}"/>
                </a:ext>
              </a:extLst>
            </p:cNvPr>
            <p:cNvCxnSpPr>
              <a:stCxn id="205" idx="4"/>
              <a:endCxn id="207"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218" name="Oval 217">
              <a:extLst>
                <a:ext uri="{FF2B5EF4-FFF2-40B4-BE49-F238E27FC236}">
                  <a16:creationId xmlns:a16="http://schemas.microsoft.com/office/drawing/2014/main" id="{D100FBE9-7092-4DE4-813B-886C1C9EFFFA}"/>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9" name="Straight Connector 218">
              <a:extLst>
                <a:ext uri="{FF2B5EF4-FFF2-40B4-BE49-F238E27FC236}">
                  <a16:creationId xmlns:a16="http://schemas.microsoft.com/office/drawing/2014/main" id="{B8BE392E-E91F-45C7-BCF7-A423DE06266B}"/>
                </a:ext>
              </a:extLst>
            </p:cNvPr>
            <p:cNvCxnSpPr>
              <a:stCxn id="205" idx="3"/>
              <a:endCxn id="210"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220" name="Oval 219">
              <a:extLst>
                <a:ext uri="{FF2B5EF4-FFF2-40B4-BE49-F238E27FC236}">
                  <a16:creationId xmlns:a16="http://schemas.microsoft.com/office/drawing/2014/main" id="{FA7A799B-B5D2-4241-9CAA-F246D4B0CA86}"/>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21" name="Straight Connector 220">
              <a:extLst>
                <a:ext uri="{FF2B5EF4-FFF2-40B4-BE49-F238E27FC236}">
                  <a16:creationId xmlns:a16="http://schemas.microsoft.com/office/drawing/2014/main" id="{A8E389BC-E285-4A8E-81B0-7A3D00D8715F}"/>
                </a:ext>
              </a:extLst>
            </p:cNvPr>
            <p:cNvCxnSpPr>
              <a:stCxn id="204" idx="3"/>
              <a:endCxn id="211"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222" name="Oval 221">
              <a:extLst>
                <a:ext uri="{FF2B5EF4-FFF2-40B4-BE49-F238E27FC236}">
                  <a16:creationId xmlns:a16="http://schemas.microsoft.com/office/drawing/2014/main" id="{B322CF8E-4F23-42B7-B8B4-BF257E20E2BD}"/>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23" name="Straight Connector 222">
              <a:extLst>
                <a:ext uri="{FF2B5EF4-FFF2-40B4-BE49-F238E27FC236}">
                  <a16:creationId xmlns:a16="http://schemas.microsoft.com/office/drawing/2014/main" id="{78105A16-B2FB-4D8E-9B31-C6CB9C170B85}"/>
                </a:ext>
              </a:extLst>
            </p:cNvPr>
            <p:cNvCxnSpPr>
              <a:stCxn id="216" idx="3"/>
              <a:endCxn id="209"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224" name="Straight Connector 223">
              <a:extLst>
                <a:ext uri="{FF2B5EF4-FFF2-40B4-BE49-F238E27FC236}">
                  <a16:creationId xmlns:a16="http://schemas.microsoft.com/office/drawing/2014/main" id="{9DD80F76-144B-4A92-ADDC-9DA97356738E}"/>
                </a:ext>
              </a:extLst>
            </p:cNvPr>
            <p:cNvCxnSpPr>
              <a:stCxn id="218" idx="3"/>
              <a:endCxn id="208" idx="7"/>
            </p:cNvCxnSpPr>
            <p:nvPr/>
          </p:nvCxnSpPr>
          <p:spPr>
            <a:xfrm>
              <a:off x="854365" y="1944153"/>
              <a:ext cx="69252" cy="84716"/>
            </a:xfrm>
            <a:prstGeom prst="line">
              <a:avLst/>
            </a:prstGeom>
            <a:noFill/>
            <a:ln w="9525" cap="flat" cmpd="sng" algn="ctr">
              <a:solidFill>
                <a:srgbClr val="FFFFFF"/>
              </a:solidFill>
              <a:prstDash val="solid"/>
            </a:ln>
            <a:effectLst/>
          </p:spPr>
        </p:cxnSp>
      </p:grpSp>
      <p:sp>
        <p:nvSpPr>
          <p:cNvPr id="225" name="Rectangle 224">
            <a:extLst>
              <a:ext uri="{FF2B5EF4-FFF2-40B4-BE49-F238E27FC236}">
                <a16:creationId xmlns:a16="http://schemas.microsoft.com/office/drawing/2014/main" id="{C6C0B1A3-09D0-4D2B-AC76-9F0C9AE9A3E1}"/>
              </a:ext>
            </a:extLst>
          </p:cNvPr>
          <p:cNvSpPr/>
          <p:nvPr/>
        </p:nvSpPr>
        <p:spPr>
          <a:xfrm>
            <a:off x="463057" y="1568096"/>
            <a:ext cx="9616674" cy="307777"/>
          </a:xfrm>
          <a:prstGeom prst="rect">
            <a:avLst/>
          </a:prstGeom>
        </p:spPr>
        <p:txBody>
          <a:bodyPr wrap="square">
            <a:spAutoFit/>
          </a:bodyPr>
          <a:lstStyle/>
          <a:p>
            <a:pPr algn="l"/>
            <a:r>
              <a:rPr lang="en-AU" sz="1400" dirty="0">
                <a:latin typeface="Segoe UI" pitchFamily="34" charset="0"/>
                <a:ea typeface="Segoe UI" pitchFamily="34" charset="0"/>
                <a:cs typeface="Segoe UI" pitchFamily="34" charset="0"/>
              </a:rPr>
              <a:t>There are 5 design options to consider for enabling users to authenticate to cloud services.</a:t>
            </a:r>
          </a:p>
        </p:txBody>
      </p:sp>
      <p:sp>
        <p:nvSpPr>
          <p:cNvPr id="226" name="TextBox 225">
            <a:extLst>
              <a:ext uri="{FF2B5EF4-FFF2-40B4-BE49-F238E27FC236}">
                <a16:creationId xmlns:a16="http://schemas.microsoft.com/office/drawing/2014/main" id="{6ED8803F-E2D1-4FB0-B39E-4CEA8BDCE89E}"/>
              </a:ext>
            </a:extLst>
          </p:cNvPr>
          <p:cNvSpPr txBox="1"/>
          <p:nvPr/>
        </p:nvSpPr>
        <p:spPr>
          <a:xfrm>
            <a:off x="499497" y="6578551"/>
            <a:ext cx="1766830" cy="246221"/>
          </a:xfrm>
          <a:prstGeom prst="rect">
            <a:avLst/>
          </a:prstGeom>
          <a:noFill/>
        </p:spPr>
        <p:txBody>
          <a:bodyPr wrap="none" rtlCol="0">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in the cloud</a:t>
            </a:r>
            <a:endParaRPr lang="en-US" sz="1000" i="1" dirty="0">
              <a:solidFill>
                <a:srgbClr val="0070C0"/>
              </a:solidFill>
            </a:endParaRPr>
          </a:p>
        </p:txBody>
      </p:sp>
      <p:sp>
        <p:nvSpPr>
          <p:cNvPr id="228" name="TextBox 227">
            <a:extLst>
              <a:ext uri="{FF2B5EF4-FFF2-40B4-BE49-F238E27FC236}">
                <a16:creationId xmlns:a16="http://schemas.microsoft.com/office/drawing/2014/main" id="{CD804C39-BD7D-4CFE-A5E4-74DD3D913C2F}"/>
              </a:ext>
            </a:extLst>
          </p:cNvPr>
          <p:cNvSpPr txBox="1"/>
          <p:nvPr/>
        </p:nvSpPr>
        <p:spPr>
          <a:xfrm>
            <a:off x="2911304" y="6529493"/>
            <a:ext cx="1502334" cy="400110"/>
          </a:xfrm>
          <a:prstGeom prst="rect">
            <a:avLst/>
          </a:prstGeom>
          <a:noFill/>
        </p:spPr>
        <p:txBody>
          <a:bodyPr wrap="none" rtlCol="0">
            <a:spAutoFit/>
          </a:bodyPr>
          <a:lstStyle/>
          <a:p>
            <a:pPr algn="l"/>
            <a:r>
              <a:rPr lang="fr-FR" sz="1000" i="1" dirty="0">
                <a:solidFill>
                  <a:srgbClr val="0070C0"/>
                </a:solidFill>
              </a:rPr>
              <a:t>Hash of </a:t>
            </a:r>
            <a:r>
              <a:rPr lang="fr-FR" sz="1000" i="1" dirty="0" err="1">
                <a:solidFill>
                  <a:srgbClr val="0070C0"/>
                </a:solidFill>
              </a:rPr>
              <a:t>Password</a:t>
            </a:r>
            <a:r>
              <a:rPr lang="fr-FR" sz="1000" i="1" dirty="0">
                <a:solidFill>
                  <a:srgbClr val="0070C0"/>
                </a:solidFill>
              </a:rPr>
              <a:t> hash </a:t>
            </a:r>
            <a:br>
              <a:rPr lang="fr-FR" sz="1000" i="1" dirty="0">
                <a:solidFill>
                  <a:srgbClr val="0070C0"/>
                </a:solidFill>
              </a:rPr>
            </a:br>
            <a:r>
              <a:rPr lang="fr-FR" sz="1000" i="1" dirty="0" err="1">
                <a:solidFill>
                  <a:srgbClr val="0070C0"/>
                </a:solidFill>
              </a:rPr>
              <a:t>stored</a:t>
            </a:r>
            <a:r>
              <a:rPr lang="fr-FR" sz="1000" i="1" dirty="0">
                <a:solidFill>
                  <a:srgbClr val="0070C0"/>
                </a:solidFill>
              </a:rPr>
              <a:t> in the cloud</a:t>
            </a:r>
            <a:endParaRPr lang="en-US" sz="1000" i="1" dirty="0">
              <a:solidFill>
                <a:srgbClr val="0070C0"/>
              </a:solidFill>
            </a:endParaRPr>
          </a:p>
        </p:txBody>
      </p:sp>
      <p:sp>
        <p:nvSpPr>
          <p:cNvPr id="230" name="Rectangle 229">
            <a:extLst>
              <a:ext uri="{FF2B5EF4-FFF2-40B4-BE49-F238E27FC236}">
                <a16:creationId xmlns:a16="http://schemas.microsoft.com/office/drawing/2014/main" id="{CF445429-EA26-4D04-8B0C-E9C1EB19CD2D}"/>
              </a:ext>
            </a:extLst>
          </p:cNvPr>
          <p:cNvSpPr/>
          <p:nvPr/>
        </p:nvSpPr>
        <p:spPr>
          <a:xfrm>
            <a:off x="5374304" y="6576489"/>
            <a:ext cx="1792477" cy="246221"/>
          </a:xfrm>
          <a:prstGeom prst="rect">
            <a:avLst/>
          </a:prstGeom>
        </p:spPr>
        <p:txBody>
          <a:bodyPr wrap="none">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on-</a:t>
            </a:r>
            <a:r>
              <a:rPr lang="fr-FR" sz="1000" i="1" dirty="0" err="1">
                <a:solidFill>
                  <a:srgbClr val="0070C0"/>
                </a:solidFill>
              </a:rPr>
              <a:t>premises</a:t>
            </a:r>
            <a:endParaRPr lang="en-US" sz="1000" i="1" dirty="0">
              <a:solidFill>
                <a:srgbClr val="0070C0"/>
              </a:solidFill>
            </a:endParaRPr>
          </a:p>
        </p:txBody>
      </p:sp>
      <p:sp>
        <p:nvSpPr>
          <p:cNvPr id="231" name="Rectangle 230">
            <a:extLst>
              <a:ext uri="{FF2B5EF4-FFF2-40B4-BE49-F238E27FC236}">
                <a16:creationId xmlns:a16="http://schemas.microsoft.com/office/drawing/2014/main" id="{70E898D2-1672-4D2F-87CA-0EE877B8AA1D}"/>
              </a:ext>
            </a:extLst>
          </p:cNvPr>
          <p:cNvSpPr/>
          <p:nvPr/>
        </p:nvSpPr>
        <p:spPr>
          <a:xfrm>
            <a:off x="7919669" y="6582883"/>
            <a:ext cx="1792477" cy="246221"/>
          </a:xfrm>
          <a:prstGeom prst="rect">
            <a:avLst/>
          </a:prstGeom>
        </p:spPr>
        <p:txBody>
          <a:bodyPr wrap="none">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on-</a:t>
            </a:r>
            <a:r>
              <a:rPr lang="fr-FR" sz="1000" i="1" dirty="0" err="1">
                <a:solidFill>
                  <a:srgbClr val="0070C0"/>
                </a:solidFill>
              </a:rPr>
              <a:t>premises</a:t>
            </a:r>
            <a:endParaRPr lang="en-US" sz="1000" i="1" dirty="0">
              <a:solidFill>
                <a:srgbClr val="0070C0"/>
              </a:solidFill>
            </a:endParaRPr>
          </a:p>
        </p:txBody>
      </p:sp>
      <p:grpSp>
        <p:nvGrpSpPr>
          <p:cNvPr id="241" name="Group 240">
            <a:extLst>
              <a:ext uri="{FF2B5EF4-FFF2-40B4-BE49-F238E27FC236}">
                <a16:creationId xmlns:a16="http://schemas.microsoft.com/office/drawing/2014/main" id="{721D8D33-DF40-4365-AAA5-8445327812B7}"/>
              </a:ext>
            </a:extLst>
          </p:cNvPr>
          <p:cNvGrpSpPr/>
          <p:nvPr/>
        </p:nvGrpSpPr>
        <p:grpSpPr>
          <a:xfrm>
            <a:off x="2742716" y="4432453"/>
            <a:ext cx="304109" cy="282577"/>
            <a:chOff x="3708933" y="4809995"/>
            <a:chExt cx="661072" cy="632242"/>
          </a:xfrm>
        </p:grpSpPr>
        <p:sp useBgFill="1">
          <p:nvSpPr>
            <p:cNvPr id="242" name="Circle: Hollow 241">
              <a:extLst>
                <a:ext uri="{FF2B5EF4-FFF2-40B4-BE49-F238E27FC236}">
                  <a16:creationId xmlns:a16="http://schemas.microsoft.com/office/drawing/2014/main" id="{9784B404-DF6D-4762-88E3-7C5D21E1A662}"/>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43" name="Freeform 31">
              <a:extLst>
                <a:ext uri="{FF2B5EF4-FFF2-40B4-BE49-F238E27FC236}">
                  <a16:creationId xmlns:a16="http://schemas.microsoft.com/office/drawing/2014/main" id="{FB61CD0A-B0A1-48F8-92F9-F34D7FDB059D}"/>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244" name="Group 243">
            <a:extLst>
              <a:ext uri="{FF2B5EF4-FFF2-40B4-BE49-F238E27FC236}">
                <a16:creationId xmlns:a16="http://schemas.microsoft.com/office/drawing/2014/main" id="{8FA53B35-9E21-465B-ACC8-922B24D101AF}"/>
              </a:ext>
            </a:extLst>
          </p:cNvPr>
          <p:cNvGrpSpPr/>
          <p:nvPr/>
        </p:nvGrpSpPr>
        <p:grpSpPr>
          <a:xfrm>
            <a:off x="5085112" y="4368079"/>
            <a:ext cx="304109" cy="282577"/>
            <a:chOff x="3708933" y="4809995"/>
            <a:chExt cx="661072" cy="632242"/>
          </a:xfrm>
        </p:grpSpPr>
        <p:sp useBgFill="1">
          <p:nvSpPr>
            <p:cNvPr id="245" name="Circle: Hollow 244">
              <a:extLst>
                <a:ext uri="{FF2B5EF4-FFF2-40B4-BE49-F238E27FC236}">
                  <a16:creationId xmlns:a16="http://schemas.microsoft.com/office/drawing/2014/main" id="{75F52A84-927C-43F8-8228-AE12E4A4402C}"/>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46" name="Freeform 31">
              <a:extLst>
                <a:ext uri="{FF2B5EF4-FFF2-40B4-BE49-F238E27FC236}">
                  <a16:creationId xmlns:a16="http://schemas.microsoft.com/office/drawing/2014/main" id="{1AB73ABF-3524-4782-A76A-A3DE6B41FFA4}"/>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247" name="Group 246">
            <a:extLst>
              <a:ext uri="{FF2B5EF4-FFF2-40B4-BE49-F238E27FC236}">
                <a16:creationId xmlns:a16="http://schemas.microsoft.com/office/drawing/2014/main" id="{BB20C289-A245-43A3-99EA-05B2F76DC28F}"/>
              </a:ext>
            </a:extLst>
          </p:cNvPr>
          <p:cNvGrpSpPr/>
          <p:nvPr/>
        </p:nvGrpSpPr>
        <p:grpSpPr>
          <a:xfrm>
            <a:off x="7514291" y="4348958"/>
            <a:ext cx="304109" cy="282577"/>
            <a:chOff x="3708933" y="4809995"/>
            <a:chExt cx="661072" cy="632242"/>
          </a:xfrm>
        </p:grpSpPr>
        <p:sp useBgFill="1">
          <p:nvSpPr>
            <p:cNvPr id="248" name="Circle: Hollow 247">
              <a:extLst>
                <a:ext uri="{FF2B5EF4-FFF2-40B4-BE49-F238E27FC236}">
                  <a16:creationId xmlns:a16="http://schemas.microsoft.com/office/drawing/2014/main" id="{F2F5F556-C860-4016-A0BF-7EA8347ADFDC}"/>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49" name="Freeform 31">
              <a:extLst>
                <a:ext uri="{FF2B5EF4-FFF2-40B4-BE49-F238E27FC236}">
                  <a16:creationId xmlns:a16="http://schemas.microsoft.com/office/drawing/2014/main" id="{F65A9A46-48FD-47CC-852C-539D227D0DF2}"/>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250" name="Group 249">
            <a:extLst>
              <a:ext uri="{FF2B5EF4-FFF2-40B4-BE49-F238E27FC236}">
                <a16:creationId xmlns:a16="http://schemas.microsoft.com/office/drawing/2014/main" id="{FC51BED0-1F80-4155-8B00-D81529FB37D9}"/>
              </a:ext>
            </a:extLst>
          </p:cNvPr>
          <p:cNvGrpSpPr/>
          <p:nvPr/>
        </p:nvGrpSpPr>
        <p:grpSpPr>
          <a:xfrm>
            <a:off x="10008756" y="4383704"/>
            <a:ext cx="304109" cy="282577"/>
            <a:chOff x="3708933" y="4809995"/>
            <a:chExt cx="661072" cy="632242"/>
          </a:xfrm>
        </p:grpSpPr>
        <p:sp useBgFill="1">
          <p:nvSpPr>
            <p:cNvPr id="251" name="Circle: Hollow 250">
              <a:extLst>
                <a:ext uri="{FF2B5EF4-FFF2-40B4-BE49-F238E27FC236}">
                  <a16:creationId xmlns:a16="http://schemas.microsoft.com/office/drawing/2014/main" id="{BB3485D4-135B-4173-8B3D-CD0B20C9CEC2}"/>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52" name="Freeform 31">
              <a:extLst>
                <a:ext uri="{FF2B5EF4-FFF2-40B4-BE49-F238E27FC236}">
                  <a16:creationId xmlns:a16="http://schemas.microsoft.com/office/drawing/2014/main" id="{CE435F86-BAB1-44DD-9A93-22A387F19588}"/>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cxnSp>
        <p:nvCxnSpPr>
          <p:cNvPr id="261" name="Straight Connector 260">
            <a:extLst>
              <a:ext uri="{FF2B5EF4-FFF2-40B4-BE49-F238E27FC236}">
                <a16:creationId xmlns:a16="http://schemas.microsoft.com/office/drawing/2014/main" id="{968E7BCF-CBAA-4A6C-AE83-5A90AAF1F70C}"/>
              </a:ext>
            </a:extLst>
          </p:cNvPr>
          <p:cNvCxnSpPr/>
          <p:nvPr/>
        </p:nvCxnSpPr>
        <p:spPr>
          <a:xfrm>
            <a:off x="4675752" y="6929603"/>
            <a:ext cx="561771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02C73CF9-1958-4AD9-85E4-64C2DB5F763F}"/>
              </a:ext>
            </a:extLst>
          </p:cNvPr>
          <p:cNvSpPr/>
          <p:nvPr/>
        </p:nvSpPr>
        <p:spPr>
          <a:xfrm>
            <a:off x="9955625" y="6613983"/>
            <a:ext cx="1709122" cy="246221"/>
          </a:xfrm>
          <a:prstGeom prst="rect">
            <a:avLst/>
          </a:prstGeom>
        </p:spPr>
        <p:txBody>
          <a:bodyPr wrap="none">
            <a:spAutoFit/>
          </a:bodyPr>
          <a:lstStyle/>
          <a:p>
            <a:r>
              <a:rPr lang="en-US" sz="1000" dirty="0">
                <a:latin typeface="Calibri" panose="020F0502020204030204"/>
              </a:rPr>
              <a:t>Is  combined with PHS or PTA</a:t>
            </a:r>
            <a:endParaRPr lang="fr-FR" sz="1000" dirty="0"/>
          </a:p>
        </p:txBody>
      </p:sp>
      <p:sp>
        <p:nvSpPr>
          <p:cNvPr id="269" name="Rectangle 268">
            <a:extLst>
              <a:ext uri="{FF2B5EF4-FFF2-40B4-BE49-F238E27FC236}">
                <a16:creationId xmlns:a16="http://schemas.microsoft.com/office/drawing/2014/main" id="{07316620-4138-4FD3-B3F8-AB25BECAB274}"/>
              </a:ext>
            </a:extLst>
          </p:cNvPr>
          <p:cNvSpPr/>
          <p:nvPr/>
        </p:nvSpPr>
        <p:spPr bwMode="auto">
          <a:xfrm>
            <a:off x="5126096" y="2125955"/>
            <a:ext cx="2199599" cy="174625"/>
          </a:xfrm>
          <a:prstGeom prst="rect">
            <a:avLst/>
          </a:prstGeom>
          <a:solidFill>
            <a:srgbClr val="D83B01"/>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defTabSz="951028" fontAlgn="auto">
              <a:defRPr/>
            </a:pPr>
            <a:r>
              <a:rPr lang="en-US" sz="1100" b="1" kern="0" dirty="0">
                <a:gradFill>
                  <a:gsLst>
                    <a:gs pos="0">
                      <a:srgbClr val="FFFFFF"/>
                    </a:gs>
                    <a:gs pos="100000">
                      <a:srgbClr val="FFFFFF"/>
                    </a:gs>
                  </a:gsLst>
                  <a:lin ang="5400000" scaled="0"/>
                </a:gradFill>
                <a:latin typeface="Segoe UI"/>
              </a:rPr>
              <a:t>Federated</a:t>
            </a:r>
            <a:r>
              <a:rPr lang="en-US" sz="1100" kern="0" dirty="0">
                <a:gradFill>
                  <a:gsLst>
                    <a:gs pos="0">
                      <a:srgbClr val="FFFFFF"/>
                    </a:gs>
                    <a:gs pos="100000">
                      <a:srgbClr val="FFFFFF"/>
                    </a:gs>
                  </a:gsLst>
                  <a:lin ang="5400000" scaled="0"/>
                </a:gradFill>
                <a:latin typeface="Segoe UI"/>
              </a:rPr>
              <a:t> Identities</a:t>
            </a:r>
          </a:p>
        </p:txBody>
      </p:sp>
      <p:sp>
        <p:nvSpPr>
          <p:cNvPr id="270" name="Rectangle 269">
            <a:extLst>
              <a:ext uri="{FF2B5EF4-FFF2-40B4-BE49-F238E27FC236}">
                <a16:creationId xmlns:a16="http://schemas.microsoft.com/office/drawing/2014/main" id="{B923B5A5-B24E-48F0-8E98-3DA10E6FDA00}"/>
              </a:ext>
            </a:extLst>
          </p:cNvPr>
          <p:cNvSpPr/>
          <p:nvPr/>
        </p:nvSpPr>
        <p:spPr bwMode="auto">
          <a:xfrm>
            <a:off x="224431" y="2125677"/>
            <a:ext cx="4634345" cy="208300"/>
          </a:xfrm>
          <a:prstGeom prst="rect">
            <a:avLst/>
          </a:prstGeom>
          <a:solidFill>
            <a:srgbClr val="D83B01"/>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defTabSz="951028" fontAlgn="auto">
              <a:defRPr/>
            </a:pPr>
            <a:r>
              <a:rPr lang="en-US" sz="1100" b="1" kern="0" dirty="0">
                <a:gradFill>
                  <a:gsLst>
                    <a:gs pos="0">
                      <a:srgbClr val="FFFFFF"/>
                    </a:gs>
                    <a:gs pos="100000">
                      <a:srgbClr val="FFFFFF"/>
                    </a:gs>
                  </a:gsLst>
                  <a:lin ang="5400000" scaled="0"/>
                </a:gradFill>
                <a:latin typeface="Segoe UI"/>
              </a:rPr>
              <a:t>Managed</a:t>
            </a:r>
            <a:r>
              <a:rPr lang="en-US" sz="1100" kern="0" dirty="0">
                <a:gradFill>
                  <a:gsLst>
                    <a:gs pos="0">
                      <a:srgbClr val="FFFFFF"/>
                    </a:gs>
                    <a:gs pos="100000">
                      <a:srgbClr val="FFFFFF"/>
                    </a:gs>
                  </a:gsLst>
                  <a:lin ang="5400000" scaled="0"/>
                </a:gradFill>
                <a:latin typeface="Segoe UI"/>
              </a:rPr>
              <a:t> Identities</a:t>
            </a:r>
          </a:p>
        </p:txBody>
      </p:sp>
      <p:cxnSp>
        <p:nvCxnSpPr>
          <p:cNvPr id="273" name="Straight Arrow Connector 272">
            <a:extLst>
              <a:ext uri="{FF2B5EF4-FFF2-40B4-BE49-F238E27FC236}">
                <a16:creationId xmlns:a16="http://schemas.microsoft.com/office/drawing/2014/main" id="{AC6582B7-F926-45C3-8B6B-8435B61B3A90}"/>
              </a:ext>
            </a:extLst>
          </p:cNvPr>
          <p:cNvCxnSpPr/>
          <p:nvPr/>
        </p:nvCxnSpPr>
        <p:spPr>
          <a:xfrm flipV="1">
            <a:off x="4688520" y="6576489"/>
            <a:ext cx="9959" cy="3531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4BA0FE86-FEAA-4BF3-80B1-135806847584}"/>
              </a:ext>
            </a:extLst>
          </p:cNvPr>
          <p:cNvCxnSpPr/>
          <p:nvPr/>
        </p:nvCxnSpPr>
        <p:spPr>
          <a:xfrm flipV="1">
            <a:off x="7783633" y="6529493"/>
            <a:ext cx="0" cy="3625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5C5B5F4C-1B58-4612-9BFA-1115DE6BEFFC}"/>
              </a:ext>
            </a:extLst>
          </p:cNvPr>
          <p:cNvCxnSpPr/>
          <p:nvPr/>
        </p:nvCxnSpPr>
        <p:spPr>
          <a:xfrm>
            <a:off x="10293466" y="6529493"/>
            <a:ext cx="0" cy="4001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8" name="Rectangle 277">
            <a:extLst>
              <a:ext uri="{FF2B5EF4-FFF2-40B4-BE49-F238E27FC236}">
                <a16:creationId xmlns:a16="http://schemas.microsoft.com/office/drawing/2014/main" id="{EE601FD0-A5AA-4674-9734-9CCD35BE90BA}"/>
              </a:ext>
            </a:extLst>
          </p:cNvPr>
          <p:cNvSpPr/>
          <p:nvPr/>
        </p:nvSpPr>
        <p:spPr bwMode="auto">
          <a:xfrm>
            <a:off x="7593015" y="2111022"/>
            <a:ext cx="4619029" cy="171867"/>
          </a:xfrm>
          <a:prstGeom prst="rect">
            <a:avLst/>
          </a:prstGeom>
          <a:solidFill>
            <a:srgbClr val="D83B01"/>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defTabSz="951028" fontAlgn="auto">
              <a:defRPr/>
            </a:pPr>
            <a:r>
              <a:rPr lang="en-US" sz="1100" b="1" kern="0" dirty="0">
                <a:gradFill>
                  <a:gsLst>
                    <a:gs pos="0">
                      <a:srgbClr val="FFFFFF"/>
                    </a:gs>
                    <a:gs pos="100000">
                      <a:srgbClr val="FFFFFF"/>
                    </a:gs>
                  </a:gsLst>
                  <a:lin ang="5400000" scaled="0"/>
                </a:gradFill>
                <a:latin typeface="Segoe UI"/>
              </a:rPr>
              <a:t>Managed</a:t>
            </a:r>
            <a:r>
              <a:rPr lang="en-US" sz="1100" kern="0" dirty="0">
                <a:gradFill>
                  <a:gsLst>
                    <a:gs pos="0">
                      <a:srgbClr val="FFFFFF"/>
                    </a:gs>
                    <a:gs pos="100000">
                      <a:srgbClr val="FFFFFF"/>
                    </a:gs>
                  </a:gsLst>
                  <a:lin ang="5400000" scaled="0"/>
                </a:gradFill>
                <a:latin typeface="Segoe UI"/>
              </a:rPr>
              <a:t> Identities</a:t>
            </a:r>
          </a:p>
        </p:txBody>
      </p:sp>
      <p:sp>
        <p:nvSpPr>
          <p:cNvPr id="227" name="Rectangle 226">
            <a:extLst>
              <a:ext uri="{FF2B5EF4-FFF2-40B4-BE49-F238E27FC236}">
                <a16:creationId xmlns:a16="http://schemas.microsoft.com/office/drawing/2014/main" id="{230F400E-040A-47A6-9BD6-CB38E65ED7B0}"/>
              </a:ext>
            </a:extLst>
          </p:cNvPr>
          <p:cNvSpPr/>
          <p:nvPr/>
        </p:nvSpPr>
        <p:spPr bwMode="auto">
          <a:xfrm>
            <a:off x="224431" y="2333977"/>
            <a:ext cx="4650997" cy="4558036"/>
          </a:xfrm>
          <a:prstGeom prst="rect">
            <a:avLst/>
          </a:prstGeom>
          <a:solidFill>
            <a:schemeClr val="bg1">
              <a:lumMod val="95000"/>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2CC12D11-FCEF-4E5B-8DD3-47C186ED1AF2}"/>
              </a:ext>
            </a:extLst>
          </p:cNvPr>
          <p:cNvSpPr/>
          <p:nvPr/>
        </p:nvSpPr>
        <p:spPr bwMode="auto">
          <a:xfrm>
            <a:off x="7604562" y="1291464"/>
            <a:ext cx="4650997" cy="5638139"/>
          </a:xfrm>
          <a:prstGeom prst="rect">
            <a:avLst/>
          </a:prstGeom>
          <a:solidFill>
            <a:schemeClr val="bg1">
              <a:lumMod val="95000"/>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37683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fr-FR" dirty="0" err="1"/>
              <a:t>Federated</a:t>
            </a:r>
            <a:r>
              <a:rPr lang="fr-FR" dirty="0"/>
              <a:t> Identity Model: </a:t>
            </a:r>
            <a:r>
              <a:rPr lang="fr-FR" dirty="0" err="1"/>
              <a:t>Requirements</a:t>
            </a:r>
            <a:endParaRPr lang="fr-FR" dirty="0"/>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66140" y="1922261"/>
            <a:ext cx="7589437" cy="52568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
              <a:defRPr/>
            </a:pPr>
            <a:r>
              <a:rPr lang="en-US" sz="2000" dirty="0">
                <a:gradFill>
                  <a:gsLst>
                    <a:gs pos="1250">
                      <a:srgbClr val="505050"/>
                    </a:gs>
                    <a:gs pos="100000">
                      <a:srgbClr val="505050"/>
                    </a:gs>
                  </a:gsLst>
                  <a:lin ang="5400000" scaled="0"/>
                </a:gradFill>
              </a:rPr>
              <a:t>Synchronize local identities with Azure AD (Office 365 Tenant)</a:t>
            </a:r>
          </a:p>
          <a:p>
            <a:pPr lvl="0">
              <a:buFont typeface="Wingdings" panose="05000000000000000000" pitchFamily="2" charset="2"/>
              <a:buChar char="§"/>
              <a:defRPr/>
            </a:pPr>
            <a:r>
              <a:rPr lang="en-US" sz="2000" dirty="0">
                <a:gradFill>
                  <a:gsLst>
                    <a:gs pos="1250">
                      <a:srgbClr val="505050"/>
                    </a:gs>
                    <a:gs pos="100000">
                      <a:srgbClr val="505050"/>
                    </a:gs>
                  </a:gsLst>
                  <a:lin ang="5400000" scaled="0"/>
                </a:gradFill>
              </a:rPr>
              <a:t>Deploy AD FS Farm</a:t>
            </a:r>
          </a:p>
          <a:p>
            <a:pPr lvl="0">
              <a:buFont typeface="Wingdings" panose="05000000000000000000" pitchFamily="2" charset="2"/>
              <a:buChar char="§"/>
              <a:defRPr/>
            </a:pPr>
            <a:r>
              <a:rPr lang="en-US" sz="2000" dirty="0">
                <a:gradFill>
                  <a:gsLst>
                    <a:gs pos="1250">
                      <a:srgbClr val="505050"/>
                    </a:gs>
                    <a:gs pos="100000">
                      <a:srgbClr val="505050"/>
                    </a:gs>
                  </a:gsLst>
                  <a:lin ang="5400000" scaled="0"/>
                </a:gradFill>
              </a:rPr>
              <a:t>Create federation trust with Azure AD (Office 365 Tenant):</a:t>
            </a:r>
          </a:p>
          <a:p>
            <a:pPr lvl="1">
              <a:buFont typeface="Wingdings" panose="05000000000000000000" pitchFamily="2" charset="2"/>
              <a:buChar char="§"/>
              <a:defRPr/>
            </a:pPr>
            <a:r>
              <a:rPr lang="en-US" sz="1400" dirty="0">
                <a:gradFill>
                  <a:gsLst>
                    <a:gs pos="1250">
                      <a:srgbClr val="505050"/>
                    </a:gs>
                    <a:gs pos="100000">
                      <a:srgbClr val="505050"/>
                    </a:gs>
                  </a:gsLst>
                  <a:lin ang="5400000" scaled="0"/>
                </a:gradFill>
              </a:rPr>
              <a:t>PowerShell</a:t>
            </a:r>
          </a:p>
          <a:p>
            <a:pPr lvl="2">
              <a:buFont typeface="Wingdings" panose="05000000000000000000" pitchFamily="2" charset="2"/>
              <a:buChar char="§"/>
              <a:defRPr/>
            </a:pPr>
            <a:r>
              <a:rPr lang="en-US" sz="1200" dirty="0">
                <a:gradFill>
                  <a:gsLst>
                    <a:gs pos="1250">
                      <a:srgbClr val="505050"/>
                    </a:gs>
                    <a:gs pos="100000">
                      <a:srgbClr val="505050"/>
                    </a:gs>
                  </a:gsLst>
                  <a:lin ang="5400000" scaled="0"/>
                </a:gradFill>
              </a:rPr>
              <a:t>Connect-</a:t>
            </a:r>
            <a:r>
              <a:rPr lang="en-US" sz="1200" dirty="0" err="1">
                <a:gradFill>
                  <a:gsLst>
                    <a:gs pos="1250">
                      <a:srgbClr val="505050"/>
                    </a:gs>
                    <a:gs pos="100000">
                      <a:srgbClr val="505050"/>
                    </a:gs>
                  </a:gsLst>
                  <a:lin ang="5400000" scaled="0"/>
                </a:gradFill>
              </a:rPr>
              <a:t>MsolService</a:t>
            </a:r>
            <a:r>
              <a:rPr lang="en-US" sz="1200" dirty="0">
                <a:gradFill>
                  <a:gsLst>
                    <a:gs pos="1250">
                      <a:srgbClr val="505050"/>
                    </a:gs>
                    <a:gs pos="100000">
                      <a:srgbClr val="505050"/>
                    </a:gs>
                  </a:gsLst>
                  <a:lin ang="5400000" scaled="0"/>
                </a:gradFill>
              </a:rPr>
              <a:t>: Credential $cred</a:t>
            </a:r>
          </a:p>
          <a:p>
            <a:pPr lvl="2">
              <a:buFont typeface="Wingdings" panose="05000000000000000000" pitchFamily="2" charset="2"/>
              <a:buChar char="§"/>
              <a:defRPr/>
            </a:pPr>
            <a:r>
              <a:rPr lang="en-US" sz="1200" dirty="0">
                <a:gradFill>
                  <a:gsLst>
                    <a:gs pos="1250">
                      <a:srgbClr val="505050"/>
                    </a:gs>
                    <a:gs pos="100000">
                      <a:srgbClr val="505050"/>
                    </a:gs>
                  </a:gsLst>
                  <a:lin ang="5400000" scaled="0"/>
                </a:gradFill>
              </a:rPr>
              <a:t>Set-</a:t>
            </a:r>
            <a:r>
              <a:rPr lang="en-US" sz="1200" dirty="0" err="1">
                <a:gradFill>
                  <a:gsLst>
                    <a:gs pos="1250">
                      <a:srgbClr val="505050"/>
                    </a:gs>
                    <a:gs pos="100000">
                      <a:srgbClr val="505050"/>
                    </a:gs>
                  </a:gsLst>
                  <a:lin ang="5400000" scaled="0"/>
                </a:gradFill>
              </a:rPr>
              <a:t>MsolAdfscontext</a:t>
            </a:r>
            <a:r>
              <a:rPr lang="en-US" sz="1200" dirty="0">
                <a:gradFill>
                  <a:gsLst>
                    <a:gs pos="1250">
                      <a:srgbClr val="505050"/>
                    </a:gs>
                    <a:gs pos="100000">
                      <a:srgbClr val="505050"/>
                    </a:gs>
                  </a:gsLst>
                  <a:lin ang="5400000" scaled="0"/>
                </a:gradFill>
              </a:rPr>
              <a:t>: Computer &lt;AD FS server FQDN&gt;</a:t>
            </a:r>
          </a:p>
          <a:p>
            <a:pPr lvl="2">
              <a:buFont typeface="Wingdings" panose="05000000000000000000" pitchFamily="2" charset="2"/>
              <a:buChar char="§"/>
              <a:defRPr/>
            </a:pPr>
            <a:r>
              <a:rPr lang="en-US" sz="1200" dirty="0">
                <a:gradFill>
                  <a:gsLst>
                    <a:gs pos="1250">
                      <a:srgbClr val="505050"/>
                    </a:gs>
                    <a:gs pos="100000">
                      <a:srgbClr val="505050"/>
                    </a:gs>
                  </a:gsLst>
                  <a:lin ang="5400000" scaled="0"/>
                </a:gradFill>
              </a:rPr>
              <a:t>Convert-</a:t>
            </a:r>
            <a:r>
              <a:rPr lang="en-US" sz="1200" dirty="0" err="1">
                <a:gradFill>
                  <a:gsLst>
                    <a:gs pos="1250">
                      <a:srgbClr val="505050"/>
                    </a:gs>
                    <a:gs pos="100000">
                      <a:srgbClr val="505050"/>
                    </a:gs>
                  </a:gsLst>
                  <a:lin ang="5400000" scaled="0"/>
                </a:gradFill>
              </a:rPr>
              <a:t>MsolDomainToFederated</a:t>
            </a:r>
            <a:r>
              <a:rPr lang="en-US" sz="1200" dirty="0">
                <a:gradFill>
                  <a:gsLst>
                    <a:gs pos="1250">
                      <a:srgbClr val="505050"/>
                    </a:gs>
                    <a:gs pos="100000">
                      <a:srgbClr val="505050"/>
                    </a:gs>
                  </a:gsLst>
                  <a:lin ang="5400000" scaled="0"/>
                </a:gradFill>
              </a:rPr>
              <a:t>: DomainName &lt;</a:t>
            </a:r>
            <a:r>
              <a:rPr lang="en-US" sz="1200" dirty="0" err="1">
                <a:gradFill>
                  <a:gsLst>
                    <a:gs pos="1250">
                      <a:srgbClr val="505050"/>
                    </a:gs>
                    <a:gs pos="100000">
                      <a:srgbClr val="505050"/>
                    </a:gs>
                  </a:gsLst>
                  <a:lin ang="5400000" scaled="0"/>
                </a:gradFill>
              </a:rPr>
              <a:t>DomainToFederate</a:t>
            </a:r>
            <a:r>
              <a:rPr lang="en-US" sz="1200" dirty="0">
                <a:gradFill>
                  <a:gsLst>
                    <a:gs pos="1250">
                      <a:srgbClr val="505050"/>
                    </a:gs>
                    <a:gs pos="100000">
                      <a:srgbClr val="505050"/>
                    </a:gs>
                  </a:gsLst>
                  <a:lin ang="5400000" scaled="0"/>
                </a:gradFill>
              </a:rPr>
              <a:t>&gt;</a:t>
            </a:r>
          </a:p>
          <a:p>
            <a:pPr lvl="1">
              <a:buFont typeface="Wingdings" panose="05000000000000000000" pitchFamily="2" charset="2"/>
              <a:buChar char="§"/>
              <a:defRPr/>
            </a:pPr>
            <a:r>
              <a:rPr lang="en-US" sz="1400" dirty="0">
                <a:gradFill>
                  <a:gsLst>
                    <a:gs pos="1250">
                      <a:srgbClr val="505050"/>
                    </a:gs>
                    <a:gs pos="100000">
                      <a:srgbClr val="505050"/>
                    </a:gs>
                  </a:gsLst>
                  <a:lin ang="5400000" scaled="0"/>
                </a:gradFill>
              </a:rPr>
              <a:t>Through Azure AD Connect</a:t>
            </a:r>
          </a:p>
          <a:p>
            <a:pPr lvl="2">
              <a:buFont typeface="Wingdings" panose="05000000000000000000" pitchFamily="2" charset="2"/>
              <a:buChar char="§"/>
              <a:defRPr/>
            </a:pPr>
            <a:r>
              <a:rPr lang="en-US" sz="1200" dirty="0">
                <a:gradFill>
                  <a:gsLst>
                    <a:gs pos="1250">
                      <a:srgbClr val="505050"/>
                    </a:gs>
                    <a:gs pos="100000">
                      <a:srgbClr val="505050"/>
                    </a:gs>
                  </a:gsLst>
                  <a:lin ang="5400000" scaled="0"/>
                </a:gradFill>
              </a:rPr>
              <a:t>Creates additional claim rules! E.g. password expiry notifications, sends user location claim</a:t>
            </a:r>
            <a:br>
              <a:rPr lang="en-US" sz="1200" dirty="0">
                <a:gradFill>
                  <a:gsLst>
                    <a:gs pos="1250">
                      <a:srgbClr val="505050"/>
                    </a:gs>
                    <a:gs pos="100000">
                      <a:srgbClr val="505050"/>
                    </a:gs>
                  </a:gsLst>
                  <a:lin ang="5400000" scaled="0"/>
                </a:gradFill>
              </a:rPr>
            </a:br>
            <a:r>
              <a:rPr lang="en-US" sz="1200" dirty="0">
                <a:gradFill>
                  <a:gsLst>
                    <a:gs pos="1250">
                      <a:srgbClr val="505050"/>
                    </a:gs>
                    <a:gs pos="100000">
                      <a:srgbClr val="505050"/>
                    </a:gs>
                  </a:gsLst>
                  <a:lin ang="5400000" scaled="0"/>
                </a:gradFill>
              </a:rPr>
              <a:t>(recall; Azure AD Connect can install &amp; configure ADFS as well)</a:t>
            </a:r>
          </a:p>
          <a:p>
            <a:pPr lvl="2">
              <a:buFont typeface="Wingdings" panose="05000000000000000000" pitchFamily="2" charset="2"/>
              <a:buChar char="§"/>
              <a:defRPr/>
            </a:pPr>
            <a:endParaRPr lang="en-US" sz="1200" dirty="0">
              <a:gradFill>
                <a:gsLst>
                  <a:gs pos="1250">
                    <a:srgbClr val="505050"/>
                  </a:gs>
                  <a:gs pos="100000">
                    <a:srgbClr val="505050"/>
                  </a:gs>
                </a:gsLst>
                <a:lin ang="5400000" scaled="0"/>
              </a:gradFill>
            </a:endParaRPr>
          </a:p>
          <a:p>
            <a:pPr>
              <a:buFont typeface="Wingdings" panose="05000000000000000000" pitchFamily="2" charset="2"/>
              <a:buChar char="§"/>
              <a:defRPr/>
            </a:pPr>
            <a:r>
              <a:rPr lang="en-US" sz="2000" dirty="0">
                <a:gradFill>
                  <a:gsLst>
                    <a:gs pos="1250">
                      <a:srgbClr val="505050"/>
                    </a:gs>
                    <a:gs pos="100000">
                      <a:srgbClr val="505050"/>
                    </a:gs>
                  </a:gsLst>
                  <a:lin ang="5400000" scaled="0"/>
                </a:gradFill>
              </a:rPr>
              <a:t>By default the trust is based on WS-Federation/WS-Trust protocols </a:t>
            </a:r>
            <a:br>
              <a:rPr lang="en-US" sz="2000" dirty="0">
                <a:gradFill>
                  <a:gsLst>
                    <a:gs pos="1250">
                      <a:srgbClr val="505050"/>
                    </a:gs>
                    <a:gs pos="100000">
                      <a:srgbClr val="505050"/>
                    </a:gs>
                  </a:gsLst>
                  <a:lin ang="5400000" scaled="0"/>
                </a:gradFill>
              </a:rPr>
            </a:br>
            <a:endParaRPr lang="en-US" sz="2000" dirty="0">
              <a:gradFill>
                <a:gsLst>
                  <a:gs pos="1250">
                    <a:srgbClr val="505050"/>
                  </a:gs>
                  <a:gs pos="100000">
                    <a:srgbClr val="505050"/>
                  </a:gs>
                </a:gsLst>
                <a:lin ang="5400000" scaled="0"/>
              </a:gradFill>
            </a:endParaRPr>
          </a:p>
          <a:p>
            <a:pPr>
              <a:buFont typeface="Wingdings" panose="05000000000000000000" pitchFamily="2" charset="2"/>
              <a:buChar char="§"/>
              <a:defRPr/>
            </a:pPr>
            <a:r>
              <a:rPr lang="en-US" sz="2000" dirty="0">
                <a:gradFill>
                  <a:gsLst>
                    <a:gs pos="1250">
                      <a:srgbClr val="505050"/>
                    </a:gs>
                    <a:gs pos="100000">
                      <a:srgbClr val="505050"/>
                    </a:gs>
                  </a:gsLst>
                  <a:lin ang="5400000" scaled="0"/>
                </a:gradFill>
              </a:rPr>
              <a:t>Azure AD updates federation trust metadata automatically</a:t>
            </a:r>
            <a:br>
              <a:rPr lang="en-US" sz="2000" dirty="0">
                <a:gradFill>
                  <a:gsLst>
                    <a:gs pos="1250">
                      <a:srgbClr val="505050"/>
                    </a:gs>
                    <a:gs pos="100000">
                      <a:srgbClr val="505050"/>
                    </a:gs>
                  </a:gsLst>
                  <a:lin ang="5400000" scaled="0"/>
                </a:gradFill>
              </a:rPr>
            </a:br>
            <a:endParaRPr lang="en-US" sz="2000" dirty="0">
              <a:gradFill>
                <a:gsLst>
                  <a:gs pos="1250">
                    <a:srgbClr val="505050"/>
                  </a:gs>
                  <a:gs pos="100000">
                    <a:srgbClr val="505050"/>
                  </a:gs>
                </a:gsLst>
                <a:lin ang="5400000" scaled="0"/>
              </a:gradFill>
            </a:endParaRPr>
          </a:p>
          <a:p>
            <a:pPr lvl="0">
              <a:buFont typeface="Wingdings" panose="05000000000000000000" pitchFamily="2" charset="2"/>
              <a:buChar char="§"/>
              <a:defRPr/>
            </a:pPr>
            <a:r>
              <a:rPr lang="en-US" sz="2000" dirty="0">
                <a:gradFill>
                  <a:gsLst>
                    <a:gs pos="1250">
                      <a:srgbClr val="505050"/>
                    </a:gs>
                    <a:gs pos="100000">
                      <a:srgbClr val="505050"/>
                    </a:gs>
                  </a:gsLst>
                  <a:lin ang="5400000" scaled="0"/>
                </a:gradFill>
              </a:rPr>
              <a:t>Make sure federation metadata URL is available from the internet!</a:t>
            </a:r>
          </a:p>
          <a:p>
            <a:pPr marL="0" marR="0" lvl="0" indent="0" algn="l" defTabSz="932742" rtl="0" eaLnBrk="1" fontAlgn="auto" latinLnBrk="0" hangingPunct="1">
              <a:lnSpc>
                <a:spcPct val="90000"/>
              </a:lnSpc>
              <a:spcBef>
                <a:spcPct val="20000"/>
              </a:spcBef>
              <a:spcAft>
                <a:spcPts val="0"/>
              </a:spcAft>
              <a:buClrTx/>
              <a:buSzPct val="90000"/>
              <a:buNone/>
              <a:tabLst/>
              <a:defRPr/>
            </a:pPr>
            <a:endParaRPr kumimoji="0" lang="fr-FR"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2F9C538D-AB6E-4024-8123-21DF04901F62}"/>
              </a:ext>
            </a:extLst>
          </p:cNvPr>
          <p:cNvPicPr>
            <a:picLocks noChangeAspect="1"/>
          </p:cNvPicPr>
          <p:nvPr/>
        </p:nvPicPr>
        <p:blipFill>
          <a:blip r:embed="rId3"/>
          <a:stretch>
            <a:fillRect/>
          </a:stretch>
        </p:blipFill>
        <p:spPr>
          <a:xfrm>
            <a:off x="7352831" y="1922261"/>
            <a:ext cx="4764988" cy="2834609"/>
          </a:xfrm>
          <a:prstGeom prst="rect">
            <a:avLst/>
          </a:prstGeom>
        </p:spPr>
      </p:pic>
    </p:spTree>
    <p:extLst>
      <p:ext uri="{BB962C8B-B14F-4D97-AF65-F5344CB8AC3E}">
        <p14:creationId xmlns:p14="http://schemas.microsoft.com/office/powerpoint/2010/main" val="38063962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78C24F-8411-44DA-98EA-B24AAC8ECA4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33</a:t>
            </a:fld>
            <a:endParaRPr lang="en-US" dirty="0"/>
          </a:p>
        </p:txBody>
      </p:sp>
      <p:sp>
        <p:nvSpPr>
          <p:cNvPr id="3" name="Text Placeholder 2">
            <a:extLst>
              <a:ext uri="{FF2B5EF4-FFF2-40B4-BE49-F238E27FC236}">
                <a16:creationId xmlns:a16="http://schemas.microsoft.com/office/drawing/2014/main" id="{22A5F832-3D3B-45D2-8361-6C624081B40A}"/>
              </a:ext>
            </a:extLst>
          </p:cNvPr>
          <p:cNvSpPr>
            <a:spLocks noGrp="1"/>
          </p:cNvSpPr>
          <p:nvPr>
            <p:ph type="body" sz="quarter" idx="13"/>
          </p:nvPr>
        </p:nvSpPr>
        <p:spPr/>
        <p:txBody>
          <a:bodyPr/>
          <a:lstStyle/>
          <a:p>
            <a:r>
              <a:rPr lang="fr-FR" dirty="0" err="1"/>
              <a:t>Recall</a:t>
            </a:r>
            <a:r>
              <a:rPr lang="fr-FR" dirty="0"/>
              <a:t>: </a:t>
            </a:r>
            <a:r>
              <a:rPr lang="en-US" dirty="0"/>
              <a:t>Azure AD Identity Models (3/5) – </a:t>
            </a:r>
            <a:r>
              <a:rPr lang="en-US" b="1" dirty="0"/>
              <a:t>Federated Identity</a:t>
            </a:r>
          </a:p>
          <a:p>
            <a:endParaRPr lang="fr-FR" dirty="0"/>
          </a:p>
        </p:txBody>
      </p:sp>
      <p:grpSp>
        <p:nvGrpSpPr>
          <p:cNvPr id="100" name="Group 99">
            <a:extLst>
              <a:ext uri="{FF2B5EF4-FFF2-40B4-BE49-F238E27FC236}">
                <a16:creationId xmlns:a16="http://schemas.microsoft.com/office/drawing/2014/main" id="{A2B542E6-EE96-40DD-9E4F-D29CE8D57DD6}"/>
              </a:ext>
            </a:extLst>
          </p:cNvPr>
          <p:cNvGrpSpPr/>
          <p:nvPr/>
        </p:nvGrpSpPr>
        <p:grpSpPr>
          <a:xfrm>
            <a:off x="4706811" y="3366114"/>
            <a:ext cx="2102875" cy="2012784"/>
            <a:chOff x="5146980" y="2049462"/>
            <a:chExt cx="2495390" cy="2495390"/>
          </a:xfrm>
        </p:grpSpPr>
        <p:sp>
          <p:nvSpPr>
            <p:cNvPr id="101" name="Oval 100">
              <a:extLst>
                <a:ext uri="{FF2B5EF4-FFF2-40B4-BE49-F238E27FC236}">
                  <a16:creationId xmlns:a16="http://schemas.microsoft.com/office/drawing/2014/main" id="{86CF0DA5-971B-42F9-A98C-9A0FB2353797}"/>
                </a:ext>
              </a:extLst>
            </p:cNvPr>
            <p:cNvSpPr/>
            <p:nvPr/>
          </p:nvSpPr>
          <p:spPr bwMode="auto">
            <a:xfrm>
              <a:off x="5146980" y="2049462"/>
              <a:ext cx="2495390" cy="2495390"/>
            </a:xfrm>
            <a:prstGeom prst="ellipse">
              <a:avLst/>
            </a:prstGeom>
            <a:solidFill>
              <a:srgbClr val="5B9BD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grpSp>
          <p:nvGrpSpPr>
            <p:cNvPr id="102" name="Group 101">
              <a:extLst>
                <a:ext uri="{FF2B5EF4-FFF2-40B4-BE49-F238E27FC236}">
                  <a16:creationId xmlns:a16="http://schemas.microsoft.com/office/drawing/2014/main" id="{F41C0A0A-B461-4416-86B9-2F3062199562}"/>
                </a:ext>
              </a:extLst>
            </p:cNvPr>
            <p:cNvGrpSpPr/>
            <p:nvPr/>
          </p:nvGrpSpPr>
          <p:grpSpPr>
            <a:xfrm>
              <a:off x="5244658" y="2125662"/>
              <a:ext cx="2213176" cy="2264690"/>
              <a:chOff x="5244658" y="2519958"/>
              <a:chExt cx="2213176" cy="2264690"/>
            </a:xfrm>
          </p:grpSpPr>
          <p:grpSp>
            <p:nvGrpSpPr>
              <p:cNvPr id="103" name="Group 102">
                <a:extLst>
                  <a:ext uri="{FF2B5EF4-FFF2-40B4-BE49-F238E27FC236}">
                    <a16:creationId xmlns:a16="http://schemas.microsoft.com/office/drawing/2014/main" id="{A81801B6-F793-44E4-A620-B420DD0A994D}"/>
                  </a:ext>
                </a:extLst>
              </p:cNvPr>
              <p:cNvGrpSpPr/>
              <p:nvPr/>
            </p:nvGrpSpPr>
            <p:grpSpPr>
              <a:xfrm rot="175518">
                <a:off x="5244658" y="2519958"/>
                <a:ext cx="2213176" cy="2264690"/>
                <a:chOff x="6135688" y="-2295525"/>
                <a:chExt cx="3683000" cy="3768726"/>
              </a:xfrm>
            </p:grpSpPr>
            <p:sp>
              <p:nvSpPr>
                <p:cNvPr id="105" name="Oval 104">
                  <a:extLst>
                    <a:ext uri="{FF2B5EF4-FFF2-40B4-BE49-F238E27FC236}">
                      <a16:creationId xmlns:a16="http://schemas.microsoft.com/office/drawing/2014/main" id="{D887C63A-2FD4-4A92-A165-2D202951CBA6}"/>
                    </a:ext>
                  </a:extLst>
                </p:cNvPr>
                <p:cNvSpPr/>
                <p:nvPr/>
              </p:nvSpPr>
              <p:spPr bwMode="auto">
                <a:xfrm>
                  <a:off x="6807200" y="-1557867"/>
                  <a:ext cx="2336800" cy="2336800"/>
                </a:xfrm>
                <a:prstGeom prst="ellipse">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20">
                  <a:extLst>
                    <a:ext uri="{FF2B5EF4-FFF2-40B4-BE49-F238E27FC236}">
                      <a16:creationId xmlns:a16="http://schemas.microsoft.com/office/drawing/2014/main" id="{CE16AEDB-3098-43E6-98F8-2BBFC440A66D}"/>
                    </a:ext>
                  </a:extLst>
                </p:cNvPr>
                <p:cNvSpPr>
                  <a:spLocks noEditPoints="1"/>
                </p:cNvSpPr>
                <p:nvPr/>
              </p:nvSpPr>
              <p:spPr bwMode="auto">
                <a:xfrm>
                  <a:off x="6135688" y="-2295525"/>
                  <a:ext cx="3683000" cy="3768726"/>
                </a:xfrm>
                <a:custGeom>
                  <a:avLst/>
                  <a:gdLst>
                    <a:gd name="T0" fmla="*/ 972 w 979"/>
                    <a:gd name="T1" fmla="*/ 370 h 1002"/>
                    <a:gd name="T2" fmla="*/ 961 w 979"/>
                    <a:gd name="T3" fmla="*/ 334 h 1002"/>
                    <a:gd name="T4" fmla="*/ 946 w 979"/>
                    <a:gd name="T5" fmla="*/ 296 h 1002"/>
                    <a:gd name="T6" fmla="*/ 844 w 979"/>
                    <a:gd name="T7" fmla="*/ 311 h 1002"/>
                    <a:gd name="T8" fmla="*/ 764 w 979"/>
                    <a:gd name="T9" fmla="*/ 207 h 1002"/>
                    <a:gd name="T10" fmla="*/ 803 w 979"/>
                    <a:gd name="T11" fmla="*/ 112 h 1002"/>
                    <a:gd name="T12" fmla="*/ 738 w 979"/>
                    <a:gd name="T13" fmla="*/ 67 h 1002"/>
                    <a:gd name="T14" fmla="*/ 664 w 979"/>
                    <a:gd name="T15" fmla="*/ 139 h 1002"/>
                    <a:gd name="T16" fmla="*/ 539 w 979"/>
                    <a:gd name="T17" fmla="*/ 103 h 1002"/>
                    <a:gd name="T18" fmla="*/ 514 w 979"/>
                    <a:gd name="T19" fmla="*/ 1 h 1002"/>
                    <a:gd name="T20" fmla="*/ 436 w 979"/>
                    <a:gd name="T21" fmla="*/ 4 h 1002"/>
                    <a:gd name="T22" fmla="*/ 419 w 979"/>
                    <a:gd name="T23" fmla="*/ 105 h 1002"/>
                    <a:gd name="T24" fmla="*/ 354 w 979"/>
                    <a:gd name="T25" fmla="*/ 123 h 1002"/>
                    <a:gd name="T26" fmla="*/ 294 w 979"/>
                    <a:gd name="T27" fmla="*/ 149 h 1002"/>
                    <a:gd name="T28" fmla="*/ 216 w 979"/>
                    <a:gd name="T29" fmla="*/ 82 h 1002"/>
                    <a:gd name="T30" fmla="*/ 153 w 979"/>
                    <a:gd name="T31" fmla="*/ 130 h 1002"/>
                    <a:gd name="T32" fmla="*/ 200 w 979"/>
                    <a:gd name="T33" fmla="*/ 224 h 1002"/>
                    <a:gd name="T34" fmla="*/ 125 w 979"/>
                    <a:gd name="T35" fmla="*/ 332 h 1002"/>
                    <a:gd name="T36" fmla="*/ 22 w 979"/>
                    <a:gd name="T37" fmla="*/ 323 h 1002"/>
                    <a:gd name="T38" fmla="*/ 0 w 979"/>
                    <a:gd name="T39" fmla="*/ 399 h 1002"/>
                    <a:gd name="T40" fmla="*/ 92 w 979"/>
                    <a:gd name="T41" fmla="*/ 447 h 1002"/>
                    <a:gd name="T42" fmla="*/ 95 w 979"/>
                    <a:gd name="T43" fmla="*/ 579 h 1002"/>
                    <a:gd name="T44" fmla="*/ 7 w 979"/>
                    <a:gd name="T45" fmla="*/ 632 h 1002"/>
                    <a:gd name="T46" fmla="*/ 19 w 979"/>
                    <a:gd name="T47" fmla="*/ 670 h 1002"/>
                    <a:gd name="T48" fmla="*/ 33 w 979"/>
                    <a:gd name="T49" fmla="*/ 706 h 1002"/>
                    <a:gd name="T50" fmla="*/ 135 w 979"/>
                    <a:gd name="T51" fmla="*/ 691 h 1002"/>
                    <a:gd name="T52" fmla="*/ 217 w 979"/>
                    <a:gd name="T53" fmla="*/ 796 h 1002"/>
                    <a:gd name="T54" fmla="*/ 176 w 979"/>
                    <a:gd name="T55" fmla="*/ 891 h 1002"/>
                    <a:gd name="T56" fmla="*/ 241 w 979"/>
                    <a:gd name="T57" fmla="*/ 935 h 1002"/>
                    <a:gd name="T58" fmla="*/ 315 w 979"/>
                    <a:gd name="T59" fmla="*/ 863 h 1002"/>
                    <a:gd name="T60" fmla="*/ 442 w 979"/>
                    <a:gd name="T61" fmla="*/ 901 h 1002"/>
                    <a:gd name="T62" fmla="*/ 465 w 979"/>
                    <a:gd name="T63" fmla="*/ 1001 h 1002"/>
                    <a:gd name="T64" fmla="*/ 544 w 979"/>
                    <a:gd name="T65" fmla="*/ 998 h 1002"/>
                    <a:gd name="T66" fmla="*/ 562 w 979"/>
                    <a:gd name="T67" fmla="*/ 897 h 1002"/>
                    <a:gd name="T68" fmla="*/ 625 w 979"/>
                    <a:gd name="T69" fmla="*/ 879 h 1002"/>
                    <a:gd name="T70" fmla="*/ 686 w 979"/>
                    <a:gd name="T71" fmla="*/ 852 h 1002"/>
                    <a:gd name="T72" fmla="*/ 763 w 979"/>
                    <a:gd name="T73" fmla="*/ 920 h 1002"/>
                    <a:gd name="T74" fmla="*/ 826 w 979"/>
                    <a:gd name="T75" fmla="*/ 872 h 1002"/>
                    <a:gd name="T76" fmla="*/ 781 w 979"/>
                    <a:gd name="T77" fmla="*/ 780 h 1002"/>
                    <a:gd name="T78" fmla="*/ 854 w 979"/>
                    <a:gd name="T79" fmla="*/ 670 h 1002"/>
                    <a:gd name="T80" fmla="*/ 957 w 979"/>
                    <a:gd name="T81" fmla="*/ 679 h 1002"/>
                    <a:gd name="T82" fmla="*/ 979 w 979"/>
                    <a:gd name="T83" fmla="*/ 603 h 1002"/>
                    <a:gd name="T84" fmla="*/ 889 w 979"/>
                    <a:gd name="T85" fmla="*/ 556 h 1002"/>
                    <a:gd name="T86" fmla="*/ 884 w 979"/>
                    <a:gd name="T87" fmla="*/ 424 h 1002"/>
                    <a:gd name="T88" fmla="*/ 972 w 979"/>
                    <a:gd name="T89" fmla="*/ 370 h 1002"/>
                    <a:gd name="T90" fmla="*/ 972 w 979"/>
                    <a:gd name="T91" fmla="*/ 370 h 1002"/>
                    <a:gd name="T92" fmla="*/ 579 w 979"/>
                    <a:gd name="T93" fmla="*/ 750 h 1002"/>
                    <a:gd name="T94" fmla="*/ 240 w 979"/>
                    <a:gd name="T95" fmla="*/ 591 h 1002"/>
                    <a:gd name="T96" fmla="*/ 401 w 979"/>
                    <a:gd name="T97" fmla="*/ 252 h 1002"/>
                    <a:gd name="T98" fmla="*/ 740 w 979"/>
                    <a:gd name="T99" fmla="*/ 413 h 1002"/>
                    <a:gd name="T100" fmla="*/ 579 w 979"/>
                    <a:gd name="T101" fmla="*/ 750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79" h="1002">
                      <a:moveTo>
                        <a:pt x="972" y="370"/>
                      </a:moveTo>
                      <a:cubicBezTo>
                        <a:pt x="969" y="358"/>
                        <a:pt x="965" y="346"/>
                        <a:pt x="961" y="334"/>
                      </a:cubicBezTo>
                      <a:cubicBezTo>
                        <a:pt x="956" y="320"/>
                        <a:pt x="952" y="308"/>
                        <a:pt x="946" y="296"/>
                      </a:cubicBezTo>
                      <a:cubicBezTo>
                        <a:pt x="844" y="311"/>
                        <a:pt x="844" y="311"/>
                        <a:pt x="844" y="311"/>
                      </a:cubicBezTo>
                      <a:cubicBezTo>
                        <a:pt x="823" y="271"/>
                        <a:pt x="795" y="237"/>
                        <a:pt x="764" y="207"/>
                      </a:cubicBezTo>
                      <a:cubicBezTo>
                        <a:pt x="803" y="112"/>
                        <a:pt x="803" y="112"/>
                        <a:pt x="803" y="112"/>
                      </a:cubicBezTo>
                      <a:cubicBezTo>
                        <a:pt x="784" y="95"/>
                        <a:pt x="762" y="81"/>
                        <a:pt x="738" y="67"/>
                      </a:cubicBezTo>
                      <a:cubicBezTo>
                        <a:pt x="664" y="139"/>
                        <a:pt x="664" y="139"/>
                        <a:pt x="664" y="139"/>
                      </a:cubicBezTo>
                      <a:cubicBezTo>
                        <a:pt x="625" y="119"/>
                        <a:pt x="583" y="107"/>
                        <a:pt x="539" y="103"/>
                      </a:cubicBezTo>
                      <a:cubicBezTo>
                        <a:pt x="514" y="1"/>
                        <a:pt x="514" y="1"/>
                        <a:pt x="514" y="1"/>
                      </a:cubicBezTo>
                      <a:cubicBezTo>
                        <a:pt x="489" y="0"/>
                        <a:pt x="462" y="1"/>
                        <a:pt x="436" y="4"/>
                      </a:cubicBezTo>
                      <a:cubicBezTo>
                        <a:pt x="419" y="105"/>
                        <a:pt x="419" y="105"/>
                        <a:pt x="419" y="105"/>
                      </a:cubicBezTo>
                      <a:cubicBezTo>
                        <a:pt x="397" y="109"/>
                        <a:pt x="375" y="115"/>
                        <a:pt x="354" y="123"/>
                      </a:cubicBezTo>
                      <a:cubicBezTo>
                        <a:pt x="333" y="130"/>
                        <a:pt x="313" y="139"/>
                        <a:pt x="294" y="149"/>
                      </a:cubicBezTo>
                      <a:cubicBezTo>
                        <a:pt x="216" y="82"/>
                        <a:pt x="216" y="82"/>
                        <a:pt x="216" y="82"/>
                      </a:cubicBezTo>
                      <a:cubicBezTo>
                        <a:pt x="194" y="97"/>
                        <a:pt x="173" y="113"/>
                        <a:pt x="153" y="130"/>
                      </a:cubicBezTo>
                      <a:cubicBezTo>
                        <a:pt x="200" y="224"/>
                        <a:pt x="200" y="224"/>
                        <a:pt x="200" y="224"/>
                      </a:cubicBezTo>
                      <a:cubicBezTo>
                        <a:pt x="169" y="255"/>
                        <a:pt x="143" y="291"/>
                        <a:pt x="125" y="332"/>
                      </a:cubicBezTo>
                      <a:cubicBezTo>
                        <a:pt x="22" y="323"/>
                        <a:pt x="22" y="323"/>
                        <a:pt x="22" y="323"/>
                      </a:cubicBezTo>
                      <a:cubicBezTo>
                        <a:pt x="14" y="348"/>
                        <a:pt x="6" y="373"/>
                        <a:pt x="0" y="399"/>
                      </a:cubicBezTo>
                      <a:cubicBezTo>
                        <a:pt x="92" y="447"/>
                        <a:pt x="92" y="447"/>
                        <a:pt x="92" y="447"/>
                      </a:cubicBezTo>
                      <a:cubicBezTo>
                        <a:pt x="85" y="490"/>
                        <a:pt x="87" y="534"/>
                        <a:pt x="95" y="579"/>
                      </a:cubicBezTo>
                      <a:cubicBezTo>
                        <a:pt x="7" y="632"/>
                        <a:pt x="7" y="632"/>
                        <a:pt x="7" y="632"/>
                      </a:cubicBezTo>
                      <a:cubicBezTo>
                        <a:pt x="11" y="644"/>
                        <a:pt x="14" y="657"/>
                        <a:pt x="19" y="670"/>
                      </a:cubicBezTo>
                      <a:cubicBezTo>
                        <a:pt x="23" y="682"/>
                        <a:pt x="29" y="694"/>
                        <a:pt x="33" y="706"/>
                      </a:cubicBezTo>
                      <a:cubicBezTo>
                        <a:pt x="135" y="691"/>
                        <a:pt x="135" y="691"/>
                        <a:pt x="135" y="691"/>
                      </a:cubicBezTo>
                      <a:cubicBezTo>
                        <a:pt x="158" y="731"/>
                        <a:pt x="184" y="766"/>
                        <a:pt x="217" y="796"/>
                      </a:cubicBezTo>
                      <a:cubicBezTo>
                        <a:pt x="176" y="891"/>
                        <a:pt x="176" y="891"/>
                        <a:pt x="176" y="891"/>
                      </a:cubicBezTo>
                      <a:cubicBezTo>
                        <a:pt x="197" y="907"/>
                        <a:pt x="220" y="922"/>
                        <a:pt x="241" y="935"/>
                      </a:cubicBezTo>
                      <a:cubicBezTo>
                        <a:pt x="315" y="863"/>
                        <a:pt x="315" y="863"/>
                        <a:pt x="315" y="863"/>
                      </a:cubicBezTo>
                      <a:cubicBezTo>
                        <a:pt x="355" y="883"/>
                        <a:pt x="398" y="894"/>
                        <a:pt x="442" y="901"/>
                      </a:cubicBezTo>
                      <a:cubicBezTo>
                        <a:pt x="465" y="1001"/>
                        <a:pt x="465" y="1001"/>
                        <a:pt x="465" y="1001"/>
                      </a:cubicBezTo>
                      <a:cubicBezTo>
                        <a:pt x="491" y="1002"/>
                        <a:pt x="517" y="1001"/>
                        <a:pt x="544" y="998"/>
                      </a:cubicBezTo>
                      <a:cubicBezTo>
                        <a:pt x="562" y="897"/>
                        <a:pt x="562" y="897"/>
                        <a:pt x="562" y="897"/>
                      </a:cubicBezTo>
                      <a:cubicBezTo>
                        <a:pt x="582" y="893"/>
                        <a:pt x="604" y="887"/>
                        <a:pt x="625" y="879"/>
                      </a:cubicBezTo>
                      <a:cubicBezTo>
                        <a:pt x="646" y="872"/>
                        <a:pt x="666" y="863"/>
                        <a:pt x="686" y="852"/>
                      </a:cubicBezTo>
                      <a:cubicBezTo>
                        <a:pt x="763" y="920"/>
                        <a:pt x="763" y="920"/>
                        <a:pt x="763" y="920"/>
                      </a:cubicBezTo>
                      <a:cubicBezTo>
                        <a:pt x="785" y="905"/>
                        <a:pt x="806" y="889"/>
                        <a:pt x="826" y="872"/>
                      </a:cubicBezTo>
                      <a:cubicBezTo>
                        <a:pt x="781" y="780"/>
                        <a:pt x="781" y="780"/>
                        <a:pt x="781" y="780"/>
                      </a:cubicBezTo>
                      <a:cubicBezTo>
                        <a:pt x="811" y="747"/>
                        <a:pt x="836" y="711"/>
                        <a:pt x="854" y="670"/>
                      </a:cubicBezTo>
                      <a:cubicBezTo>
                        <a:pt x="957" y="679"/>
                        <a:pt x="957" y="679"/>
                        <a:pt x="957" y="679"/>
                      </a:cubicBezTo>
                      <a:cubicBezTo>
                        <a:pt x="967" y="655"/>
                        <a:pt x="975" y="629"/>
                        <a:pt x="979" y="603"/>
                      </a:cubicBezTo>
                      <a:cubicBezTo>
                        <a:pt x="889" y="556"/>
                        <a:pt x="889" y="556"/>
                        <a:pt x="889" y="556"/>
                      </a:cubicBezTo>
                      <a:cubicBezTo>
                        <a:pt x="894" y="512"/>
                        <a:pt x="893" y="468"/>
                        <a:pt x="884" y="424"/>
                      </a:cubicBezTo>
                      <a:cubicBezTo>
                        <a:pt x="972" y="370"/>
                        <a:pt x="972" y="370"/>
                        <a:pt x="972" y="370"/>
                      </a:cubicBezTo>
                      <a:cubicBezTo>
                        <a:pt x="972" y="370"/>
                        <a:pt x="972" y="370"/>
                        <a:pt x="972" y="370"/>
                      </a:cubicBezTo>
                      <a:close/>
                      <a:moveTo>
                        <a:pt x="579" y="750"/>
                      </a:moveTo>
                      <a:cubicBezTo>
                        <a:pt x="442" y="799"/>
                        <a:pt x="289" y="728"/>
                        <a:pt x="240" y="591"/>
                      </a:cubicBezTo>
                      <a:cubicBezTo>
                        <a:pt x="191" y="453"/>
                        <a:pt x="264" y="301"/>
                        <a:pt x="401" y="252"/>
                      </a:cubicBezTo>
                      <a:cubicBezTo>
                        <a:pt x="539" y="203"/>
                        <a:pt x="690" y="274"/>
                        <a:pt x="740" y="413"/>
                      </a:cubicBezTo>
                      <a:cubicBezTo>
                        <a:pt x="789" y="549"/>
                        <a:pt x="717" y="701"/>
                        <a:pt x="579" y="750"/>
                      </a:cubicBezTo>
                      <a:close/>
                    </a:path>
                  </a:pathLst>
                </a:custGeom>
                <a:solidFill>
                  <a:srgbClr val="68217A"/>
                </a:solidFill>
                <a:ln>
                  <a:noFill/>
                </a:ln>
              </p:spPr>
              <p:txBody>
                <a:bodyPr vert="horz" wrap="square" lIns="89642" tIns="44821" rIns="89642" bIns="44821" numCol="1" anchor="t" anchorCtr="0" compatLnSpc="1">
                  <a:prstTxWarp prst="textNoShape">
                    <a:avLst/>
                  </a:prstTxWarp>
                </a:bodyPr>
                <a:lstStyle/>
                <a:p>
                  <a:pPr algn="l" defTabSz="932742" fontAlgn="auto">
                    <a:defRPr/>
                  </a:pPr>
                  <a:endParaRPr lang="en-US" sz="1765" kern="0">
                    <a:solidFill>
                      <a:srgbClr val="505050"/>
                    </a:solidFill>
                    <a:ea typeface="Segoe UI" pitchFamily="34" charset="0"/>
                    <a:cs typeface="Segoe UI" pitchFamily="34" charset="0"/>
                  </a:endParaRPr>
                </a:p>
              </p:txBody>
            </p:sp>
          </p:grpSp>
          <p:sp>
            <p:nvSpPr>
              <p:cNvPr id="104" name="TextBox 103">
                <a:extLst>
                  <a:ext uri="{FF2B5EF4-FFF2-40B4-BE49-F238E27FC236}">
                    <a16:creationId xmlns:a16="http://schemas.microsoft.com/office/drawing/2014/main" id="{2ABAD072-E931-4298-B9F9-474EED57864C}"/>
                  </a:ext>
                </a:extLst>
              </p:cNvPr>
              <p:cNvSpPr txBox="1"/>
              <p:nvPr/>
            </p:nvSpPr>
            <p:spPr>
              <a:xfrm>
                <a:off x="5622912" y="3288936"/>
                <a:ext cx="1453434" cy="738655"/>
              </a:xfrm>
              <a:prstGeom prst="rect">
                <a:avLst/>
              </a:prstGeom>
              <a:noFill/>
            </p:spPr>
            <p:txBody>
              <a:bodyPr wrap="none" lIns="179285" tIns="143428" rIns="179285" bIns="143428" rtlCol="0">
                <a:spAutoFit/>
              </a:bodyPr>
              <a:lstStyle/>
              <a:p>
                <a:pPr defTabSz="932742" fontAlgn="auto">
                  <a:lnSpc>
                    <a:spcPct val="90000"/>
                  </a:lnSpc>
                  <a:spcAft>
                    <a:spcPts val="588"/>
                  </a:spcAft>
                  <a:defRPr/>
                </a:pPr>
                <a:r>
                  <a:rPr lang="en-US" sz="3137" kern="0">
                    <a:gradFill>
                      <a:gsLst>
                        <a:gs pos="2917">
                          <a:srgbClr val="FFFFFF"/>
                        </a:gs>
                        <a:gs pos="30000">
                          <a:srgbClr val="FFFFFF"/>
                        </a:gs>
                      </a:gsLst>
                      <a:lin ang="5400000" scaled="0"/>
                    </a:gradFill>
                    <a:ea typeface="Segoe UI" pitchFamily="34" charset="0"/>
                    <a:cs typeface="Segoe UI" pitchFamily="34" charset="0"/>
                  </a:rPr>
                  <a:t>AD FS</a:t>
                </a:r>
              </a:p>
            </p:txBody>
          </p:sp>
        </p:grpSp>
      </p:grpSp>
      <p:cxnSp>
        <p:nvCxnSpPr>
          <p:cNvPr id="107" name="Elbow Connector 111">
            <a:extLst>
              <a:ext uri="{FF2B5EF4-FFF2-40B4-BE49-F238E27FC236}">
                <a16:creationId xmlns:a16="http://schemas.microsoft.com/office/drawing/2014/main" id="{94C3D33B-BF58-44F9-A013-43CBDD1D2525}"/>
              </a:ext>
            </a:extLst>
          </p:cNvPr>
          <p:cNvCxnSpPr>
            <a:cxnSpLocks/>
          </p:cNvCxnSpPr>
          <p:nvPr/>
        </p:nvCxnSpPr>
        <p:spPr>
          <a:xfrm>
            <a:off x="5986909" y="2297130"/>
            <a:ext cx="3743550" cy="3235832"/>
          </a:xfrm>
          <a:prstGeom prst="bentConnector3">
            <a:avLst>
              <a:gd name="adj1" fmla="val 61704"/>
            </a:avLst>
          </a:prstGeom>
          <a:noFill/>
          <a:ln w="57150" cap="rnd" cmpd="sng" algn="ctr">
            <a:solidFill>
              <a:srgbClr val="E7E6E6">
                <a:lumMod val="25000"/>
              </a:srgbClr>
            </a:solidFill>
            <a:prstDash val="dash"/>
            <a:round/>
            <a:headEnd type="triangle"/>
            <a:tailEnd type="none"/>
          </a:ln>
          <a:effectLst/>
        </p:spPr>
      </p:cxnSp>
      <p:cxnSp>
        <p:nvCxnSpPr>
          <p:cNvPr id="108" name="Elbow Connector 112">
            <a:extLst>
              <a:ext uri="{FF2B5EF4-FFF2-40B4-BE49-F238E27FC236}">
                <a16:creationId xmlns:a16="http://schemas.microsoft.com/office/drawing/2014/main" id="{EC112B46-4D82-4FE2-95CD-EB8C9DB7B1D9}"/>
              </a:ext>
            </a:extLst>
          </p:cNvPr>
          <p:cNvCxnSpPr>
            <a:cxnSpLocks/>
          </p:cNvCxnSpPr>
          <p:nvPr/>
        </p:nvCxnSpPr>
        <p:spPr>
          <a:xfrm>
            <a:off x="5986909" y="2679419"/>
            <a:ext cx="3632623" cy="3216551"/>
          </a:xfrm>
          <a:prstGeom prst="bentConnector3">
            <a:avLst>
              <a:gd name="adj1" fmla="val 50000"/>
            </a:avLst>
          </a:prstGeom>
          <a:noFill/>
          <a:ln w="57150" cap="rnd" cmpd="sng" algn="ctr">
            <a:solidFill>
              <a:srgbClr val="E7E6E6">
                <a:lumMod val="25000"/>
              </a:srgbClr>
            </a:solidFill>
            <a:prstDash val="solid"/>
            <a:headEnd type="triangle"/>
            <a:tailEnd type="none"/>
          </a:ln>
          <a:effectLst/>
        </p:spPr>
      </p:cxnSp>
      <p:sp>
        <p:nvSpPr>
          <p:cNvPr id="109" name="TextBox 108">
            <a:extLst>
              <a:ext uri="{FF2B5EF4-FFF2-40B4-BE49-F238E27FC236}">
                <a16:creationId xmlns:a16="http://schemas.microsoft.com/office/drawing/2014/main" id="{B2989181-7B46-4EB8-81CC-E90D79603FDB}"/>
              </a:ext>
            </a:extLst>
          </p:cNvPr>
          <p:cNvSpPr txBox="1"/>
          <p:nvPr/>
        </p:nvSpPr>
        <p:spPr>
          <a:xfrm>
            <a:off x="6172002" y="1865809"/>
            <a:ext cx="2843520" cy="506833"/>
          </a:xfrm>
          <a:prstGeom prst="rect">
            <a:avLst/>
          </a:prstGeom>
          <a:noFill/>
        </p:spPr>
        <p:txBody>
          <a:bodyPr wrap="none" lIns="179285" tIns="143428" rIns="179285" bIns="143428" rtlCol="0">
            <a:spAutoFit/>
          </a:bodyPr>
          <a:lstStyle/>
          <a:p>
            <a:pPr algn="l" defTabSz="932742" fontAlgn="auto">
              <a:lnSpc>
                <a:spcPct val="90000"/>
              </a:lnSpc>
              <a:spcAft>
                <a:spcPts val="588"/>
              </a:spcAft>
            </a:pPr>
            <a:r>
              <a:rPr lang="en-US" sz="1568" kern="0" dirty="0" err="1">
                <a:solidFill>
                  <a:prstClr val="black"/>
                </a:solidFill>
                <a:ea typeface="Segoe UI" pitchFamily="34" charset="0"/>
                <a:cs typeface="Segoe UI" pitchFamily="34" charset="0"/>
              </a:rPr>
              <a:t>Optionnal</a:t>
            </a:r>
            <a:r>
              <a:rPr lang="en-US" sz="1568" kern="0" dirty="0">
                <a:solidFill>
                  <a:prstClr val="black"/>
                </a:solidFill>
                <a:ea typeface="Segoe UI" pitchFamily="34" charset="0"/>
                <a:cs typeface="Segoe UI" pitchFamily="34" charset="0"/>
              </a:rPr>
              <a:t> Password hashes</a:t>
            </a:r>
          </a:p>
        </p:txBody>
      </p:sp>
      <p:sp>
        <p:nvSpPr>
          <p:cNvPr id="110" name="TextBox 109">
            <a:extLst>
              <a:ext uri="{FF2B5EF4-FFF2-40B4-BE49-F238E27FC236}">
                <a16:creationId xmlns:a16="http://schemas.microsoft.com/office/drawing/2014/main" id="{88AE00F6-42C0-4C19-959C-22156944C46F}"/>
              </a:ext>
            </a:extLst>
          </p:cNvPr>
          <p:cNvSpPr txBox="1"/>
          <p:nvPr/>
        </p:nvSpPr>
        <p:spPr>
          <a:xfrm>
            <a:off x="6172001" y="2257963"/>
            <a:ext cx="1600407" cy="506901"/>
          </a:xfrm>
          <a:prstGeom prst="rect">
            <a:avLst/>
          </a:prstGeom>
          <a:noFill/>
        </p:spPr>
        <p:txBody>
          <a:bodyPr wrap="none" lIns="179285" tIns="143428" rIns="179285" bIns="143428" rtlCol="0">
            <a:spAutoFit/>
          </a:bodyPr>
          <a:lstStyle/>
          <a:p>
            <a:pPr algn="l" defTabSz="932742" fontAlgn="auto">
              <a:lnSpc>
                <a:spcPct val="90000"/>
              </a:lnSpc>
              <a:spcAft>
                <a:spcPts val="588"/>
              </a:spcAft>
            </a:pPr>
            <a:r>
              <a:rPr lang="en-US" sz="1568" kern="0">
                <a:solidFill>
                  <a:prstClr val="black"/>
                </a:solidFill>
                <a:ea typeface="Segoe UI" pitchFamily="34" charset="0"/>
                <a:cs typeface="Segoe UI" pitchFamily="34" charset="0"/>
              </a:rPr>
              <a:t>User accounts</a:t>
            </a:r>
          </a:p>
        </p:txBody>
      </p:sp>
      <p:grpSp>
        <p:nvGrpSpPr>
          <p:cNvPr id="111" name="Group 110">
            <a:extLst>
              <a:ext uri="{FF2B5EF4-FFF2-40B4-BE49-F238E27FC236}">
                <a16:creationId xmlns:a16="http://schemas.microsoft.com/office/drawing/2014/main" id="{C0DBF3DA-330F-4D43-AC74-970667D2BD68}"/>
              </a:ext>
            </a:extLst>
          </p:cNvPr>
          <p:cNvGrpSpPr/>
          <p:nvPr/>
        </p:nvGrpSpPr>
        <p:grpSpPr>
          <a:xfrm>
            <a:off x="2510150" y="4848200"/>
            <a:ext cx="1696017" cy="1706953"/>
            <a:chOff x="1217915" y="4007609"/>
            <a:chExt cx="2260915" cy="2275493"/>
          </a:xfrm>
        </p:grpSpPr>
        <p:sp>
          <p:nvSpPr>
            <p:cNvPr id="112" name="Freeform 125">
              <a:extLst>
                <a:ext uri="{FF2B5EF4-FFF2-40B4-BE49-F238E27FC236}">
                  <a16:creationId xmlns:a16="http://schemas.microsoft.com/office/drawing/2014/main" id="{F845AFA9-2FA8-486D-9709-7C10E0A3DCB4}"/>
                </a:ext>
              </a:extLst>
            </p:cNvPr>
            <p:cNvSpPr>
              <a:spLocks noEditPoints="1"/>
            </p:cNvSpPr>
            <p:nvPr/>
          </p:nvSpPr>
          <p:spPr bwMode="auto">
            <a:xfrm>
              <a:off x="1217915" y="4007609"/>
              <a:ext cx="2115858" cy="2275493"/>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rgbClr val="008272"/>
            </a:solidFill>
            <a:ln>
              <a:noFill/>
            </a:ln>
          </p:spPr>
          <p:txBody>
            <a:bodyPr vert="horz" wrap="square" lIns="89642" tIns="44821" rIns="89642" bIns="44821" numCol="1" anchor="t" anchorCtr="0" compatLnSpc="1">
              <a:prstTxWarp prst="textNoShape">
                <a:avLst/>
              </a:prstTxWarp>
            </a:bodyPr>
            <a:lstStyle/>
            <a:p>
              <a:pPr algn="l" defTabSz="932742" fontAlgn="auto">
                <a:defRPr/>
              </a:pPr>
              <a:endParaRPr lang="en-US" sz="1765" kern="0">
                <a:solidFill>
                  <a:srgbClr val="505050"/>
                </a:solidFill>
                <a:ea typeface="Segoe UI" pitchFamily="34" charset="0"/>
                <a:cs typeface="Segoe UI" pitchFamily="34" charset="0"/>
              </a:endParaRPr>
            </a:p>
          </p:txBody>
        </p:sp>
        <p:sp>
          <p:nvSpPr>
            <p:cNvPr id="113" name="TextBox 112">
              <a:extLst>
                <a:ext uri="{FF2B5EF4-FFF2-40B4-BE49-F238E27FC236}">
                  <a16:creationId xmlns:a16="http://schemas.microsoft.com/office/drawing/2014/main" id="{568A14A5-ECF8-4AB2-8959-D80A573E9EDC}"/>
                </a:ext>
              </a:extLst>
            </p:cNvPr>
            <p:cNvSpPr txBox="1"/>
            <p:nvPr/>
          </p:nvSpPr>
          <p:spPr>
            <a:xfrm>
              <a:off x="2183431" y="5303009"/>
              <a:ext cx="1295399" cy="724002"/>
            </a:xfrm>
            <a:prstGeom prst="rect">
              <a:avLst/>
            </a:prstGeom>
            <a:noFill/>
          </p:spPr>
          <p:txBody>
            <a:bodyPr wrap="square" lIns="179285" tIns="143428" rIns="179285" bIns="143428" rtlCol="0">
              <a:spAutoFit/>
            </a:bodyPr>
            <a:lstStyle/>
            <a:p>
              <a:pPr defTabSz="932742" fontAlgn="auto">
                <a:lnSpc>
                  <a:spcPct val="70000"/>
                </a:lnSpc>
                <a:spcAft>
                  <a:spcPts val="588"/>
                </a:spcAft>
                <a:defRPr/>
              </a:pPr>
              <a:r>
                <a:rPr lang="en-US" sz="2353" kern="0">
                  <a:gradFill>
                    <a:gsLst>
                      <a:gs pos="0">
                        <a:srgbClr val="505050"/>
                      </a:gs>
                      <a:gs pos="100000">
                        <a:srgbClr val="505050"/>
                      </a:gs>
                    </a:gsLst>
                    <a:lin ang="5400000" scaled="1"/>
                  </a:gradFill>
                  <a:ea typeface="Segoe UI" pitchFamily="34" charset="0"/>
                  <a:cs typeface="Segoe UI" pitchFamily="34" charset="0"/>
                </a:rPr>
                <a:t>User</a:t>
              </a:r>
            </a:p>
          </p:txBody>
        </p:sp>
      </p:grpSp>
      <p:cxnSp>
        <p:nvCxnSpPr>
          <p:cNvPr id="114" name="Straight Arrow Connector 113">
            <a:extLst>
              <a:ext uri="{FF2B5EF4-FFF2-40B4-BE49-F238E27FC236}">
                <a16:creationId xmlns:a16="http://schemas.microsoft.com/office/drawing/2014/main" id="{11C5343D-C8C7-4634-A34D-8734659E9232}"/>
              </a:ext>
            </a:extLst>
          </p:cNvPr>
          <p:cNvCxnSpPr/>
          <p:nvPr/>
        </p:nvCxnSpPr>
        <p:spPr>
          <a:xfrm flipV="1">
            <a:off x="3356329" y="3240466"/>
            <a:ext cx="0" cy="1523922"/>
          </a:xfrm>
          <a:prstGeom prst="straightConnector1">
            <a:avLst/>
          </a:prstGeom>
          <a:noFill/>
          <a:ln w="57150" cap="flat" cmpd="sng" algn="ctr">
            <a:solidFill>
              <a:srgbClr val="E7E6E6">
                <a:lumMod val="25000"/>
              </a:srgbClr>
            </a:solidFill>
            <a:prstDash val="solid"/>
            <a:headEnd type="none"/>
            <a:tailEnd type="triangle"/>
          </a:ln>
          <a:effectLst/>
        </p:spPr>
      </p:cxnSp>
      <p:sp>
        <p:nvSpPr>
          <p:cNvPr id="115" name="TextBox 114">
            <a:extLst>
              <a:ext uri="{FF2B5EF4-FFF2-40B4-BE49-F238E27FC236}">
                <a16:creationId xmlns:a16="http://schemas.microsoft.com/office/drawing/2014/main" id="{2650A7D6-4666-482E-9DDE-F1492AD703BC}"/>
              </a:ext>
            </a:extLst>
          </p:cNvPr>
          <p:cNvSpPr txBox="1"/>
          <p:nvPr/>
        </p:nvSpPr>
        <p:spPr>
          <a:xfrm>
            <a:off x="3344553" y="3857025"/>
            <a:ext cx="1663266" cy="506901"/>
          </a:xfrm>
          <a:prstGeom prst="rect">
            <a:avLst/>
          </a:prstGeom>
          <a:noFill/>
        </p:spPr>
        <p:txBody>
          <a:bodyPr wrap="none" lIns="179285" tIns="143428" rIns="179285" bIns="143428" rtlCol="0">
            <a:spAutoFit/>
          </a:bodyPr>
          <a:lstStyle/>
          <a:p>
            <a:pPr algn="l" defTabSz="932742" fontAlgn="auto">
              <a:lnSpc>
                <a:spcPct val="90000"/>
              </a:lnSpc>
              <a:spcAft>
                <a:spcPts val="588"/>
              </a:spcAft>
              <a:defRPr/>
            </a:pPr>
            <a:r>
              <a:rPr lang="en-US" sz="1568" kern="0">
                <a:solidFill>
                  <a:prstClr val="black"/>
                </a:solidFill>
                <a:ea typeface="Segoe UI" pitchFamily="34" charset="0"/>
                <a:cs typeface="Segoe UI" pitchFamily="34" charset="0"/>
              </a:rPr>
              <a:t>Authentication</a:t>
            </a:r>
          </a:p>
        </p:txBody>
      </p:sp>
      <p:sp>
        <p:nvSpPr>
          <p:cNvPr id="116" name="TextBox 115">
            <a:extLst>
              <a:ext uri="{FF2B5EF4-FFF2-40B4-BE49-F238E27FC236}">
                <a16:creationId xmlns:a16="http://schemas.microsoft.com/office/drawing/2014/main" id="{07CBC0BE-9643-405A-8E7B-32446212DA88}"/>
              </a:ext>
            </a:extLst>
          </p:cNvPr>
          <p:cNvSpPr txBox="1"/>
          <p:nvPr/>
        </p:nvSpPr>
        <p:spPr>
          <a:xfrm>
            <a:off x="7215549" y="6071886"/>
            <a:ext cx="1663266" cy="506901"/>
          </a:xfrm>
          <a:prstGeom prst="rect">
            <a:avLst/>
          </a:prstGeom>
          <a:noFill/>
        </p:spPr>
        <p:txBody>
          <a:bodyPr wrap="none" lIns="179285" tIns="143428" rIns="179285" bIns="143428" rtlCol="0">
            <a:spAutoFit/>
          </a:bodyPr>
          <a:lstStyle/>
          <a:p>
            <a:pPr algn="l" defTabSz="932742" fontAlgn="auto">
              <a:lnSpc>
                <a:spcPct val="90000"/>
              </a:lnSpc>
              <a:spcAft>
                <a:spcPts val="588"/>
              </a:spcAft>
            </a:pPr>
            <a:r>
              <a:rPr lang="en-US" sz="1568" kern="0">
                <a:solidFill>
                  <a:prstClr val="black"/>
                </a:solidFill>
                <a:ea typeface="Segoe UI" pitchFamily="34" charset="0"/>
                <a:cs typeface="Segoe UI" pitchFamily="34" charset="0"/>
              </a:rPr>
              <a:t>Authentication</a:t>
            </a:r>
          </a:p>
        </p:txBody>
      </p:sp>
      <p:sp>
        <p:nvSpPr>
          <p:cNvPr id="117" name="TextBox 116">
            <a:extLst>
              <a:ext uri="{FF2B5EF4-FFF2-40B4-BE49-F238E27FC236}">
                <a16:creationId xmlns:a16="http://schemas.microsoft.com/office/drawing/2014/main" id="{1F7338DC-6F39-4830-8E28-AA68CCF549EE}"/>
              </a:ext>
            </a:extLst>
          </p:cNvPr>
          <p:cNvSpPr txBox="1"/>
          <p:nvPr/>
        </p:nvSpPr>
        <p:spPr>
          <a:xfrm rot="16200000">
            <a:off x="2639960" y="3748978"/>
            <a:ext cx="1059814" cy="506901"/>
          </a:xfrm>
          <a:prstGeom prst="rect">
            <a:avLst/>
          </a:prstGeom>
          <a:noFill/>
        </p:spPr>
        <p:txBody>
          <a:bodyPr wrap="none" lIns="179285" tIns="143428" rIns="179285" bIns="143428" rtlCol="0">
            <a:spAutoFit/>
          </a:bodyPr>
          <a:lstStyle/>
          <a:p>
            <a:pPr algn="l" defTabSz="932742" fontAlgn="auto">
              <a:lnSpc>
                <a:spcPct val="90000"/>
              </a:lnSpc>
              <a:spcAft>
                <a:spcPts val="588"/>
              </a:spcAft>
            </a:pPr>
            <a:r>
              <a:rPr lang="en-US" sz="1568" kern="0">
                <a:solidFill>
                  <a:prstClr val="black"/>
                </a:solidFill>
                <a:ea typeface="Segoe UI" pitchFamily="34" charset="0"/>
                <a:cs typeface="Segoe UI" pitchFamily="34" charset="0"/>
              </a:rPr>
              <a:t>Sign-on</a:t>
            </a:r>
          </a:p>
        </p:txBody>
      </p:sp>
      <p:cxnSp>
        <p:nvCxnSpPr>
          <p:cNvPr id="118" name="Elbow Connector 5">
            <a:extLst>
              <a:ext uri="{FF2B5EF4-FFF2-40B4-BE49-F238E27FC236}">
                <a16:creationId xmlns:a16="http://schemas.microsoft.com/office/drawing/2014/main" id="{21DB2822-DD6C-4304-BF16-CBC7F83ABB21}"/>
              </a:ext>
            </a:extLst>
          </p:cNvPr>
          <p:cNvCxnSpPr>
            <a:cxnSpLocks/>
          </p:cNvCxnSpPr>
          <p:nvPr/>
        </p:nvCxnSpPr>
        <p:spPr>
          <a:xfrm>
            <a:off x="3721761" y="3240467"/>
            <a:ext cx="1085553" cy="623337"/>
          </a:xfrm>
          <a:prstGeom prst="bentConnector3">
            <a:avLst>
              <a:gd name="adj1" fmla="val -808"/>
            </a:avLst>
          </a:prstGeom>
          <a:noFill/>
          <a:ln w="57150" cap="flat" cmpd="sng" algn="ctr">
            <a:solidFill>
              <a:srgbClr val="E7E6E6">
                <a:lumMod val="25000"/>
              </a:srgbClr>
            </a:solidFill>
            <a:prstDash val="solid"/>
            <a:headEnd type="triangle"/>
            <a:tailEnd type="none"/>
          </a:ln>
          <a:effectLst/>
        </p:spPr>
      </p:cxnSp>
      <p:cxnSp>
        <p:nvCxnSpPr>
          <p:cNvPr id="119" name="Elbow Connector 25">
            <a:extLst>
              <a:ext uri="{FF2B5EF4-FFF2-40B4-BE49-F238E27FC236}">
                <a16:creationId xmlns:a16="http://schemas.microsoft.com/office/drawing/2014/main" id="{7F51BA03-81D7-4DDB-9CE0-9CC6A63AD413}"/>
              </a:ext>
            </a:extLst>
          </p:cNvPr>
          <p:cNvCxnSpPr/>
          <p:nvPr/>
        </p:nvCxnSpPr>
        <p:spPr>
          <a:xfrm rot="5400000" flipH="1" flipV="1">
            <a:off x="3991963" y="4052460"/>
            <a:ext cx="421320" cy="950210"/>
          </a:xfrm>
          <a:prstGeom prst="bentConnector2">
            <a:avLst/>
          </a:prstGeom>
          <a:noFill/>
          <a:ln w="57150" cap="sq" cmpd="sng" algn="ctr">
            <a:solidFill>
              <a:srgbClr val="E7E6E6">
                <a:lumMod val="25000"/>
              </a:srgbClr>
            </a:solidFill>
            <a:prstDash val="solid"/>
            <a:headEnd type="none"/>
            <a:tailEnd type="triangle"/>
          </a:ln>
          <a:effectLst/>
        </p:spPr>
      </p:cxnSp>
      <p:cxnSp>
        <p:nvCxnSpPr>
          <p:cNvPr id="120" name="Elbow Connector 151">
            <a:extLst>
              <a:ext uri="{FF2B5EF4-FFF2-40B4-BE49-F238E27FC236}">
                <a16:creationId xmlns:a16="http://schemas.microsoft.com/office/drawing/2014/main" id="{9B5CC7DF-EA08-45ED-8184-E7237886B39D}"/>
              </a:ext>
            </a:extLst>
          </p:cNvPr>
          <p:cNvCxnSpPr>
            <a:cxnSpLocks/>
          </p:cNvCxnSpPr>
          <p:nvPr/>
        </p:nvCxnSpPr>
        <p:spPr>
          <a:xfrm rot="10800000">
            <a:off x="6120306" y="5331018"/>
            <a:ext cx="3416004" cy="826460"/>
          </a:xfrm>
          <a:prstGeom prst="bentConnector3">
            <a:avLst>
              <a:gd name="adj1" fmla="val 100137"/>
            </a:avLst>
          </a:prstGeom>
          <a:noFill/>
          <a:ln w="57150" cap="sq" cmpd="sng" algn="ctr">
            <a:solidFill>
              <a:srgbClr val="E7E6E6">
                <a:lumMod val="25000"/>
              </a:srgbClr>
            </a:solidFill>
            <a:prstDash val="solid"/>
            <a:headEnd type="none"/>
            <a:tailEnd type="triangle"/>
          </a:ln>
          <a:effectLst/>
        </p:spPr>
      </p:cxnSp>
      <p:cxnSp>
        <p:nvCxnSpPr>
          <p:cNvPr id="121" name="Elbow Connector 152">
            <a:extLst>
              <a:ext uri="{FF2B5EF4-FFF2-40B4-BE49-F238E27FC236}">
                <a16:creationId xmlns:a16="http://schemas.microsoft.com/office/drawing/2014/main" id="{5DC3C9A7-D39F-4806-9DD0-012ED98670FE}"/>
              </a:ext>
            </a:extLst>
          </p:cNvPr>
          <p:cNvCxnSpPr>
            <a:cxnSpLocks/>
          </p:cNvCxnSpPr>
          <p:nvPr/>
        </p:nvCxnSpPr>
        <p:spPr>
          <a:xfrm>
            <a:off x="5753045" y="5339260"/>
            <a:ext cx="3894192" cy="1126111"/>
          </a:xfrm>
          <a:prstGeom prst="bentConnector3">
            <a:avLst>
              <a:gd name="adj1" fmla="val 56"/>
            </a:avLst>
          </a:prstGeom>
          <a:noFill/>
          <a:ln w="57150" cap="sq" cmpd="sng" algn="ctr">
            <a:solidFill>
              <a:srgbClr val="E7E6E6">
                <a:lumMod val="25000"/>
              </a:srgbClr>
            </a:solidFill>
            <a:prstDash val="solid"/>
            <a:headEnd type="none"/>
            <a:tailEnd type="triangle"/>
          </a:ln>
          <a:effectLst/>
        </p:spPr>
      </p:cxnSp>
      <p:sp>
        <p:nvSpPr>
          <p:cNvPr id="122" name="Oval 121">
            <a:extLst>
              <a:ext uri="{FF2B5EF4-FFF2-40B4-BE49-F238E27FC236}">
                <a16:creationId xmlns:a16="http://schemas.microsoft.com/office/drawing/2014/main" id="{45A5E660-5F8F-41AA-90AF-420CC20D3CFB}"/>
              </a:ext>
            </a:extLst>
          </p:cNvPr>
          <p:cNvSpPr/>
          <p:nvPr/>
        </p:nvSpPr>
        <p:spPr>
          <a:xfrm>
            <a:off x="3229976" y="4381676"/>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123" name="Oval 122">
            <a:extLst>
              <a:ext uri="{FF2B5EF4-FFF2-40B4-BE49-F238E27FC236}">
                <a16:creationId xmlns:a16="http://schemas.microsoft.com/office/drawing/2014/main" id="{07340950-1726-4208-BAE8-ABAAE8F95C2C}"/>
              </a:ext>
            </a:extLst>
          </p:cNvPr>
          <p:cNvSpPr/>
          <p:nvPr/>
        </p:nvSpPr>
        <p:spPr>
          <a:xfrm>
            <a:off x="3645923" y="4397108"/>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24" name="Oval 123">
            <a:extLst>
              <a:ext uri="{FF2B5EF4-FFF2-40B4-BE49-F238E27FC236}">
                <a16:creationId xmlns:a16="http://schemas.microsoft.com/office/drawing/2014/main" id="{A5B4E0B4-4B22-4A3F-B74D-1CB10E25B321}"/>
              </a:ext>
            </a:extLst>
          </p:cNvPr>
          <p:cNvSpPr/>
          <p:nvPr/>
        </p:nvSpPr>
        <p:spPr>
          <a:xfrm>
            <a:off x="6119760" y="6328506"/>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125" name="Oval 124">
            <a:extLst>
              <a:ext uri="{FF2B5EF4-FFF2-40B4-BE49-F238E27FC236}">
                <a16:creationId xmlns:a16="http://schemas.microsoft.com/office/drawing/2014/main" id="{1CE5D997-0D0E-4FA5-B293-C488AB5A9A47}"/>
              </a:ext>
            </a:extLst>
          </p:cNvPr>
          <p:cNvSpPr/>
          <p:nvPr/>
        </p:nvSpPr>
        <p:spPr>
          <a:xfrm>
            <a:off x="6769952" y="5978341"/>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126" name="Oval 125">
            <a:extLst>
              <a:ext uri="{FF2B5EF4-FFF2-40B4-BE49-F238E27FC236}">
                <a16:creationId xmlns:a16="http://schemas.microsoft.com/office/drawing/2014/main" id="{E7CE5D6A-441E-4C0F-BFBD-B06E3F43D079}"/>
              </a:ext>
            </a:extLst>
          </p:cNvPr>
          <p:cNvSpPr/>
          <p:nvPr/>
        </p:nvSpPr>
        <p:spPr>
          <a:xfrm>
            <a:off x="4081750" y="3744671"/>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5</a:t>
            </a:r>
          </a:p>
        </p:txBody>
      </p:sp>
      <p:grpSp>
        <p:nvGrpSpPr>
          <p:cNvPr id="127" name="Group 126">
            <a:extLst>
              <a:ext uri="{FF2B5EF4-FFF2-40B4-BE49-F238E27FC236}">
                <a16:creationId xmlns:a16="http://schemas.microsoft.com/office/drawing/2014/main" id="{D5EFD2F9-905C-4495-9D69-6DE0ABB0E0A5}"/>
              </a:ext>
            </a:extLst>
          </p:cNvPr>
          <p:cNvGrpSpPr/>
          <p:nvPr/>
        </p:nvGrpSpPr>
        <p:grpSpPr>
          <a:xfrm>
            <a:off x="2978438" y="1631799"/>
            <a:ext cx="2741690" cy="1405343"/>
            <a:chOff x="8103584" y="1130785"/>
            <a:chExt cx="2688174" cy="1377910"/>
          </a:xfrm>
        </p:grpSpPr>
        <p:grpSp>
          <p:nvGrpSpPr>
            <p:cNvPr id="128" name="Group 127">
              <a:extLst>
                <a:ext uri="{FF2B5EF4-FFF2-40B4-BE49-F238E27FC236}">
                  <a16:creationId xmlns:a16="http://schemas.microsoft.com/office/drawing/2014/main" id="{BB0A2925-E577-494A-A520-2FF97F5372A7}"/>
                </a:ext>
              </a:extLst>
            </p:cNvPr>
            <p:cNvGrpSpPr/>
            <p:nvPr/>
          </p:nvGrpSpPr>
          <p:grpSpPr>
            <a:xfrm>
              <a:off x="8103584" y="1130785"/>
              <a:ext cx="2688174" cy="1377910"/>
              <a:chOff x="410848" y="1513542"/>
              <a:chExt cx="2688174" cy="1377910"/>
            </a:xfrm>
          </p:grpSpPr>
          <p:sp>
            <p:nvSpPr>
              <p:cNvPr id="135" name="Freeform 202">
                <a:extLst>
                  <a:ext uri="{FF2B5EF4-FFF2-40B4-BE49-F238E27FC236}">
                    <a16:creationId xmlns:a16="http://schemas.microsoft.com/office/drawing/2014/main" id="{B51D47B7-5E9C-4861-BBD6-0007BAA52B96}"/>
                  </a:ext>
                </a:extLst>
              </p:cNvPr>
              <p:cNvSpPr>
                <a:spLocks noChangeAspect="1"/>
              </p:cNvSpPr>
              <p:nvPr/>
            </p:nvSpPr>
            <p:spPr bwMode="auto">
              <a:xfrm>
                <a:off x="410848" y="1513542"/>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rgbClr val="000000"/>
                </a:solidFill>
                <a:prstDash val="solid"/>
                <a:headEnd type="none" w="med" len="med"/>
                <a:tailEnd type="none" w="med" len="med"/>
              </a:ln>
              <a:effectLst/>
              <a:extLst/>
            </p:spPr>
            <p:txBody>
              <a:bodyPr vert="horz" wrap="square" lIns="116538" tIns="0" rIns="116538" bIns="5826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marR="0" lvl="0" indent="0" algn="l" defTabSz="1165103" rtl="0" eaLnBrk="1" fontAlgn="auto" latinLnBrk="0" hangingPunct="1">
                  <a:lnSpc>
                    <a:spcPct val="100000"/>
                  </a:lnSpc>
                  <a:spcBef>
                    <a:spcPts val="0"/>
                  </a:spcBef>
                  <a:spcAft>
                    <a:spcPts val="0"/>
                  </a:spcAft>
                  <a:buClrTx/>
                  <a:buSzTx/>
                  <a:buFontTx/>
                  <a:buNone/>
                  <a:tabLst/>
                  <a:defRPr/>
                </a:pPr>
                <a:endParaRPr kumimoji="0" lang="en-US" sz="1978" b="1" i="0" u="none" strike="noStrike" kern="0" cap="none" spc="0" normalizeH="0" baseline="0" noProof="0">
                  <a:ln>
                    <a:noFill/>
                  </a:ln>
                  <a:solidFill>
                    <a:srgbClr val="505050"/>
                  </a:solidFill>
                  <a:effectLst/>
                  <a:uLnTx/>
                  <a:uFillTx/>
                  <a:latin typeface="Segoe" pitchFamily="34" charset="0"/>
                  <a:ea typeface="+mn-ea"/>
                  <a:cs typeface="+mn-cs"/>
                </a:endParaRPr>
              </a:p>
            </p:txBody>
          </p:sp>
          <p:grpSp>
            <p:nvGrpSpPr>
              <p:cNvPr id="136" name="Group 135">
                <a:extLst>
                  <a:ext uri="{FF2B5EF4-FFF2-40B4-BE49-F238E27FC236}">
                    <a16:creationId xmlns:a16="http://schemas.microsoft.com/office/drawing/2014/main" id="{A6CABAE0-99B9-48F8-8069-A531BB330301}"/>
                  </a:ext>
                </a:extLst>
              </p:cNvPr>
              <p:cNvGrpSpPr/>
              <p:nvPr/>
            </p:nvGrpSpPr>
            <p:grpSpPr>
              <a:xfrm>
                <a:off x="826905" y="2207415"/>
                <a:ext cx="616075" cy="360031"/>
                <a:chOff x="4189334" y="3417458"/>
                <a:chExt cx="616075" cy="360031"/>
              </a:xfrm>
            </p:grpSpPr>
            <p:sp>
              <p:nvSpPr>
                <p:cNvPr id="137" name="Oval 136">
                  <a:extLst>
                    <a:ext uri="{FF2B5EF4-FFF2-40B4-BE49-F238E27FC236}">
                      <a16:creationId xmlns:a16="http://schemas.microsoft.com/office/drawing/2014/main" id="{31F44816-BDBD-41DE-AAB0-34DED69C3989}"/>
                    </a:ext>
                  </a:extLst>
                </p:cNvPr>
                <p:cNvSpPr>
                  <a:spLocks noChangeAspect="1" noChangeArrowheads="1"/>
                </p:cNvSpPr>
                <p:nvPr/>
              </p:nvSpPr>
              <p:spPr bwMode="auto">
                <a:xfrm>
                  <a:off x="4395727" y="3453834"/>
                  <a:ext cx="75936" cy="70021"/>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B33D4903-5A65-4988-B42D-F01E8C0D6E91}"/>
                    </a:ext>
                  </a:extLst>
                </p:cNvPr>
                <p:cNvSpPr>
                  <a:spLocks noChangeAspect="1" noChangeArrowheads="1"/>
                </p:cNvSpPr>
                <p:nvPr/>
              </p:nvSpPr>
              <p:spPr bwMode="auto">
                <a:xfrm flipH="1">
                  <a:off x="4519932" y="3453848"/>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D40482F7-F1A3-4AF0-9FC4-7558BA956617}"/>
                    </a:ext>
                  </a:extLst>
                </p:cNvPr>
                <p:cNvSpPr>
                  <a:spLocks noChangeAspect="1" noChangeArrowheads="1"/>
                </p:cNvSpPr>
                <p:nvPr/>
              </p:nvSpPr>
              <p:spPr bwMode="auto">
                <a:xfrm>
                  <a:off x="4395727" y="3707453"/>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72C2B92F-14BB-4736-8E76-FDEB9F8997FF}"/>
                    </a:ext>
                  </a:extLst>
                </p:cNvPr>
                <p:cNvSpPr>
                  <a:spLocks noChangeAspect="1" noChangeArrowheads="1"/>
                </p:cNvSpPr>
                <p:nvPr/>
              </p:nvSpPr>
              <p:spPr bwMode="auto">
                <a:xfrm flipH="1">
                  <a:off x="4519932" y="3707467"/>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692A6477-A4ED-4AA5-AC85-CA3632284C6F}"/>
                    </a:ext>
                  </a:extLst>
                </p:cNvPr>
                <p:cNvSpPr>
                  <a:spLocks noChangeAspect="1" noChangeArrowheads="1"/>
                </p:cNvSpPr>
                <p:nvPr/>
              </p:nvSpPr>
              <p:spPr bwMode="auto">
                <a:xfrm flipH="1">
                  <a:off x="4624703"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2F1F9E19-E927-484B-A5C3-F1ED30D8150F}"/>
                    </a:ext>
                  </a:extLst>
                </p:cNvPr>
                <p:cNvSpPr>
                  <a:spLocks noChangeAspect="1" noChangeArrowheads="1"/>
                </p:cNvSpPr>
                <p:nvPr/>
              </p:nvSpPr>
              <p:spPr bwMode="auto">
                <a:xfrm>
                  <a:off x="4292530" y="368922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B713FA37-9BE3-46A9-BE0E-DC3428085C49}"/>
                    </a:ext>
                  </a:extLst>
                </p:cNvPr>
                <p:cNvSpPr>
                  <a:spLocks noChangeAspect="1" noChangeArrowheads="1"/>
                </p:cNvSpPr>
                <p:nvPr/>
              </p:nvSpPr>
              <p:spPr bwMode="auto">
                <a:xfrm flipH="1">
                  <a:off x="472947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163BC848-8B57-442B-AD17-E1F317FA3F52}"/>
                    </a:ext>
                  </a:extLst>
                </p:cNvPr>
                <p:cNvSpPr>
                  <a:spLocks noChangeAspect="1" noChangeArrowheads="1"/>
                </p:cNvSpPr>
                <p:nvPr/>
              </p:nvSpPr>
              <p:spPr bwMode="auto">
                <a:xfrm flipH="1">
                  <a:off x="4189334" y="3677364"/>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5" name="Arc 144">
                  <a:extLst>
                    <a:ext uri="{FF2B5EF4-FFF2-40B4-BE49-F238E27FC236}">
                      <a16:creationId xmlns:a16="http://schemas.microsoft.com/office/drawing/2014/main" id="{4E684B92-A6FB-4110-BCC1-89C00467FAA2}"/>
                    </a:ext>
                  </a:extLst>
                </p:cNvPr>
                <p:cNvSpPr/>
                <p:nvPr/>
              </p:nvSpPr>
              <p:spPr>
                <a:xfrm rot="5012506">
                  <a:off x="4401070"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6" name="Arc 145">
                  <a:extLst>
                    <a:ext uri="{FF2B5EF4-FFF2-40B4-BE49-F238E27FC236}">
                      <a16:creationId xmlns:a16="http://schemas.microsoft.com/office/drawing/2014/main" id="{E7F17944-EECB-4236-9F60-F6A0443A1E86}"/>
                    </a:ext>
                  </a:extLst>
                </p:cNvPr>
                <p:cNvSpPr/>
                <p:nvPr/>
              </p:nvSpPr>
              <p:spPr>
                <a:xfrm rot="16587494" flipH="1">
                  <a:off x="4444687"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7" name="Arc 146">
                  <a:extLst>
                    <a:ext uri="{FF2B5EF4-FFF2-40B4-BE49-F238E27FC236}">
                      <a16:creationId xmlns:a16="http://schemas.microsoft.com/office/drawing/2014/main" id="{497CBDD6-5959-4724-A7E6-35C6860EB686}"/>
                    </a:ext>
                  </a:extLst>
                </p:cNvPr>
                <p:cNvSpPr/>
                <p:nvPr/>
              </p:nvSpPr>
              <p:spPr>
                <a:xfrm rot="7395384">
                  <a:off x="4414927" y="3402642"/>
                  <a:ext cx="115444" cy="145075"/>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607DB59C-A82B-401C-816E-005636AA7DF5}"/>
                    </a:ext>
                  </a:extLst>
                </p:cNvPr>
                <p:cNvCxnSpPr>
                  <a:stCxn id="137" idx="4"/>
                  <a:endCxn id="139" idx="0"/>
                </p:cNvCxnSpPr>
                <p:nvPr/>
              </p:nvCxnSpPr>
              <p:spPr>
                <a:xfrm>
                  <a:off x="4433694" y="3523856"/>
                  <a:ext cx="0" cy="183597"/>
                </a:xfrm>
                <a:prstGeom prst="line">
                  <a:avLst/>
                </a:prstGeom>
                <a:noFill/>
                <a:ln w="9525" cap="flat" cmpd="sng" algn="ctr">
                  <a:solidFill>
                    <a:srgbClr val="0070C0"/>
                  </a:solidFill>
                  <a:prstDash val="solid"/>
                </a:ln>
                <a:effectLst/>
              </p:spPr>
            </p:cxnSp>
            <p:sp>
              <p:nvSpPr>
                <p:cNvPr id="149" name="Oval 148">
                  <a:extLst>
                    <a:ext uri="{FF2B5EF4-FFF2-40B4-BE49-F238E27FC236}">
                      <a16:creationId xmlns:a16="http://schemas.microsoft.com/office/drawing/2014/main" id="{EBE6B5A3-9B63-4DDF-BBC9-25A9932D80DF}"/>
                    </a:ext>
                  </a:extLst>
                </p:cNvPr>
                <p:cNvSpPr>
                  <a:spLocks noChangeAspect="1" noChangeArrowheads="1"/>
                </p:cNvSpPr>
                <p:nvPr/>
              </p:nvSpPr>
              <p:spPr bwMode="auto">
                <a:xfrm>
                  <a:off x="4395727" y="357178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50" name="Straight Connector 149">
                  <a:extLst>
                    <a:ext uri="{FF2B5EF4-FFF2-40B4-BE49-F238E27FC236}">
                      <a16:creationId xmlns:a16="http://schemas.microsoft.com/office/drawing/2014/main" id="{E5EFFC93-DD9A-4B68-8858-9CAD4462FDD5}"/>
                    </a:ext>
                  </a:extLst>
                </p:cNvPr>
                <p:cNvCxnSpPr>
                  <a:stCxn id="138" idx="4"/>
                  <a:endCxn id="140" idx="0"/>
                </p:cNvCxnSpPr>
                <p:nvPr/>
              </p:nvCxnSpPr>
              <p:spPr>
                <a:xfrm>
                  <a:off x="4557899" y="3523870"/>
                  <a:ext cx="0" cy="183597"/>
                </a:xfrm>
                <a:prstGeom prst="line">
                  <a:avLst/>
                </a:prstGeom>
                <a:noFill/>
                <a:ln w="9525" cap="flat" cmpd="sng" algn="ctr">
                  <a:solidFill>
                    <a:srgbClr val="0070C0"/>
                  </a:solidFill>
                  <a:prstDash val="solid"/>
                </a:ln>
                <a:effectLst/>
              </p:spPr>
            </p:cxnSp>
            <p:sp>
              <p:nvSpPr>
                <p:cNvPr id="151" name="Oval 150">
                  <a:extLst>
                    <a:ext uri="{FF2B5EF4-FFF2-40B4-BE49-F238E27FC236}">
                      <a16:creationId xmlns:a16="http://schemas.microsoft.com/office/drawing/2014/main" id="{22595D7D-8E6A-43C3-A19F-5B61F9CD1D50}"/>
                    </a:ext>
                  </a:extLst>
                </p:cNvPr>
                <p:cNvSpPr>
                  <a:spLocks noChangeAspect="1" noChangeArrowheads="1"/>
                </p:cNvSpPr>
                <p:nvPr/>
              </p:nvSpPr>
              <p:spPr bwMode="auto">
                <a:xfrm flipH="1">
                  <a:off x="4519931" y="3571800"/>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52" name="Straight Connector 151">
                  <a:extLst>
                    <a:ext uri="{FF2B5EF4-FFF2-40B4-BE49-F238E27FC236}">
                      <a16:creationId xmlns:a16="http://schemas.microsoft.com/office/drawing/2014/main" id="{B59C0D0E-E2C2-4BD6-B9B3-4CFE60669F15}"/>
                    </a:ext>
                  </a:extLst>
                </p:cNvPr>
                <p:cNvCxnSpPr>
                  <a:stCxn id="138" idx="3"/>
                  <a:endCxn id="143" idx="7"/>
                </p:cNvCxnSpPr>
                <p:nvPr/>
              </p:nvCxnSpPr>
              <p:spPr>
                <a:xfrm>
                  <a:off x="4584747" y="3513615"/>
                  <a:ext cx="155848" cy="174003"/>
                </a:xfrm>
                <a:prstGeom prst="line">
                  <a:avLst/>
                </a:prstGeom>
                <a:noFill/>
                <a:ln w="9525" cap="flat" cmpd="sng" algn="ctr">
                  <a:solidFill>
                    <a:srgbClr val="0070C0"/>
                  </a:solidFill>
                  <a:prstDash val="solid"/>
                </a:ln>
                <a:effectLst/>
              </p:spPr>
            </p:cxnSp>
            <p:sp>
              <p:nvSpPr>
                <p:cNvPr id="153" name="Oval 152">
                  <a:extLst>
                    <a:ext uri="{FF2B5EF4-FFF2-40B4-BE49-F238E27FC236}">
                      <a16:creationId xmlns:a16="http://schemas.microsoft.com/office/drawing/2014/main" id="{19B31773-E623-4721-8CA9-1F6A1E3FDE8C}"/>
                    </a:ext>
                  </a:extLst>
                </p:cNvPr>
                <p:cNvSpPr>
                  <a:spLocks noChangeAspect="1" noChangeArrowheads="1"/>
                </p:cNvSpPr>
                <p:nvPr/>
              </p:nvSpPr>
              <p:spPr bwMode="auto">
                <a:xfrm flipH="1">
                  <a:off x="4624703" y="356560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54" name="Straight Connector 153">
                  <a:extLst>
                    <a:ext uri="{FF2B5EF4-FFF2-40B4-BE49-F238E27FC236}">
                      <a16:creationId xmlns:a16="http://schemas.microsoft.com/office/drawing/2014/main" id="{6E332B01-B90F-4EBF-A9ED-599DBCF7D93D}"/>
                    </a:ext>
                  </a:extLst>
                </p:cNvPr>
                <p:cNvCxnSpPr>
                  <a:stCxn id="137" idx="3"/>
                  <a:endCxn id="144" idx="1"/>
                </p:cNvCxnSpPr>
                <p:nvPr/>
              </p:nvCxnSpPr>
              <p:spPr>
                <a:xfrm flipH="1">
                  <a:off x="4254148" y="3513602"/>
                  <a:ext cx="152699" cy="174016"/>
                </a:xfrm>
                <a:prstGeom prst="line">
                  <a:avLst/>
                </a:prstGeom>
                <a:noFill/>
                <a:ln w="9525" cap="flat" cmpd="sng" algn="ctr">
                  <a:solidFill>
                    <a:srgbClr val="0070C0"/>
                  </a:solidFill>
                  <a:prstDash val="solid"/>
                </a:ln>
                <a:effectLst/>
              </p:spPr>
            </p:cxnSp>
            <p:sp>
              <p:nvSpPr>
                <p:cNvPr id="155" name="Oval 154">
                  <a:extLst>
                    <a:ext uri="{FF2B5EF4-FFF2-40B4-BE49-F238E27FC236}">
                      <a16:creationId xmlns:a16="http://schemas.microsoft.com/office/drawing/2014/main" id="{0A0576C6-350B-4434-ABFC-43F6A8F580CE}"/>
                    </a:ext>
                  </a:extLst>
                </p:cNvPr>
                <p:cNvSpPr>
                  <a:spLocks noChangeAspect="1" noChangeArrowheads="1"/>
                </p:cNvSpPr>
                <p:nvPr/>
              </p:nvSpPr>
              <p:spPr bwMode="auto">
                <a:xfrm>
                  <a:off x="4296461" y="3565599"/>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156" name="Straight Connector 155">
                  <a:extLst>
                    <a:ext uri="{FF2B5EF4-FFF2-40B4-BE49-F238E27FC236}">
                      <a16:creationId xmlns:a16="http://schemas.microsoft.com/office/drawing/2014/main" id="{C4A1279C-DC8E-4B09-89E2-6F0ABB606326}"/>
                    </a:ext>
                  </a:extLst>
                </p:cNvPr>
                <p:cNvCxnSpPr>
                  <a:stCxn id="149" idx="3"/>
                  <a:endCxn id="142" idx="7"/>
                </p:cNvCxnSpPr>
                <p:nvPr/>
              </p:nvCxnSpPr>
              <p:spPr>
                <a:xfrm flipH="1">
                  <a:off x="4357345" y="3631553"/>
                  <a:ext cx="49502" cy="67921"/>
                </a:xfrm>
                <a:prstGeom prst="line">
                  <a:avLst/>
                </a:prstGeom>
                <a:noFill/>
                <a:ln w="9525" cap="flat" cmpd="sng" algn="ctr">
                  <a:solidFill>
                    <a:srgbClr val="0070C0"/>
                  </a:solidFill>
                  <a:prstDash val="solid"/>
                </a:ln>
                <a:effectLst/>
              </p:spPr>
            </p:cxnSp>
            <p:cxnSp>
              <p:nvCxnSpPr>
                <p:cNvPr id="157" name="Straight Connector 156">
                  <a:extLst>
                    <a:ext uri="{FF2B5EF4-FFF2-40B4-BE49-F238E27FC236}">
                      <a16:creationId xmlns:a16="http://schemas.microsoft.com/office/drawing/2014/main" id="{63AA63F4-8BE7-47E4-97A4-E33D032CC7EF}"/>
                    </a:ext>
                  </a:extLst>
                </p:cNvPr>
                <p:cNvCxnSpPr>
                  <a:stCxn id="151" idx="3"/>
                  <a:endCxn id="141" idx="7"/>
                </p:cNvCxnSpPr>
                <p:nvPr/>
              </p:nvCxnSpPr>
              <p:spPr>
                <a:xfrm>
                  <a:off x="4584747" y="3631567"/>
                  <a:ext cx="51077" cy="67907"/>
                </a:xfrm>
                <a:prstGeom prst="line">
                  <a:avLst/>
                </a:prstGeom>
                <a:noFill/>
                <a:ln w="9525" cap="flat" cmpd="sng" algn="ctr">
                  <a:solidFill>
                    <a:srgbClr val="0070C0"/>
                  </a:solidFill>
                  <a:prstDash val="solid"/>
                </a:ln>
                <a:effectLst/>
              </p:spPr>
            </p:cxnSp>
          </p:grpSp>
        </p:grpSp>
        <p:grpSp>
          <p:nvGrpSpPr>
            <p:cNvPr id="129" name="Group 4">
              <a:extLst>
                <a:ext uri="{FF2B5EF4-FFF2-40B4-BE49-F238E27FC236}">
                  <a16:creationId xmlns:a16="http://schemas.microsoft.com/office/drawing/2014/main" id="{20906404-DE0E-46C0-8234-01B494F7C381}"/>
                </a:ext>
              </a:extLst>
            </p:cNvPr>
            <p:cNvGrpSpPr>
              <a:grpSpLocks noChangeAspect="1"/>
            </p:cNvGrpSpPr>
            <p:nvPr/>
          </p:nvGrpSpPr>
          <p:grpSpPr bwMode="auto">
            <a:xfrm>
              <a:off x="8350516" y="1809998"/>
              <a:ext cx="648038" cy="643953"/>
              <a:chOff x="3125" y="1415"/>
              <a:chExt cx="1586" cy="1576"/>
            </a:xfrm>
            <a:solidFill>
              <a:srgbClr val="FFFFFF"/>
            </a:solidFill>
          </p:grpSpPr>
          <p:sp>
            <p:nvSpPr>
              <p:cNvPr id="132" name="Freeform 5">
                <a:extLst>
                  <a:ext uri="{FF2B5EF4-FFF2-40B4-BE49-F238E27FC236}">
                    <a16:creationId xmlns:a16="http://schemas.microsoft.com/office/drawing/2014/main" id="{C20B9B04-243E-4887-B41C-8097AC69C605}"/>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133" name="Freeform 6">
                <a:extLst>
                  <a:ext uri="{FF2B5EF4-FFF2-40B4-BE49-F238E27FC236}">
                    <a16:creationId xmlns:a16="http://schemas.microsoft.com/office/drawing/2014/main" id="{A3A71704-733A-42E1-A57F-F85EA718895D}"/>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134" name="Freeform 7">
                <a:extLst>
                  <a:ext uri="{FF2B5EF4-FFF2-40B4-BE49-F238E27FC236}">
                    <a16:creationId xmlns:a16="http://schemas.microsoft.com/office/drawing/2014/main" id="{5252095B-D91A-4DA0-84BB-BF1FE21E19DD}"/>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grpSp>
        <p:sp>
          <p:nvSpPr>
            <p:cNvPr id="130" name="Rectangle 129">
              <a:extLst>
                <a:ext uri="{FF2B5EF4-FFF2-40B4-BE49-F238E27FC236}">
                  <a16:creationId xmlns:a16="http://schemas.microsoft.com/office/drawing/2014/main" id="{1EC1D7CB-FD8F-455E-B770-C0DE42751F95}"/>
                </a:ext>
              </a:extLst>
            </p:cNvPr>
            <p:cNvSpPr/>
            <p:nvPr/>
          </p:nvSpPr>
          <p:spPr>
            <a:xfrm>
              <a:off x="9117125" y="1959918"/>
              <a:ext cx="1466298"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40769"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solidFill>
                      <a:srgbClr val="FFFFFF">
                        <a:alpha val="0"/>
                      </a:srgbClr>
                    </a:solidFill>
                  </a:ln>
                  <a:solidFill>
                    <a:srgbClr val="FFFFFF"/>
                  </a:solidFill>
                  <a:effectLst/>
                  <a:uLnTx/>
                  <a:uFillTx/>
                  <a:latin typeface="Segoe"/>
                  <a:ea typeface="+mn-ea"/>
                  <a:cs typeface="+mn-cs"/>
                </a:rPr>
                <a:t>Active Directory</a:t>
              </a:r>
            </a:p>
          </p:txBody>
        </p:sp>
        <p:pic>
          <p:nvPicPr>
            <p:cNvPr id="131" name="Picture 130">
              <a:extLst>
                <a:ext uri="{FF2B5EF4-FFF2-40B4-BE49-F238E27FC236}">
                  <a16:creationId xmlns:a16="http://schemas.microsoft.com/office/drawing/2014/main" id="{414DF96F-4987-4612-9DB2-E2A584B3A3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174" y="1590015"/>
              <a:ext cx="1882592" cy="436495"/>
            </a:xfrm>
            <a:prstGeom prst="rect">
              <a:avLst/>
            </a:prstGeom>
          </p:spPr>
        </p:pic>
      </p:grpSp>
      <p:sp>
        <p:nvSpPr>
          <p:cNvPr id="158" name="TextBox 157">
            <a:extLst>
              <a:ext uri="{FF2B5EF4-FFF2-40B4-BE49-F238E27FC236}">
                <a16:creationId xmlns:a16="http://schemas.microsoft.com/office/drawing/2014/main" id="{7BF84813-E482-4CA8-A0D1-694E9528F5C2}"/>
              </a:ext>
            </a:extLst>
          </p:cNvPr>
          <p:cNvSpPr txBox="1"/>
          <p:nvPr/>
        </p:nvSpPr>
        <p:spPr>
          <a:xfrm>
            <a:off x="10252843" y="6269903"/>
            <a:ext cx="1284553" cy="748592"/>
          </a:xfrm>
          <a:prstGeom prst="rect">
            <a:avLst/>
          </a:prstGeom>
          <a:noFill/>
        </p:spPr>
        <p:txBody>
          <a:bodyPr wrap="none" lIns="175690" tIns="140552" rIns="175690" bIns="140552" rtlCol="0">
            <a:spAutoFit/>
          </a:bodyPr>
          <a:lstStyle/>
          <a:p>
            <a:pPr defTabSz="878379" fontAlgn="auto">
              <a:lnSpc>
                <a:spcPct val="90000"/>
              </a:lnSpc>
              <a:spcAft>
                <a:spcPts val="575"/>
              </a:spcAft>
              <a:defRPr/>
            </a:pPr>
            <a:r>
              <a:rPr lang="en-US" sz="1400" kern="0" dirty="0">
                <a:solidFill>
                  <a:prstClr val="black"/>
                </a:solidFill>
                <a:latin typeface="Calibri" panose="020F0502020204030204"/>
                <a:cs typeface="Segoe UI Light" panose="020B0502040204020203" pitchFamily="34" charset="0"/>
              </a:rPr>
              <a:t>On-premises</a:t>
            </a:r>
          </a:p>
          <a:p>
            <a:pPr defTabSz="878379" fontAlgn="auto">
              <a:lnSpc>
                <a:spcPct val="90000"/>
              </a:lnSpc>
              <a:spcAft>
                <a:spcPts val="575"/>
              </a:spcAft>
              <a:defRPr/>
            </a:pPr>
            <a:r>
              <a:rPr lang="en-US" sz="1400" kern="0" dirty="0">
                <a:solidFill>
                  <a:prstClr val="black"/>
                </a:solidFill>
                <a:latin typeface="Calibri" panose="020F0502020204030204"/>
                <a:cs typeface="Segoe UI Light" panose="020B0502040204020203" pitchFamily="34" charset="0"/>
              </a:rPr>
              <a:t>AD directory</a:t>
            </a:r>
          </a:p>
        </p:txBody>
      </p:sp>
      <p:grpSp>
        <p:nvGrpSpPr>
          <p:cNvPr id="159" name="Group 158">
            <a:extLst>
              <a:ext uri="{FF2B5EF4-FFF2-40B4-BE49-F238E27FC236}">
                <a16:creationId xmlns:a16="http://schemas.microsoft.com/office/drawing/2014/main" id="{883B14F9-CDCF-45C6-AB3B-3FFAF05121FF}"/>
              </a:ext>
            </a:extLst>
          </p:cNvPr>
          <p:cNvGrpSpPr/>
          <p:nvPr/>
        </p:nvGrpSpPr>
        <p:grpSpPr>
          <a:xfrm>
            <a:off x="7371255" y="3510213"/>
            <a:ext cx="1338983" cy="1479800"/>
            <a:chOff x="3337766" y="1428258"/>
            <a:chExt cx="426992" cy="488217"/>
          </a:xfrm>
          <a:solidFill>
            <a:srgbClr val="0070C0"/>
          </a:solidFill>
          <a:effectLst>
            <a:outerShdw blurRad="50800" dist="50800" dir="5400000" algn="ctr" rotWithShape="0">
              <a:srgbClr val="505050"/>
            </a:outerShdw>
          </a:effectLst>
        </p:grpSpPr>
        <p:sp>
          <p:nvSpPr>
            <p:cNvPr id="160" name="Freeform 99">
              <a:extLst>
                <a:ext uri="{FF2B5EF4-FFF2-40B4-BE49-F238E27FC236}">
                  <a16:creationId xmlns:a16="http://schemas.microsoft.com/office/drawing/2014/main" id="{83207E67-F8B4-4956-9B37-C32CECE7226D}"/>
                </a:ext>
              </a:extLst>
            </p:cNvPr>
            <p:cNvSpPr>
              <a:spLocks/>
            </p:cNvSpPr>
            <p:nvPr/>
          </p:nvSpPr>
          <p:spPr bwMode="black">
            <a:xfrm>
              <a:off x="3372248" y="1628835"/>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ffectLst/>
            <a:extLst/>
          </p:spPr>
          <p:txBody>
            <a:bodyPr vert="horz" wrap="square" lIns="89593" tIns="44797" rIns="89593" bIns="44797" numCol="1" anchor="t" anchorCtr="0" compatLnSpc="1">
              <a:prstTxWarp prst="textNoShape">
                <a:avLst/>
              </a:prstTxWarp>
            </a:bodyPr>
            <a:lstStyle/>
            <a:p>
              <a:pPr algn="l" defTabSz="914192" fontAlgn="auto">
                <a:defRPr/>
              </a:pPr>
              <a:endParaRPr lang="en-US" sz="1764" kern="0">
                <a:solidFill>
                  <a:srgbClr val="442359"/>
                </a:solidFill>
                <a:latin typeface="Calibri" panose="020F0502020204030204"/>
              </a:endParaRPr>
            </a:p>
          </p:txBody>
        </p:sp>
        <p:sp>
          <p:nvSpPr>
            <p:cNvPr id="161" name="Freeform 99">
              <a:extLst>
                <a:ext uri="{FF2B5EF4-FFF2-40B4-BE49-F238E27FC236}">
                  <a16:creationId xmlns:a16="http://schemas.microsoft.com/office/drawing/2014/main" id="{22BD4F7A-CE64-478B-AB38-296350706C53}"/>
                </a:ext>
              </a:extLst>
            </p:cNvPr>
            <p:cNvSpPr>
              <a:spLocks/>
            </p:cNvSpPr>
            <p:nvPr/>
          </p:nvSpPr>
          <p:spPr bwMode="black">
            <a:xfrm rot="10800000">
              <a:off x="3337766" y="1428258"/>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ffectLst/>
            <a:extLst/>
          </p:spPr>
          <p:txBody>
            <a:bodyPr vert="horz" wrap="square" lIns="89593" tIns="44797" rIns="89593" bIns="44797" numCol="1" anchor="t" anchorCtr="0" compatLnSpc="1">
              <a:prstTxWarp prst="textNoShape">
                <a:avLst/>
              </a:prstTxWarp>
            </a:bodyPr>
            <a:lstStyle/>
            <a:p>
              <a:pPr algn="l" defTabSz="914192" fontAlgn="auto">
                <a:defRPr/>
              </a:pPr>
              <a:endParaRPr lang="en-US" sz="1764" kern="0">
                <a:solidFill>
                  <a:srgbClr val="442359"/>
                </a:solidFill>
                <a:latin typeface="Calibri" panose="020F0502020204030204"/>
              </a:endParaRPr>
            </a:p>
          </p:txBody>
        </p:sp>
      </p:grpSp>
      <p:sp>
        <p:nvSpPr>
          <p:cNvPr id="162" name="TextBox 161">
            <a:extLst>
              <a:ext uri="{FF2B5EF4-FFF2-40B4-BE49-F238E27FC236}">
                <a16:creationId xmlns:a16="http://schemas.microsoft.com/office/drawing/2014/main" id="{E6D86919-915E-4FBD-BC6A-4BD06F33EFD5}"/>
              </a:ext>
            </a:extLst>
          </p:cNvPr>
          <p:cNvSpPr txBox="1"/>
          <p:nvPr/>
        </p:nvSpPr>
        <p:spPr>
          <a:xfrm>
            <a:off x="7056437" y="2956165"/>
            <a:ext cx="2243149" cy="560848"/>
          </a:xfrm>
          <a:prstGeom prst="rect">
            <a:avLst/>
          </a:prstGeom>
          <a:gradFill flip="none" rotWithShape="1">
            <a:gsLst>
              <a:gs pos="0">
                <a:srgbClr val="70AD47">
                  <a:lumMod val="67000"/>
                </a:srgbClr>
              </a:gs>
              <a:gs pos="48000">
                <a:srgbClr val="70AD47">
                  <a:lumMod val="97000"/>
                  <a:lumOff val="3000"/>
                </a:srgbClr>
              </a:gs>
              <a:gs pos="100000">
                <a:srgbClr val="70AD47">
                  <a:lumMod val="60000"/>
                  <a:lumOff val="40000"/>
                </a:srgbClr>
              </a:gs>
            </a:gsLst>
            <a:lin ang="16200000" scaled="1"/>
            <a:tileRect/>
          </a:gradFill>
          <a:ln>
            <a:noFill/>
          </a:ln>
          <a:effectLst/>
        </p:spPr>
        <p:txBody>
          <a:bodyPr wrap="none" lIns="175690" tIns="140552" rIns="175690" bIns="140552" rtlCol="0">
            <a:spAutoFit/>
          </a:bodyPr>
          <a:lstStyle/>
          <a:p>
            <a:pPr marL="0" marR="0" lvl="0" indent="0" defTabSz="878379" eaLnBrk="1" fontAlgn="auto" latinLnBrk="0" hangingPunct="1">
              <a:lnSpc>
                <a:spcPct val="90000"/>
              </a:lnSpc>
              <a:spcBef>
                <a:spcPts val="0"/>
              </a:spcBef>
              <a:spcAft>
                <a:spcPts val="575"/>
              </a:spcAft>
              <a:buClrTx/>
              <a:buSzTx/>
              <a:buFontTx/>
              <a:buNone/>
              <a:tabLst/>
              <a:defRPr/>
            </a:pPr>
            <a:r>
              <a:rPr kumimoji="0" lang="en-US" sz="2000" b="0" i="0" u="none" strike="noStrike" kern="0" cap="none" spc="0" normalizeH="0" baseline="0" noProof="0">
                <a:ln>
                  <a:noFill/>
                </a:ln>
                <a:solidFill>
                  <a:srgbClr val="FFFFFF"/>
                </a:solidFill>
                <a:effectLst/>
                <a:uLnTx/>
                <a:uFillTx/>
                <a:latin typeface="Calibri" panose="020F0502020204030204"/>
                <a:ea typeface="+mn-ea"/>
                <a:cs typeface="Segoe UI Light" panose="020B0502040204020203" pitchFamily="34" charset="0"/>
              </a:rPr>
              <a:t>Azure AD Connect</a:t>
            </a:r>
          </a:p>
        </p:txBody>
      </p:sp>
      <p:pic>
        <p:nvPicPr>
          <p:cNvPr id="163" name="Picture 162">
            <a:extLst>
              <a:ext uri="{FF2B5EF4-FFF2-40B4-BE49-F238E27FC236}">
                <a16:creationId xmlns:a16="http://schemas.microsoft.com/office/drawing/2014/main" id="{E0B810C7-957B-4775-9357-F8E69B588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2015" y="5197422"/>
            <a:ext cx="1670851" cy="1204093"/>
          </a:xfrm>
          <a:prstGeom prst="rect">
            <a:avLst/>
          </a:prstGeom>
        </p:spPr>
      </p:pic>
      <p:grpSp>
        <p:nvGrpSpPr>
          <p:cNvPr id="164" name="Group 163">
            <a:extLst>
              <a:ext uri="{FF2B5EF4-FFF2-40B4-BE49-F238E27FC236}">
                <a16:creationId xmlns:a16="http://schemas.microsoft.com/office/drawing/2014/main" id="{BE07FBC0-74F1-43C0-BA92-EA6FA4021B57}"/>
              </a:ext>
            </a:extLst>
          </p:cNvPr>
          <p:cNvGrpSpPr/>
          <p:nvPr/>
        </p:nvGrpSpPr>
        <p:grpSpPr>
          <a:xfrm>
            <a:off x="9120062" y="2873794"/>
            <a:ext cx="304109" cy="282577"/>
            <a:chOff x="3708933" y="4809995"/>
            <a:chExt cx="661072" cy="632242"/>
          </a:xfrm>
        </p:grpSpPr>
        <p:sp useBgFill="1">
          <p:nvSpPr>
            <p:cNvPr id="165" name="Circle: Hollow 164">
              <a:extLst>
                <a:ext uri="{FF2B5EF4-FFF2-40B4-BE49-F238E27FC236}">
                  <a16:creationId xmlns:a16="http://schemas.microsoft.com/office/drawing/2014/main" id="{5FCF139E-B315-429E-A475-91884BBC563C}"/>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166" name="Freeform 31">
              <a:extLst>
                <a:ext uri="{FF2B5EF4-FFF2-40B4-BE49-F238E27FC236}">
                  <a16:creationId xmlns:a16="http://schemas.microsoft.com/office/drawing/2014/main" id="{3591F7C8-6C27-4276-9F26-5E2A9D731FD5}"/>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167" name="Group 166">
            <a:extLst>
              <a:ext uri="{FF2B5EF4-FFF2-40B4-BE49-F238E27FC236}">
                <a16:creationId xmlns:a16="http://schemas.microsoft.com/office/drawing/2014/main" id="{D5669683-1DA5-4C36-BB7A-6049F2A04AD4}"/>
              </a:ext>
            </a:extLst>
          </p:cNvPr>
          <p:cNvGrpSpPr/>
          <p:nvPr/>
        </p:nvGrpSpPr>
        <p:grpSpPr>
          <a:xfrm>
            <a:off x="122910" y="2354261"/>
            <a:ext cx="2219396" cy="4209014"/>
            <a:chOff x="7960713" y="1018778"/>
            <a:chExt cx="3393529" cy="5207376"/>
          </a:xfrm>
        </p:grpSpPr>
        <p:grpSp>
          <p:nvGrpSpPr>
            <p:cNvPr id="168" name="Group 167">
              <a:extLst>
                <a:ext uri="{FF2B5EF4-FFF2-40B4-BE49-F238E27FC236}">
                  <a16:creationId xmlns:a16="http://schemas.microsoft.com/office/drawing/2014/main" id="{A9647E49-4C10-4D5D-82D5-7748C0191277}"/>
                </a:ext>
              </a:extLst>
            </p:cNvPr>
            <p:cNvGrpSpPr/>
            <p:nvPr/>
          </p:nvGrpSpPr>
          <p:grpSpPr>
            <a:xfrm>
              <a:off x="7960713" y="1018778"/>
              <a:ext cx="3393529" cy="5207376"/>
              <a:chOff x="9104444" y="1018778"/>
              <a:chExt cx="2847340" cy="5207376"/>
            </a:xfrm>
          </p:grpSpPr>
          <p:sp>
            <p:nvSpPr>
              <p:cNvPr id="170" name="Rectangle 169">
                <a:extLst>
                  <a:ext uri="{FF2B5EF4-FFF2-40B4-BE49-F238E27FC236}">
                    <a16:creationId xmlns:a16="http://schemas.microsoft.com/office/drawing/2014/main" id="{9F949CA1-9048-4134-89D0-064EAC33A9B8}"/>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C51FF532-6DC1-4407-BAC1-E4954CBD0232}"/>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Federated Identity</a:t>
                </a:r>
              </a:p>
            </p:txBody>
          </p:sp>
          <p:sp>
            <p:nvSpPr>
              <p:cNvPr id="172" name="Rounded Rectangle 26">
                <a:extLst>
                  <a:ext uri="{FF2B5EF4-FFF2-40B4-BE49-F238E27FC236}">
                    <a16:creationId xmlns:a16="http://schemas.microsoft.com/office/drawing/2014/main" id="{DBB0820E-23CA-40E0-9141-3041667CA1BE}"/>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173" name="Straight Arrow Connector 172">
                <a:extLst>
                  <a:ext uri="{FF2B5EF4-FFF2-40B4-BE49-F238E27FC236}">
                    <a16:creationId xmlns:a16="http://schemas.microsoft.com/office/drawing/2014/main" id="{F8F89BF1-4F22-4379-ABCB-1242DC0DED62}"/>
                  </a:ext>
                </a:extLst>
              </p:cNvPr>
              <p:cNvCxnSpPr/>
              <p:nvPr/>
            </p:nvCxnSpPr>
            <p:spPr>
              <a:xfrm>
                <a:off x="9770277"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Rounded Rectangle 28">
                <a:extLst>
                  <a:ext uri="{FF2B5EF4-FFF2-40B4-BE49-F238E27FC236}">
                    <a16:creationId xmlns:a16="http://schemas.microsoft.com/office/drawing/2014/main" id="{FF238051-BEC3-4711-8DEA-B1D7CB6BB238}"/>
                  </a:ext>
                </a:extLst>
              </p:cNvPr>
              <p:cNvSpPr/>
              <p:nvPr/>
            </p:nvSpPr>
            <p:spPr bwMode="auto">
              <a:xfrm>
                <a:off x="9200591" y="3782223"/>
                <a:ext cx="1139372" cy="438912"/>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175" name="Straight Arrow Connector 174">
                <a:extLst>
                  <a:ext uri="{FF2B5EF4-FFF2-40B4-BE49-F238E27FC236}">
                    <a16:creationId xmlns:a16="http://schemas.microsoft.com/office/drawing/2014/main" id="{1FC3DFDF-FC19-40B8-A233-FEBDD35261E3}"/>
                  </a:ext>
                </a:extLst>
              </p:cNvPr>
              <p:cNvCxnSpPr/>
              <p:nvPr/>
            </p:nvCxnSpPr>
            <p:spPr>
              <a:xfrm>
                <a:off x="9770277"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CD3BBAA-B4E7-49E5-AFF3-FCFC41CAD2D6}"/>
                  </a:ext>
                </a:extLst>
              </p:cNvPr>
              <p:cNvCxnSpPr/>
              <p:nvPr/>
            </p:nvCxnSpPr>
            <p:spPr>
              <a:xfrm>
                <a:off x="1120176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C97C89BD-1AE5-401E-A269-E8CD1877B1FC}"/>
                  </a:ext>
                </a:extLst>
              </p:cNvPr>
              <p:cNvCxnSpPr/>
              <p:nvPr/>
            </p:nvCxnSpPr>
            <p:spPr>
              <a:xfrm>
                <a:off x="11201763"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925A368-E8E8-4374-B3B9-2AC4BEE10C53}"/>
                  </a:ext>
                </a:extLst>
              </p:cNvPr>
              <p:cNvSpPr txBox="1"/>
              <p:nvPr/>
            </p:nvSpPr>
            <p:spPr>
              <a:xfrm>
                <a:off x="9200591" y="5081581"/>
                <a:ext cx="2751193" cy="748035"/>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single sign-on and additional flexibility </a:t>
                </a:r>
              </a:p>
            </p:txBody>
          </p:sp>
          <p:grpSp>
            <p:nvGrpSpPr>
              <p:cNvPr id="179" name="Group 178">
                <a:extLst>
                  <a:ext uri="{FF2B5EF4-FFF2-40B4-BE49-F238E27FC236}">
                    <a16:creationId xmlns:a16="http://schemas.microsoft.com/office/drawing/2014/main" id="{B1292BA1-123D-456D-A23A-39C20F4F7F8B}"/>
                  </a:ext>
                </a:extLst>
              </p:cNvPr>
              <p:cNvGrpSpPr/>
              <p:nvPr/>
            </p:nvGrpSpPr>
            <p:grpSpPr>
              <a:xfrm>
                <a:off x="9117144" y="1912696"/>
                <a:ext cx="2834640" cy="1076562"/>
                <a:chOff x="245159" y="1950796"/>
                <a:chExt cx="2834640" cy="1076562"/>
              </a:xfrm>
            </p:grpSpPr>
            <p:sp>
              <p:nvSpPr>
                <p:cNvPr id="181" name="Rectangle 75">
                  <a:extLst>
                    <a:ext uri="{FF2B5EF4-FFF2-40B4-BE49-F238E27FC236}">
                      <a16:creationId xmlns:a16="http://schemas.microsoft.com/office/drawing/2014/main" id="{130EDE5D-86F2-4646-9836-4F62E8C13078}"/>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182" name="Picture 6">
                  <a:extLst>
                    <a:ext uri="{FF2B5EF4-FFF2-40B4-BE49-F238E27FC236}">
                      <a16:creationId xmlns:a16="http://schemas.microsoft.com/office/drawing/2014/main" id="{0F38EE43-67FF-48CB-963D-C1B5E24A7A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180" name="Rectangle 179">
                <a:extLst>
                  <a:ext uri="{FF2B5EF4-FFF2-40B4-BE49-F238E27FC236}">
                    <a16:creationId xmlns:a16="http://schemas.microsoft.com/office/drawing/2014/main" id="{38DF68AD-EE2C-4C9A-8668-2B52A3849F8E}"/>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169" name="Rounded Rectangle 23">
              <a:extLst>
                <a:ext uri="{FF2B5EF4-FFF2-40B4-BE49-F238E27FC236}">
                  <a16:creationId xmlns:a16="http://schemas.microsoft.com/office/drawing/2014/main" id="{8741D192-B693-42DD-87BC-935085654D60}"/>
                </a:ext>
              </a:extLst>
            </p:cNvPr>
            <p:cNvSpPr/>
            <p:nvPr/>
          </p:nvSpPr>
          <p:spPr bwMode="auto">
            <a:xfrm>
              <a:off x="9684470" y="3795063"/>
              <a:ext cx="1551757" cy="437122"/>
            </a:xfrm>
            <a:prstGeom prst="roundRect">
              <a:avLst/>
            </a:prstGeom>
            <a:solidFill>
              <a:srgbClr val="E81123"/>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Federation</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grpSp>
        <p:nvGrpSpPr>
          <p:cNvPr id="183" name="Group 182">
            <a:extLst>
              <a:ext uri="{FF2B5EF4-FFF2-40B4-BE49-F238E27FC236}">
                <a16:creationId xmlns:a16="http://schemas.microsoft.com/office/drawing/2014/main" id="{3201512D-F312-4112-B123-92B0F32B7BA7}"/>
              </a:ext>
            </a:extLst>
          </p:cNvPr>
          <p:cNvGrpSpPr/>
          <p:nvPr/>
        </p:nvGrpSpPr>
        <p:grpSpPr>
          <a:xfrm>
            <a:off x="1806249" y="3588701"/>
            <a:ext cx="564407" cy="565246"/>
            <a:chOff x="1273427" y="3123526"/>
            <a:chExt cx="709560" cy="701011"/>
          </a:xfrm>
          <a:solidFill>
            <a:srgbClr val="006256"/>
          </a:solidFill>
        </p:grpSpPr>
        <p:sp>
          <p:nvSpPr>
            <p:cNvPr id="184" name="Freeform 126">
              <a:extLst>
                <a:ext uri="{FF2B5EF4-FFF2-40B4-BE49-F238E27FC236}">
                  <a16:creationId xmlns:a16="http://schemas.microsoft.com/office/drawing/2014/main" id="{E5BC8ED1-42D2-41D8-AA05-137EEF2D183A}"/>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85" name="Oval 184">
              <a:extLst>
                <a:ext uri="{FF2B5EF4-FFF2-40B4-BE49-F238E27FC236}">
                  <a16:creationId xmlns:a16="http://schemas.microsoft.com/office/drawing/2014/main" id="{57A047D0-A7BE-46B7-A6A0-3E02BFEC9204}"/>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86" name="Oval 185">
              <a:extLst>
                <a:ext uri="{FF2B5EF4-FFF2-40B4-BE49-F238E27FC236}">
                  <a16:creationId xmlns:a16="http://schemas.microsoft.com/office/drawing/2014/main" id="{3E4DBE67-D05C-4A4D-AAD6-A5610F35D193}"/>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87" name="Oval 186">
              <a:extLst>
                <a:ext uri="{FF2B5EF4-FFF2-40B4-BE49-F238E27FC236}">
                  <a16:creationId xmlns:a16="http://schemas.microsoft.com/office/drawing/2014/main" id="{BAC1D895-E10D-4D5D-A79A-33268664CA90}"/>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88" name="Oval 187">
              <a:extLst>
                <a:ext uri="{FF2B5EF4-FFF2-40B4-BE49-F238E27FC236}">
                  <a16:creationId xmlns:a16="http://schemas.microsoft.com/office/drawing/2014/main" id="{A1B4F8EA-7BB0-4BAC-A42A-5D1DF8AA6B3E}"/>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89" name="Straight Connector 188">
              <a:extLst>
                <a:ext uri="{FF2B5EF4-FFF2-40B4-BE49-F238E27FC236}">
                  <a16:creationId xmlns:a16="http://schemas.microsoft.com/office/drawing/2014/main" id="{39664F78-A5EB-4DDE-A2BE-C9059B6530FF}"/>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90" name="Straight Connector 189">
              <a:extLst>
                <a:ext uri="{FF2B5EF4-FFF2-40B4-BE49-F238E27FC236}">
                  <a16:creationId xmlns:a16="http://schemas.microsoft.com/office/drawing/2014/main" id="{D79DC606-7803-45FF-A7E8-79E99E9E6295}"/>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91" name="Straight Connector 190">
              <a:extLst>
                <a:ext uri="{FF2B5EF4-FFF2-40B4-BE49-F238E27FC236}">
                  <a16:creationId xmlns:a16="http://schemas.microsoft.com/office/drawing/2014/main" id="{A4EC939D-EB41-4846-A6E0-E81D2DF45557}"/>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92" name="Straight Connector 191">
              <a:extLst>
                <a:ext uri="{FF2B5EF4-FFF2-40B4-BE49-F238E27FC236}">
                  <a16:creationId xmlns:a16="http://schemas.microsoft.com/office/drawing/2014/main" id="{C969A855-4B91-4F94-86D1-03C6FB6F7562}"/>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93" name="Straight Connector 192">
              <a:extLst>
                <a:ext uri="{FF2B5EF4-FFF2-40B4-BE49-F238E27FC236}">
                  <a16:creationId xmlns:a16="http://schemas.microsoft.com/office/drawing/2014/main" id="{389DCAE2-F24E-4870-86BE-79C7E11B0684}"/>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94" name="Group 193">
            <a:extLst>
              <a:ext uri="{FF2B5EF4-FFF2-40B4-BE49-F238E27FC236}">
                <a16:creationId xmlns:a16="http://schemas.microsoft.com/office/drawing/2014/main" id="{3F724247-8D2C-4616-A48E-B2C319AE2A1C}"/>
              </a:ext>
            </a:extLst>
          </p:cNvPr>
          <p:cNvGrpSpPr/>
          <p:nvPr/>
        </p:nvGrpSpPr>
        <p:grpSpPr>
          <a:xfrm>
            <a:off x="1816555" y="5124518"/>
            <a:ext cx="596726" cy="475841"/>
            <a:chOff x="191554" y="1562316"/>
            <a:chExt cx="1077282" cy="660995"/>
          </a:xfrm>
        </p:grpSpPr>
        <p:sp>
          <p:nvSpPr>
            <p:cNvPr id="195" name="Freeform 21">
              <a:extLst>
                <a:ext uri="{FF2B5EF4-FFF2-40B4-BE49-F238E27FC236}">
                  <a16:creationId xmlns:a16="http://schemas.microsoft.com/office/drawing/2014/main" id="{60953016-A973-4C78-8071-C83E1807C086}"/>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96" name="Freeform 22">
              <a:extLst>
                <a:ext uri="{FF2B5EF4-FFF2-40B4-BE49-F238E27FC236}">
                  <a16:creationId xmlns:a16="http://schemas.microsoft.com/office/drawing/2014/main" id="{8AFEF506-0CE4-4076-A1A0-10442EBEF505}"/>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97" name="Oval 196">
              <a:extLst>
                <a:ext uri="{FF2B5EF4-FFF2-40B4-BE49-F238E27FC236}">
                  <a16:creationId xmlns:a16="http://schemas.microsoft.com/office/drawing/2014/main" id="{D6D892CD-2840-4872-82E9-AD70A37BFA7E}"/>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98" name="Oval 197">
              <a:extLst>
                <a:ext uri="{FF2B5EF4-FFF2-40B4-BE49-F238E27FC236}">
                  <a16:creationId xmlns:a16="http://schemas.microsoft.com/office/drawing/2014/main" id="{D6FD75F4-12D6-4A2B-94ED-69E3AAED1237}"/>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99" name="Oval 198">
              <a:extLst>
                <a:ext uri="{FF2B5EF4-FFF2-40B4-BE49-F238E27FC236}">
                  <a16:creationId xmlns:a16="http://schemas.microsoft.com/office/drawing/2014/main" id="{505CED5F-38E3-4791-A0C5-AA374AC1E596}"/>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0" name="Oval 199">
              <a:extLst>
                <a:ext uri="{FF2B5EF4-FFF2-40B4-BE49-F238E27FC236}">
                  <a16:creationId xmlns:a16="http://schemas.microsoft.com/office/drawing/2014/main" id="{ADD08786-572A-4BDF-9A77-3C0A4830D376}"/>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1" name="Oval 200">
              <a:extLst>
                <a:ext uri="{FF2B5EF4-FFF2-40B4-BE49-F238E27FC236}">
                  <a16:creationId xmlns:a16="http://schemas.microsoft.com/office/drawing/2014/main" id="{13F72A89-CD34-44FB-9F2D-8ED954FD1EE3}"/>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2" name="Oval 201">
              <a:extLst>
                <a:ext uri="{FF2B5EF4-FFF2-40B4-BE49-F238E27FC236}">
                  <a16:creationId xmlns:a16="http://schemas.microsoft.com/office/drawing/2014/main" id="{99B861C7-8F60-456F-AF35-5D25E36141EA}"/>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3" name="Oval 202">
              <a:extLst>
                <a:ext uri="{FF2B5EF4-FFF2-40B4-BE49-F238E27FC236}">
                  <a16:creationId xmlns:a16="http://schemas.microsoft.com/office/drawing/2014/main" id="{D439F3C0-69EC-4AF4-A036-0CEF9545615F}"/>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4" name="Oval 203">
              <a:extLst>
                <a:ext uri="{FF2B5EF4-FFF2-40B4-BE49-F238E27FC236}">
                  <a16:creationId xmlns:a16="http://schemas.microsoft.com/office/drawing/2014/main" id="{3AFA39D2-D81D-454B-A8E6-C5F8D7382F6C}"/>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5" name="Arc 204">
              <a:extLst>
                <a:ext uri="{FF2B5EF4-FFF2-40B4-BE49-F238E27FC236}">
                  <a16:creationId xmlns:a16="http://schemas.microsoft.com/office/drawing/2014/main" id="{7003B8E6-0C66-487B-A84D-C734BD4C5E1E}"/>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206" name="Arc 205">
              <a:extLst>
                <a:ext uri="{FF2B5EF4-FFF2-40B4-BE49-F238E27FC236}">
                  <a16:creationId xmlns:a16="http://schemas.microsoft.com/office/drawing/2014/main" id="{9149AD50-8E8B-4425-B731-D6767716F5C2}"/>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207" name="Arc 206">
              <a:extLst>
                <a:ext uri="{FF2B5EF4-FFF2-40B4-BE49-F238E27FC236}">
                  <a16:creationId xmlns:a16="http://schemas.microsoft.com/office/drawing/2014/main" id="{41C8B00E-BE95-45F2-B29F-E75BFF78E6B8}"/>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208" name="Straight Connector 207">
              <a:extLst>
                <a:ext uri="{FF2B5EF4-FFF2-40B4-BE49-F238E27FC236}">
                  <a16:creationId xmlns:a16="http://schemas.microsoft.com/office/drawing/2014/main" id="{35A0D334-73CB-49CB-B7D8-0FF66C0EE31B}"/>
                </a:ext>
              </a:extLst>
            </p:cNvPr>
            <p:cNvCxnSpPr>
              <a:stCxn id="197" idx="4"/>
              <a:endCxn id="199"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209" name="Oval 208">
              <a:extLst>
                <a:ext uri="{FF2B5EF4-FFF2-40B4-BE49-F238E27FC236}">
                  <a16:creationId xmlns:a16="http://schemas.microsoft.com/office/drawing/2014/main" id="{76829569-1E8C-44C2-8C1E-96A1EC3A661D}"/>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0" name="Straight Connector 209">
              <a:extLst>
                <a:ext uri="{FF2B5EF4-FFF2-40B4-BE49-F238E27FC236}">
                  <a16:creationId xmlns:a16="http://schemas.microsoft.com/office/drawing/2014/main" id="{4667449A-F548-431F-8710-B1D4B4681D9A}"/>
                </a:ext>
              </a:extLst>
            </p:cNvPr>
            <p:cNvCxnSpPr>
              <a:stCxn id="198" idx="4"/>
              <a:endCxn id="200"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211" name="Oval 210">
              <a:extLst>
                <a:ext uri="{FF2B5EF4-FFF2-40B4-BE49-F238E27FC236}">
                  <a16:creationId xmlns:a16="http://schemas.microsoft.com/office/drawing/2014/main" id="{4FD58B58-EF94-4603-AC41-CF43B0D3C160}"/>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2" name="Straight Connector 211">
              <a:extLst>
                <a:ext uri="{FF2B5EF4-FFF2-40B4-BE49-F238E27FC236}">
                  <a16:creationId xmlns:a16="http://schemas.microsoft.com/office/drawing/2014/main" id="{A18D651F-E702-498F-9DAF-C1532AA04912}"/>
                </a:ext>
              </a:extLst>
            </p:cNvPr>
            <p:cNvCxnSpPr>
              <a:stCxn id="198" idx="3"/>
              <a:endCxn id="203"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213" name="Oval 212">
              <a:extLst>
                <a:ext uri="{FF2B5EF4-FFF2-40B4-BE49-F238E27FC236}">
                  <a16:creationId xmlns:a16="http://schemas.microsoft.com/office/drawing/2014/main" id="{EA1B8A85-9839-45B2-9255-B85074BE9516}"/>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4" name="Straight Connector 213">
              <a:extLst>
                <a:ext uri="{FF2B5EF4-FFF2-40B4-BE49-F238E27FC236}">
                  <a16:creationId xmlns:a16="http://schemas.microsoft.com/office/drawing/2014/main" id="{15059155-E7BD-4BE4-90B3-7451BE686A49}"/>
                </a:ext>
              </a:extLst>
            </p:cNvPr>
            <p:cNvCxnSpPr>
              <a:stCxn id="197" idx="3"/>
              <a:endCxn id="204"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215" name="Oval 214">
              <a:extLst>
                <a:ext uri="{FF2B5EF4-FFF2-40B4-BE49-F238E27FC236}">
                  <a16:creationId xmlns:a16="http://schemas.microsoft.com/office/drawing/2014/main" id="{5DAFC774-5282-4FD8-A7EE-5D6BE1C1C731}"/>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6" name="Straight Connector 215">
              <a:extLst>
                <a:ext uri="{FF2B5EF4-FFF2-40B4-BE49-F238E27FC236}">
                  <a16:creationId xmlns:a16="http://schemas.microsoft.com/office/drawing/2014/main" id="{5D056F98-464D-4199-82C5-C22CF0FAFB9F}"/>
                </a:ext>
              </a:extLst>
            </p:cNvPr>
            <p:cNvCxnSpPr>
              <a:stCxn id="209" idx="3"/>
              <a:endCxn id="202"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217" name="Straight Connector 216">
              <a:extLst>
                <a:ext uri="{FF2B5EF4-FFF2-40B4-BE49-F238E27FC236}">
                  <a16:creationId xmlns:a16="http://schemas.microsoft.com/office/drawing/2014/main" id="{08F31E88-09F1-4F7D-88A8-198243B52AF2}"/>
                </a:ext>
              </a:extLst>
            </p:cNvPr>
            <p:cNvCxnSpPr>
              <a:stCxn id="211" idx="3"/>
              <a:endCxn id="201" idx="7"/>
            </p:cNvCxnSpPr>
            <p:nvPr/>
          </p:nvCxnSpPr>
          <p:spPr>
            <a:xfrm>
              <a:off x="854365" y="1944153"/>
              <a:ext cx="69252" cy="84716"/>
            </a:xfrm>
            <a:prstGeom prst="line">
              <a:avLst/>
            </a:prstGeom>
            <a:noFill/>
            <a:ln w="9525" cap="flat" cmpd="sng" algn="ctr">
              <a:solidFill>
                <a:srgbClr val="FFFFFF"/>
              </a:solidFill>
              <a:prstDash val="solid"/>
            </a:ln>
            <a:effectLst/>
          </p:spPr>
        </p:cxnSp>
      </p:grpSp>
      <p:sp>
        <p:nvSpPr>
          <p:cNvPr id="218" name="Rectangle 217">
            <a:extLst>
              <a:ext uri="{FF2B5EF4-FFF2-40B4-BE49-F238E27FC236}">
                <a16:creationId xmlns:a16="http://schemas.microsoft.com/office/drawing/2014/main" id="{D29B75A2-AC2D-497C-BFF3-35FAFF331614}"/>
              </a:ext>
            </a:extLst>
          </p:cNvPr>
          <p:cNvSpPr/>
          <p:nvPr/>
        </p:nvSpPr>
        <p:spPr>
          <a:xfrm>
            <a:off x="381016" y="6576489"/>
            <a:ext cx="1792477" cy="246221"/>
          </a:xfrm>
          <a:prstGeom prst="rect">
            <a:avLst/>
          </a:prstGeom>
        </p:spPr>
        <p:txBody>
          <a:bodyPr wrap="none">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on-</a:t>
            </a:r>
            <a:r>
              <a:rPr lang="fr-FR" sz="1000" i="1" dirty="0" err="1">
                <a:solidFill>
                  <a:srgbClr val="0070C0"/>
                </a:solidFill>
              </a:rPr>
              <a:t>premises</a:t>
            </a:r>
            <a:endParaRPr lang="en-US" sz="1000" i="1" dirty="0">
              <a:solidFill>
                <a:srgbClr val="0070C0"/>
              </a:solidFill>
            </a:endParaRPr>
          </a:p>
        </p:txBody>
      </p:sp>
      <p:grpSp>
        <p:nvGrpSpPr>
          <p:cNvPr id="219" name="Group 218">
            <a:extLst>
              <a:ext uri="{FF2B5EF4-FFF2-40B4-BE49-F238E27FC236}">
                <a16:creationId xmlns:a16="http://schemas.microsoft.com/office/drawing/2014/main" id="{DE8F2020-CAFB-4C73-975F-73F862495AFD}"/>
              </a:ext>
            </a:extLst>
          </p:cNvPr>
          <p:cNvGrpSpPr/>
          <p:nvPr/>
        </p:nvGrpSpPr>
        <p:grpSpPr>
          <a:xfrm>
            <a:off x="91824" y="4368079"/>
            <a:ext cx="304109" cy="282577"/>
            <a:chOff x="3708933" y="4809995"/>
            <a:chExt cx="661072" cy="632242"/>
          </a:xfrm>
        </p:grpSpPr>
        <p:sp useBgFill="1">
          <p:nvSpPr>
            <p:cNvPr id="220" name="Circle: Hollow 219">
              <a:extLst>
                <a:ext uri="{FF2B5EF4-FFF2-40B4-BE49-F238E27FC236}">
                  <a16:creationId xmlns:a16="http://schemas.microsoft.com/office/drawing/2014/main" id="{BBEF3572-9050-429D-8387-02E20F2E5B42}"/>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21" name="Freeform 31">
              <a:extLst>
                <a:ext uri="{FF2B5EF4-FFF2-40B4-BE49-F238E27FC236}">
                  <a16:creationId xmlns:a16="http://schemas.microsoft.com/office/drawing/2014/main" id="{13736A0E-73AD-4DA0-8912-A089BE5A84FF}"/>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cxnSp>
        <p:nvCxnSpPr>
          <p:cNvPr id="222" name="Straight Connector 221">
            <a:extLst>
              <a:ext uri="{FF2B5EF4-FFF2-40B4-BE49-F238E27FC236}">
                <a16:creationId xmlns:a16="http://schemas.microsoft.com/office/drawing/2014/main" id="{CB8D6D77-45C2-421B-A114-BCE719B6312A}"/>
              </a:ext>
            </a:extLst>
          </p:cNvPr>
          <p:cNvCxnSpPr/>
          <p:nvPr/>
        </p:nvCxnSpPr>
        <p:spPr>
          <a:xfrm>
            <a:off x="2428598" y="1527945"/>
            <a:ext cx="0" cy="544399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3" name="Espace réservé du contenu 2">
            <a:extLst>
              <a:ext uri="{FF2B5EF4-FFF2-40B4-BE49-F238E27FC236}">
                <a16:creationId xmlns:a16="http://schemas.microsoft.com/office/drawing/2014/main" id="{39053BA2-6F8C-455D-9FD5-F8B246E80C8C}"/>
              </a:ext>
            </a:extLst>
          </p:cNvPr>
          <p:cNvSpPr txBox="1">
            <a:spLocks/>
          </p:cNvSpPr>
          <p:nvPr/>
        </p:nvSpPr>
        <p:spPr>
          <a:xfrm>
            <a:off x="9299586" y="336822"/>
            <a:ext cx="3025492" cy="4873890"/>
          </a:xfrm>
          <a:prstGeom prst="rect">
            <a:avLst/>
          </a:prstGeom>
          <a:solidFill>
            <a:schemeClr val="bg1">
              <a:lumMod val="95000"/>
            </a:schemeClr>
          </a:solidFill>
        </p:spPr>
        <p:txBody>
          <a:bodyPr vert="horz" wrap="square" lIns="146304" tIns="109728" rIns="146304" bIns="109728" rtlCol="0">
            <a:normAutofit lnSpcReduction="10000"/>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solidFill>
                  <a:srgbClr val="0179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en-US" sz="1050" dirty="0">
                <a:solidFill>
                  <a:schemeClr val="tx1"/>
                </a:solidFill>
                <a:latin typeface="+mn-lt"/>
              </a:rPr>
              <a:t>Federated user attempts to access Azure AD resource (or SaaS application) , user is redirected back to the AD FS end point based on the provided user’s UPN (from the UPN suffix, Azure AD know that is a federated user … ).</a:t>
            </a:r>
            <a:br>
              <a:rPr lang="en-US" sz="1050" dirty="0">
                <a:solidFill>
                  <a:schemeClr val="tx1"/>
                </a:solidFill>
                <a:latin typeface="+mn-lt"/>
              </a:rPr>
            </a:br>
            <a:endParaRPr lang="en-US" sz="1050" dirty="0">
              <a:solidFill>
                <a:schemeClr val="tx1"/>
              </a:solidFill>
              <a:latin typeface="+mn-lt"/>
            </a:endParaRPr>
          </a:p>
          <a:p>
            <a:pPr marL="342900" indent="-342900">
              <a:buFont typeface="+mj-lt"/>
              <a:buAutoNum type="arabicPeriod"/>
            </a:pPr>
            <a:r>
              <a:rPr lang="en-US" sz="1050" dirty="0">
                <a:solidFill>
                  <a:schemeClr val="tx1"/>
                </a:solidFill>
                <a:latin typeface="+mn-lt"/>
              </a:rPr>
              <a:t>Azure AD redirects the user to his AD FS Farm with WIA SSO or Forms based </a:t>
            </a:r>
            <a:r>
              <a:rPr lang="en-US" sz="1050" dirty="0" err="1">
                <a:solidFill>
                  <a:schemeClr val="tx1"/>
                </a:solidFill>
                <a:latin typeface="+mn-lt"/>
              </a:rPr>
              <a:t>AuthN</a:t>
            </a:r>
            <a:r>
              <a:rPr lang="en-US" sz="1050" dirty="0">
                <a:solidFill>
                  <a:schemeClr val="tx1"/>
                </a:solidFill>
                <a:latin typeface="+mn-lt"/>
              </a:rPr>
              <a:t> if connecting from outside of corporate network</a:t>
            </a:r>
          </a:p>
          <a:p>
            <a:pPr marL="342900" indent="-342900">
              <a:buFont typeface="+mj-lt"/>
              <a:buAutoNum type="arabicPeriod"/>
            </a:pPr>
            <a:endParaRPr lang="en-US" sz="1050" dirty="0">
              <a:solidFill>
                <a:schemeClr val="tx1"/>
              </a:solidFill>
              <a:latin typeface="+mn-lt"/>
            </a:endParaRPr>
          </a:p>
          <a:p>
            <a:pPr marL="342900" indent="-342900">
              <a:buFont typeface="+mj-lt"/>
              <a:buAutoNum type="arabicPeriod"/>
            </a:pPr>
            <a:r>
              <a:rPr lang="en-US" sz="1050" dirty="0">
                <a:solidFill>
                  <a:schemeClr val="tx1"/>
                </a:solidFill>
                <a:latin typeface="+mn-lt"/>
              </a:rPr>
              <a:t>AD FS validates the user credentials against on-premises AD</a:t>
            </a:r>
            <a:br>
              <a:rPr lang="en-US" sz="1050" dirty="0">
                <a:solidFill>
                  <a:schemeClr val="tx1"/>
                </a:solidFill>
                <a:latin typeface="+mn-lt"/>
              </a:rPr>
            </a:br>
            <a:endParaRPr lang="en-US" sz="1050" dirty="0">
              <a:solidFill>
                <a:schemeClr val="tx1"/>
              </a:solidFill>
              <a:latin typeface="+mn-lt"/>
            </a:endParaRPr>
          </a:p>
          <a:p>
            <a:pPr marL="342900" indent="-342900">
              <a:buFont typeface="+mj-lt"/>
              <a:buAutoNum type="arabicPeriod"/>
            </a:pPr>
            <a:r>
              <a:rPr lang="en-US" sz="1050" dirty="0">
                <a:solidFill>
                  <a:schemeClr val="tx1"/>
                </a:solidFill>
                <a:latin typeface="+mn-lt"/>
              </a:rPr>
              <a:t>A security token is issued by AD FS to the Office 365 Identity Platform containing </a:t>
            </a:r>
            <a:r>
              <a:rPr lang="en-US" sz="1050" u="sng" dirty="0">
                <a:solidFill>
                  <a:schemeClr val="tx1"/>
                </a:solidFill>
                <a:latin typeface="+mn-lt"/>
              </a:rPr>
              <a:t>mainly</a:t>
            </a:r>
            <a:r>
              <a:rPr lang="en-US" sz="1050" dirty="0">
                <a:solidFill>
                  <a:schemeClr val="tx1"/>
                </a:solidFill>
                <a:latin typeface="+mn-lt"/>
              </a:rPr>
              <a:t> two user’s claims (</a:t>
            </a:r>
            <a:r>
              <a:rPr lang="en-US" sz="1050" b="1" dirty="0" err="1">
                <a:solidFill>
                  <a:schemeClr val="tx1"/>
                </a:solidFill>
                <a:latin typeface="+mn-lt"/>
              </a:rPr>
              <a:t>userPrincipalName</a:t>
            </a:r>
            <a:r>
              <a:rPr lang="en-US" sz="1050" dirty="0">
                <a:solidFill>
                  <a:schemeClr val="tx1"/>
                </a:solidFill>
                <a:latin typeface="+mn-lt"/>
              </a:rPr>
              <a:t> and </a:t>
            </a:r>
            <a:r>
              <a:rPr lang="en-US" sz="1050" b="1" dirty="0" err="1">
                <a:solidFill>
                  <a:schemeClr val="tx1"/>
                </a:solidFill>
                <a:latin typeface="+mn-lt"/>
              </a:rPr>
              <a:t>ImmutableID</a:t>
            </a:r>
            <a:r>
              <a:rPr lang="en-US" sz="1050" b="1" dirty="0">
                <a:solidFill>
                  <a:schemeClr val="tx1"/>
                </a:solidFill>
                <a:latin typeface="+mn-lt"/>
              </a:rPr>
              <a:t> </a:t>
            </a:r>
            <a:r>
              <a:rPr lang="en-US" sz="1050" dirty="0">
                <a:solidFill>
                  <a:schemeClr val="tx1"/>
                </a:solidFill>
                <a:latin typeface="+mn-lt"/>
              </a:rPr>
              <a:t>)</a:t>
            </a:r>
          </a:p>
          <a:p>
            <a:pPr marL="342900" indent="-342900">
              <a:buFont typeface="+mj-lt"/>
              <a:buAutoNum type="arabicPeriod"/>
            </a:pPr>
            <a:endParaRPr lang="en-US" sz="1050" dirty="0">
              <a:solidFill>
                <a:schemeClr val="tx1"/>
              </a:solidFill>
              <a:latin typeface="+mn-lt"/>
            </a:endParaRPr>
          </a:p>
          <a:p>
            <a:pPr marL="342900" indent="-342900">
              <a:buFont typeface="+mj-lt"/>
              <a:buAutoNum type="arabicPeriod"/>
            </a:pPr>
            <a:r>
              <a:rPr lang="en-US" sz="1050" dirty="0">
                <a:solidFill>
                  <a:schemeClr val="tx1"/>
                </a:solidFill>
                <a:latin typeface="+mn-lt"/>
              </a:rPr>
              <a:t>Azure AD will decrypt the token and match the user to a shadow identity (created by Azure AD Connect Sync) in Azure AD</a:t>
            </a:r>
            <a:br>
              <a:rPr lang="en-US" sz="1050" dirty="0">
                <a:solidFill>
                  <a:schemeClr val="tx1"/>
                </a:solidFill>
                <a:latin typeface="+mn-lt"/>
              </a:rPr>
            </a:br>
            <a:br>
              <a:rPr lang="en-US" sz="1050" dirty="0">
                <a:solidFill>
                  <a:schemeClr val="tx1"/>
                </a:solidFill>
                <a:latin typeface="+mn-lt"/>
              </a:rPr>
            </a:br>
            <a:r>
              <a:rPr lang="en-US" sz="1050" dirty="0">
                <a:solidFill>
                  <a:schemeClr val="tx1"/>
                </a:solidFill>
                <a:latin typeface="+mn-lt"/>
              </a:rPr>
              <a:t>This shadow identity will contain the same values for those two claims/attributes as on-premises thus matching the user per the claim</a:t>
            </a:r>
            <a:br>
              <a:rPr lang="en-US" sz="1050" dirty="0">
                <a:solidFill>
                  <a:schemeClr val="tx1"/>
                </a:solidFill>
                <a:latin typeface="+mn-lt"/>
              </a:rPr>
            </a:br>
            <a:br>
              <a:rPr lang="en-US" sz="1050" dirty="0">
                <a:solidFill>
                  <a:schemeClr val="tx1"/>
                </a:solidFill>
                <a:latin typeface="+mn-lt"/>
              </a:rPr>
            </a:br>
            <a:r>
              <a:rPr lang="en-US" sz="1050" dirty="0">
                <a:solidFill>
                  <a:schemeClr val="tx1"/>
                </a:solidFill>
                <a:latin typeface="+mn-lt"/>
              </a:rPr>
              <a:t>The token is consumed and the user is allowed access to the Office 365 services</a:t>
            </a:r>
          </a:p>
          <a:p>
            <a:endParaRPr lang="en-US" sz="1000" dirty="0"/>
          </a:p>
        </p:txBody>
      </p:sp>
    </p:spTree>
    <p:extLst>
      <p:ext uri="{BB962C8B-B14F-4D97-AF65-F5344CB8AC3E}">
        <p14:creationId xmlns:p14="http://schemas.microsoft.com/office/powerpoint/2010/main" val="37513039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576240-07B1-4548-926C-6EB90CFE6AB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34</a:t>
            </a:fld>
            <a:endParaRPr lang="en-US" dirty="0"/>
          </a:p>
        </p:txBody>
      </p:sp>
      <p:sp>
        <p:nvSpPr>
          <p:cNvPr id="3" name="Text Placeholder 2">
            <a:extLst>
              <a:ext uri="{FF2B5EF4-FFF2-40B4-BE49-F238E27FC236}">
                <a16:creationId xmlns:a16="http://schemas.microsoft.com/office/drawing/2014/main" id="{3381AD4D-5471-4A74-AF18-F73A607192E1}"/>
              </a:ext>
            </a:extLst>
          </p:cNvPr>
          <p:cNvSpPr>
            <a:spLocks noGrp="1"/>
          </p:cNvSpPr>
          <p:nvPr>
            <p:ph type="body" sz="quarter" idx="13"/>
          </p:nvPr>
        </p:nvSpPr>
        <p:spPr/>
        <p:txBody>
          <a:bodyPr/>
          <a:lstStyle/>
          <a:p>
            <a:r>
              <a:rPr lang="en-US" dirty="0"/>
              <a:t>Office 365 &amp; Federated Authentication Flows (Legacy) – Passive requestor </a:t>
            </a:r>
            <a:endParaRPr lang="fr-FR" dirty="0"/>
          </a:p>
        </p:txBody>
      </p:sp>
      <p:sp>
        <p:nvSpPr>
          <p:cNvPr id="5" name="Rectangle 4">
            <a:extLst>
              <a:ext uri="{FF2B5EF4-FFF2-40B4-BE49-F238E27FC236}">
                <a16:creationId xmlns:a16="http://schemas.microsoft.com/office/drawing/2014/main" id="{01497FB3-D4A0-409B-88E4-B0ADB193D246}"/>
              </a:ext>
            </a:extLst>
          </p:cNvPr>
          <p:cNvSpPr/>
          <p:nvPr/>
        </p:nvSpPr>
        <p:spPr>
          <a:xfrm>
            <a:off x="347661" y="1613492"/>
            <a:ext cx="3204723" cy="353943"/>
          </a:xfrm>
          <a:prstGeom prst="rect">
            <a:avLst/>
          </a:prstGeom>
        </p:spPr>
        <p:txBody>
          <a:bodyPr wrap="none">
            <a:spAutoFit/>
          </a:bodyPr>
          <a:lstStyle/>
          <a:p>
            <a:pPr algn="l"/>
            <a:r>
              <a:rPr lang="en-US" dirty="0"/>
              <a:t>The flow depends on client app</a:t>
            </a:r>
          </a:p>
        </p:txBody>
      </p:sp>
      <p:grpSp>
        <p:nvGrpSpPr>
          <p:cNvPr id="6" name="Group 5">
            <a:extLst>
              <a:ext uri="{FF2B5EF4-FFF2-40B4-BE49-F238E27FC236}">
                <a16:creationId xmlns:a16="http://schemas.microsoft.com/office/drawing/2014/main" id="{F58CBDF3-CEF5-4B23-A4C7-8BE55D4C3A4C}"/>
              </a:ext>
            </a:extLst>
          </p:cNvPr>
          <p:cNvGrpSpPr/>
          <p:nvPr/>
        </p:nvGrpSpPr>
        <p:grpSpPr>
          <a:xfrm>
            <a:off x="10332683" y="1303695"/>
            <a:ext cx="1927919" cy="1297722"/>
            <a:chOff x="8604547" y="3414766"/>
            <a:chExt cx="2400498" cy="1414141"/>
          </a:xfrm>
        </p:grpSpPr>
        <p:sp>
          <p:nvSpPr>
            <p:cNvPr id="7" name="Rectangle 6">
              <a:extLst>
                <a:ext uri="{FF2B5EF4-FFF2-40B4-BE49-F238E27FC236}">
                  <a16:creationId xmlns:a16="http://schemas.microsoft.com/office/drawing/2014/main" id="{F61DB84F-9846-47A9-9F40-9F842AFCA486}"/>
                </a:ext>
              </a:extLst>
            </p:cNvPr>
            <p:cNvSpPr/>
            <p:nvPr/>
          </p:nvSpPr>
          <p:spPr bwMode="auto">
            <a:xfrm>
              <a:off x="8723341" y="3522941"/>
              <a:ext cx="1981200" cy="928895"/>
            </a:xfrm>
            <a:prstGeom prst="rect">
              <a:avLst/>
            </a:prstGeom>
            <a:solidFill>
              <a:srgbClr val="FF89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142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6">
              <a:extLst>
                <a:ext uri="{FF2B5EF4-FFF2-40B4-BE49-F238E27FC236}">
                  <a16:creationId xmlns:a16="http://schemas.microsoft.com/office/drawing/2014/main" id="{8D80F937-B9DC-44AD-B4C6-62C2D8CE3B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084228" y="3838974"/>
              <a:ext cx="1920817" cy="989933"/>
            </a:xfrm>
            <a:prstGeom prst="rect">
              <a:avLst/>
            </a:prstGeom>
            <a:noFill/>
            <a:extLst/>
          </p:spPr>
        </p:pic>
        <p:sp>
          <p:nvSpPr>
            <p:cNvPr id="9" name="TextBox 8">
              <a:extLst>
                <a:ext uri="{FF2B5EF4-FFF2-40B4-BE49-F238E27FC236}">
                  <a16:creationId xmlns:a16="http://schemas.microsoft.com/office/drawing/2014/main" id="{7D41D946-BCE3-4595-B838-6DC0AF543012}"/>
                </a:ext>
              </a:extLst>
            </p:cNvPr>
            <p:cNvSpPr txBox="1"/>
            <p:nvPr/>
          </p:nvSpPr>
          <p:spPr>
            <a:xfrm>
              <a:off x="8604547" y="3414766"/>
              <a:ext cx="1981200" cy="513096"/>
            </a:xfrm>
            <a:prstGeom prst="rect">
              <a:avLst/>
            </a:prstGeom>
            <a:noFill/>
          </p:spPr>
          <p:txBody>
            <a:bodyPr wrap="square" lIns="186521" tIns="149217" rIns="186521" bIns="149217" rtlCol="0">
              <a:spAutoFit/>
            </a:bodyPr>
            <a:lstStyle/>
            <a:p>
              <a:pPr defTabSz="932597" fontAlgn="auto">
                <a:lnSpc>
                  <a:spcPct val="90000"/>
                </a:lnSpc>
                <a:spcAft>
                  <a:spcPts val="612"/>
                </a:spcAft>
                <a:defRPr/>
              </a:pPr>
              <a:r>
                <a:rPr lang="en-US" sz="1224" kern="0" dirty="0">
                  <a:solidFill>
                    <a:srgbClr val="FFFFFF"/>
                  </a:solidFill>
                  <a:latin typeface="Segoe UI"/>
                </a:rPr>
                <a:t>Web Application</a:t>
              </a:r>
            </a:p>
          </p:txBody>
        </p:sp>
      </p:grpSp>
      <p:grpSp>
        <p:nvGrpSpPr>
          <p:cNvPr id="10" name="Group 9">
            <a:extLst>
              <a:ext uri="{FF2B5EF4-FFF2-40B4-BE49-F238E27FC236}">
                <a16:creationId xmlns:a16="http://schemas.microsoft.com/office/drawing/2014/main" id="{B15FA565-36B0-4634-8FC0-0C2DE677E6AB}"/>
              </a:ext>
            </a:extLst>
          </p:cNvPr>
          <p:cNvGrpSpPr/>
          <p:nvPr/>
        </p:nvGrpSpPr>
        <p:grpSpPr>
          <a:xfrm>
            <a:off x="7242700" y="1302726"/>
            <a:ext cx="1927920" cy="1297723"/>
            <a:chOff x="8604547" y="3414766"/>
            <a:chExt cx="2400499" cy="1414143"/>
          </a:xfrm>
        </p:grpSpPr>
        <p:sp>
          <p:nvSpPr>
            <p:cNvPr id="11" name="Rectangle 10">
              <a:extLst>
                <a:ext uri="{FF2B5EF4-FFF2-40B4-BE49-F238E27FC236}">
                  <a16:creationId xmlns:a16="http://schemas.microsoft.com/office/drawing/2014/main" id="{2295E882-3235-48DB-A338-CB8F5E4CDB82}"/>
                </a:ext>
              </a:extLst>
            </p:cNvPr>
            <p:cNvSpPr/>
            <p:nvPr/>
          </p:nvSpPr>
          <p:spPr bwMode="auto">
            <a:xfrm>
              <a:off x="8723341" y="3522941"/>
              <a:ext cx="1981200" cy="928895"/>
            </a:xfrm>
            <a:prstGeom prst="rect">
              <a:avLst/>
            </a:prstGeom>
            <a:solidFill>
              <a:srgbClr val="00BCF2"/>
            </a:solidFill>
            <a:ln w="9525"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142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6">
              <a:extLst>
                <a:ext uri="{FF2B5EF4-FFF2-40B4-BE49-F238E27FC236}">
                  <a16:creationId xmlns:a16="http://schemas.microsoft.com/office/drawing/2014/main" id="{1BE76423-CE3B-43BF-80F3-9739F7C53E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084229" y="3838976"/>
              <a:ext cx="1920817" cy="989933"/>
            </a:xfrm>
            <a:prstGeom prst="rect">
              <a:avLst/>
            </a:prstGeom>
            <a:noFill/>
            <a:extLst/>
          </p:spPr>
        </p:pic>
        <p:sp>
          <p:nvSpPr>
            <p:cNvPr id="13" name="TextBox 12">
              <a:extLst>
                <a:ext uri="{FF2B5EF4-FFF2-40B4-BE49-F238E27FC236}">
                  <a16:creationId xmlns:a16="http://schemas.microsoft.com/office/drawing/2014/main" id="{A8E14840-8183-4EAB-A0A8-339CE24CBCA1}"/>
                </a:ext>
              </a:extLst>
            </p:cNvPr>
            <p:cNvSpPr txBox="1"/>
            <p:nvPr/>
          </p:nvSpPr>
          <p:spPr>
            <a:xfrm>
              <a:off x="8604547" y="3414766"/>
              <a:ext cx="1981200" cy="516802"/>
            </a:xfrm>
            <a:prstGeom prst="rect">
              <a:avLst/>
            </a:prstGeom>
            <a:noFill/>
          </p:spPr>
          <p:txBody>
            <a:bodyPr wrap="square" lIns="186521" tIns="149217" rIns="186521" bIns="149217" rtlCol="0">
              <a:spAutoFit/>
            </a:bodyPr>
            <a:lstStyle/>
            <a:p>
              <a:pPr defTabSz="932597" fontAlgn="auto">
                <a:lnSpc>
                  <a:spcPct val="90000"/>
                </a:lnSpc>
                <a:spcAft>
                  <a:spcPts val="612"/>
                </a:spcAft>
                <a:defRPr/>
              </a:pPr>
              <a:r>
                <a:rPr lang="en-US" sz="1224" kern="0" dirty="0">
                  <a:solidFill>
                    <a:srgbClr val="FFFFFF"/>
                  </a:solidFill>
                  <a:latin typeface="Segoe UI"/>
                </a:rPr>
                <a:t>Azure AD</a:t>
              </a:r>
            </a:p>
          </p:txBody>
        </p:sp>
      </p:grpSp>
      <p:cxnSp>
        <p:nvCxnSpPr>
          <p:cNvPr id="14" name="Straight Connector 13">
            <a:extLst>
              <a:ext uri="{FF2B5EF4-FFF2-40B4-BE49-F238E27FC236}">
                <a16:creationId xmlns:a16="http://schemas.microsoft.com/office/drawing/2014/main" id="{9EFD1DA2-AC61-498D-A16C-1574ADD087ED}"/>
              </a:ext>
            </a:extLst>
          </p:cNvPr>
          <p:cNvCxnSpPr/>
          <p:nvPr/>
        </p:nvCxnSpPr>
        <p:spPr>
          <a:xfrm flipH="1">
            <a:off x="8209591" y="2135210"/>
            <a:ext cx="1" cy="4836734"/>
          </a:xfrm>
          <a:prstGeom prst="line">
            <a:avLst/>
          </a:prstGeom>
          <a:noFill/>
          <a:ln w="19050" cap="flat" cmpd="sng" algn="ctr">
            <a:solidFill>
              <a:srgbClr val="FFFFFF">
                <a:lumMod val="85000"/>
              </a:srgbClr>
            </a:solidFill>
            <a:prstDash val="solid"/>
            <a:headEnd type="none"/>
            <a:tailEnd type="none"/>
          </a:ln>
          <a:effectLst/>
        </p:spPr>
      </p:cxnSp>
      <p:cxnSp>
        <p:nvCxnSpPr>
          <p:cNvPr id="15" name="Straight Connector 14">
            <a:extLst>
              <a:ext uri="{FF2B5EF4-FFF2-40B4-BE49-F238E27FC236}">
                <a16:creationId xmlns:a16="http://schemas.microsoft.com/office/drawing/2014/main" id="{A30454C8-1151-4DF2-BE5B-AD82753BE94E}"/>
              </a:ext>
            </a:extLst>
          </p:cNvPr>
          <p:cNvCxnSpPr/>
          <p:nvPr/>
        </p:nvCxnSpPr>
        <p:spPr>
          <a:xfrm flipH="1">
            <a:off x="4972907" y="2135210"/>
            <a:ext cx="1" cy="4836734"/>
          </a:xfrm>
          <a:prstGeom prst="line">
            <a:avLst/>
          </a:prstGeom>
          <a:noFill/>
          <a:ln w="19050" cap="flat" cmpd="sng" algn="ctr">
            <a:solidFill>
              <a:srgbClr val="FFFFFF">
                <a:lumMod val="8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F25A6FEC-E9C4-4362-A1BC-ABA86FAD8E75}"/>
              </a:ext>
            </a:extLst>
          </p:cNvPr>
          <p:cNvCxnSpPr/>
          <p:nvPr/>
        </p:nvCxnSpPr>
        <p:spPr>
          <a:xfrm flipH="1">
            <a:off x="1724796" y="2135210"/>
            <a:ext cx="2294" cy="4836734"/>
          </a:xfrm>
          <a:prstGeom prst="line">
            <a:avLst/>
          </a:prstGeom>
          <a:noFill/>
          <a:ln w="19050" cap="flat" cmpd="sng" algn="ctr">
            <a:solidFill>
              <a:srgbClr val="FFFFFF">
                <a:lumMod val="85000"/>
              </a:srgbClr>
            </a:solidFill>
            <a:prstDash val="solid"/>
            <a:headEnd type="none"/>
            <a:tailEnd type="none"/>
          </a:ln>
          <a:effectLst/>
        </p:spPr>
      </p:cxnSp>
      <p:cxnSp>
        <p:nvCxnSpPr>
          <p:cNvPr id="17" name="Straight Arrow Connector 16">
            <a:extLst>
              <a:ext uri="{FF2B5EF4-FFF2-40B4-BE49-F238E27FC236}">
                <a16:creationId xmlns:a16="http://schemas.microsoft.com/office/drawing/2014/main" id="{B13ABBA5-B801-4D9F-BEDE-A6930E22D79A}"/>
              </a:ext>
            </a:extLst>
          </p:cNvPr>
          <p:cNvCxnSpPr/>
          <p:nvPr/>
        </p:nvCxnSpPr>
        <p:spPr>
          <a:xfrm>
            <a:off x="1736230" y="2391214"/>
            <a:ext cx="9723761" cy="36573"/>
          </a:xfrm>
          <a:prstGeom prst="straightConnector1">
            <a:avLst/>
          </a:prstGeom>
          <a:noFill/>
          <a:ln w="28575" cap="flat" cmpd="sng" algn="ctr">
            <a:solidFill>
              <a:srgbClr val="505050"/>
            </a:solidFill>
            <a:prstDash val="solid"/>
            <a:headEnd type="none"/>
            <a:tailEnd type="triangle"/>
          </a:ln>
          <a:effectLst/>
        </p:spPr>
      </p:cxnSp>
      <p:cxnSp>
        <p:nvCxnSpPr>
          <p:cNvPr id="18" name="Straight Arrow Connector 17">
            <a:extLst>
              <a:ext uri="{FF2B5EF4-FFF2-40B4-BE49-F238E27FC236}">
                <a16:creationId xmlns:a16="http://schemas.microsoft.com/office/drawing/2014/main" id="{D25FAA74-4D26-4BD7-BA0E-F245B584D153}"/>
              </a:ext>
            </a:extLst>
          </p:cNvPr>
          <p:cNvCxnSpPr/>
          <p:nvPr/>
        </p:nvCxnSpPr>
        <p:spPr>
          <a:xfrm flipH="1">
            <a:off x="1727087" y="2775225"/>
            <a:ext cx="9723761" cy="0"/>
          </a:xfrm>
          <a:prstGeom prst="straightConnector1">
            <a:avLst/>
          </a:prstGeom>
          <a:noFill/>
          <a:ln w="28575" cap="flat" cmpd="sng" algn="ctr">
            <a:solidFill>
              <a:srgbClr val="505050"/>
            </a:solidFill>
            <a:prstDash val="solid"/>
            <a:headEnd type="none"/>
            <a:tailEnd type="triangle"/>
          </a:ln>
          <a:effectLst/>
        </p:spPr>
      </p:cxnSp>
      <p:cxnSp>
        <p:nvCxnSpPr>
          <p:cNvPr id="19" name="Straight Arrow Connector 18">
            <a:extLst>
              <a:ext uri="{FF2B5EF4-FFF2-40B4-BE49-F238E27FC236}">
                <a16:creationId xmlns:a16="http://schemas.microsoft.com/office/drawing/2014/main" id="{1602F60D-1995-4662-83B2-5A3474FD5BF6}"/>
              </a:ext>
            </a:extLst>
          </p:cNvPr>
          <p:cNvCxnSpPr/>
          <p:nvPr/>
        </p:nvCxnSpPr>
        <p:spPr>
          <a:xfrm>
            <a:off x="1745374" y="3149304"/>
            <a:ext cx="6473364" cy="9143"/>
          </a:xfrm>
          <a:prstGeom prst="straightConnector1">
            <a:avLst/>
          </a:prstGeom>
          <a:noFill/>
          <a:ln w="28575" cap="flat" cmpd="sng" algn="ctr">
            <a:solidFill>
              <a:srgbClr val="505050"/>
            </a:solidFill>
            <a:prstDash val="solid"/>
            <a:headEnd type="none"/>
            <a:tailEnd type="triangle"/>
          </a:ln>
          <a:effectLst/>
        </p:spPr>
      </p:cxnSp>
      <p:cxnSp>
        <p:nvCxnSpPr>
          <p:cNvPr id="20" name="Straight Arrow Connector 19">
            <a:extLst>
              <a:ext uri="{FF2B5EF4-FFF2-40B4-BE49-F238E27FC236}">
                <a16:creationId xmlns:a16="http://schemas.microsoft.com/office/drawing/2014/main" id="{063798B9-D12C-4C7E-911F-32590CA4EDFA}"/>
              </a:ext>
            </a:extLst>
          </p:cNvPr>
          <p:cNvCxnSpPr/>
          <p:nvPr/>
        </p:nvCxnSpPr>
        <p:spPr>
          <a:xfrm>
            <a:off x="1727086" y="4320016"/>
            <a:ext cx="3236681" cy="18286"/>
          </a:xfrm>
          <a:prstGeom prst="straightConnector1">
            <a:avLst/>
          </a:prstGeom>
          <a:noFill/>
          <a:ln w="28575" cap="flat" cmpd="sng" algn="ctr">
            <a:solidFill>
              <a:srgbClr val="505050"/>
            </a:solidFill>
            <a:prstDash val="solid"/>
            <a:headEnd type="none"/>
            <a:tailEnd type="triangle"/>
          </a:ln>
          <a:effectLst/>
        </p:spPr>
      </p:cxnSp>
      <p:cxnSp>
        <p:nvCxnSpPr>
          <p:cNvPr id="21" name="Straight Arrow Connector 20">
            <a:extLst>
              <a:ext uri="{FF2B5EF4-FFF2-40B4-BE49-F238E27FC236}">
                <a16:creationId xmlns:a16="http://schemas.microsoft.com/office/drawing/2014/main" id="{EBABAE70-6C25-411E-884D-48CA48A8A824}"/>
              </a:ext>
            </a:extLst>
          </p:cNvPr>
          <p:cNvCxnSpPr/>
          <p:nvPr/>
        </p:nvCxnSpPr>
        <p:spPr>
          <a:xfrm flipH="1">
            <a:off x="1727085" y="5134161"/>
            <a:ext cx="3227538" cy="0"/>
          </a:xfrm>
          <a:prstGeom prst="straightConnector1">
            <a:avLst/>
          </a:prstGeom>
          <a:noFill/>
          <a:ln w="28575" cap="flat" cmpd="sng" algn="ctr">
            <a:solidFill>
              <a:srgbClr val="505050"/>
            </a:solidFill>
            <a:prstDash val="solid"/>
            <a:headEnd type="none"/>
            <a:tailEnd type="triangle"/>
          </a:ln>
          <a:effectLst/>
        </p:spPr>
      </p:cxnSp>
      <p:cxnSp>
        <p:nvCxnSpPr>
          <p:cNvPr id="22" name="Straight Arrow Connector 21">
            <a:extLst>
              <a:ext uri="{FF2B5EF4-FFF2-40B4-BE49-F238E27FC236}">
                <a16:creationId xmlns:a16="http://schemas.microsoft.com/office/drawing/2014/main" id="{589A6574-EB6A-45DC-B08E-C6D41B7B3492}"/>
              </a:ext>
            </a:extLst>
          </p:cNvPr>
          <p:cNvCxnSpPr/>
          <p:nvPr/>
        </p:nvCxnSpPr>
        <p:spPr>
          <a:xfrm flipH="1">
            <a:off x="1708799" y="3945545"/>
            <a:ext cx="6491650" cy="0"/>
          </a:xfrm>
          <a:prstGeom prst="straightConnector1">
            <a:avLst/>
          </a:prstGeom>
          <a:noFill/>
          <a:ln w="28575" cap="flat" cmpd="sng" algn="ctr">
            <a:solidFill>
              <a:srgbClr val="505050"/>
            </a:solidFill>
            <a:prstDash val="solid"/>
            <a:headEnd type="none"/>
            <a:tailEnd type="triangle"/>
          </a:ln>
          <a:effectLst/>
        </p:spPr>
      </p:cxnSp>
      <p:cxnSp>
        <p:nvCxnSpPr>
          <p:cNvPr id="23" name="Straight Arrow Connector 22">
            <a:extLst>
              <a:ext uri="{FF2B5EF4-FFF2-40B4-BE49-F238E27FC236}">
                <a16:creationId xmlns:a16="http://schemas.microsoft.com/office/drawing/2014/main" id="{834DF35C-BFA9-4BFC-9355-69CA130E982E}"/>
              </a:ext>
            </a:extLst>
          </p:cNvPr>
          <p:cNvCxnSpPr/>
          <p:nvPr/>
        </p:nvCxnSpPr>
        <p:spPr>
          <a:xfrm>
            <a:off x="1717943" y="3540035"/>
            <a:ext cx="6491650" cy="0"/>
          </a:xfrm>
          <a:prstGeom prst="straightConnector1">
            <a:avLst/>
          </a:prstGeom>
          <a:noFill/>
          <a:ln w="28575" cap="flat" cmpd="sng" algn="ctr">
            <a:solidFill>
              <a:srgbClr val="505050"/>
            </a:solidFill>
            <a:prstDash val="solid"/>
            <a:headEnd type="triangle"/>
            <a:tailEnd type="triangle"/>
          </a:ln>
          <a:effectLst/>
        </p:spPr>
      </p:cxnSp>
      <p:cxnSp>
        <p:nvCxnSpPr>
          <p:cNvPr id="24" name="Straight Arrow Connector 23">
            <a:extLst>
              <a:ext uri="{FF2B5EF4-FFF2-40B4-BE49-F238E27FC236}">
                <a16:creationId xmlns:a16="http://schemas.microsoft.com/office/drawing/2014/main" id="{4F0E3319-B788-44F8-974B-1728FA852AD4}"/>
              </a:ext>
            </a:extLst>
          </p:cNvPr>
          <p:cNvCxnSpPr/>
          <p:nvPr/>
        </p:nvCxnSpPr>
        <p:spPr>
          <a:xfrm>
            <a:off x="1717942" y="4741008"/>
            <a:ext cx="3245825" cy="0"/>
          </a:xfrm>
          <a:prstGeom prst="straightConnector1">
            <a:avLst/>
          </a:prstGeom>
          <a:noFill/>
          <a:ln w="28575" cap="flat" cmpd="sng" algn="ctr">
            <a:solidFill>
              <a:srgbClr val="505050"/>
            </a:solidFill>
            <a:prstDash val="solid"/>
            <a:headEnd type="triangle"/>
            <a:tailEnd type="triangle"/>
          </a:ln>
          <a:effectLst/>
        </p:spPr>
      </p:cxnSp>
      <p:cxnSp>
        <p:nvCxnSpPr>
          <p:cNvPr id="25" name="Straight Arrow Connector 24">
            <a:extLst>
              <a:ext uri="{FF2B5EF4-FFF2-40B4-BE49-F238E27FC236}">
                <a16:creationId xmlns:a16="http://schemas.microsoft.com/office/drawing/2014/main" id="{E1CB5327-F0FD-4B94-9FCB-BBFD9504A035}"/>
              </a:ext>
            </a:extLst>
          </p:cNvPr>
          <p:cNvCxnSpPr/>
          <p:nvPr/>
        </p:nvCxnSpPr>
        <p:spPr>
          <a:xfrm>
            <a:off x="1727086" y="5525729"/>
            <a:ext cx="6473364" cy="9143"/>
          </a:xfrm>
          <a:prstGeom prst="straightConnector1">
            <a:avLst/>
          </a:prstGeom>
          <a:noFill/>
          <a:ln w="28575" cap="flat" cmpd="sng" algn="ctr">
            <a:solidFill>
              <a:srgbClr val="505050"/>
            </a:solidFill>
            <a:prstDash val="solid"/>
            <a:headEnd type="none"/>
            <a:tailEnd type="triangle"/>
          </a:ln>
          <a:effectLst/>
        </p:spPr>
      </p:cxnSp>
      <p:cxnSp>
        <p:nvCxnSpPr>
          <p:cNvPr id="26" name="Straight Arrow Connector 25">
            <a:extLst>
              <a:ext uri="{FF2B5EF4-FFF2-40B4-BE49-F238E27FC236}">
                <a16:creationId xmlns:a16="http://schemas.microsoft.com/office/drawing/2014/main" id="{4A009417-F834-4D3A-920B-F9BE12116187}"/>
              </a:ext>
            </a:extLst>
          </p:cNvPr>
          <p:cNvCxnSpPr/>
          <p:nvPr/>
        </p:nvCxnSpPr>
        <p:spPr>
          <a:xfrm flipH="1">
            <a:off x="1713368" y="5928019"/>
            <a:ext cx="6491650" cy="0"/>
          </a:xfrm>
          <a:prstGeom prst="straightConnector1">
            <a:avLst/>
          </a:prstGeom>
          <a:noFill/>
          <a:ln w="28575" cap="flat" cmpd="sng" algn="ctr">
            <a:solidFill>
              <a:srgbClr val="505050"/>
            </a:solidFill>
            <a:prstDash val="solid"/>
            <a:headEnd type="none"/>
            <a:tailEnd type="triangle"/>
          </a:ln>
          <a:effectLst/>
        </p:spPr>
      </p:cxnSp>
      <p:cxnSp>
        <p:nvCxnSpPr>
          <p:cNvPr id="27" name="Straight Arrow Connector 26">
            <a:extLst>
              <a:ext uri="{FF2B5EF4-FFF2-40B4-BE49-F238E27FC236}">
                <a16:creationId xmlns:a16="http://schemas.microsoft.com/office/drawing/2014/main" id="{E8D8BDE5-2445-4D92-8F46-4195975C151B}"/>
              </a:ext>
            </a:extLst>
          </p:cNvPr>
          <p:cNvCxnSpPr/>
          <p:nvPr/>
        </p:nvCxnSpPr>
        <p:spPr>
          <a:xfrm>
            <a:off x="1727087" y="6324363"/>
            <a:ext cx="9723761" cy="36573"/>
          </a:xfrm>
          <a:prstGeom prst="straightConnector1">
            <a:avLst/>
          </a:prstGeom>
          <a:noFill/>
          <a:ln w="28575" cap="flat" cmpd="sng" algn="ctr">
            <a:solidFill>
              <a:srgbClr val="505050"/>
            </a:solidFill>
            <a:prstDash val="solid"/>
            <a:headEnd type="none"/>
            <a:tailEnd type="triangle"/>
          </a:ln>
          <a:effectLst/>
        </p:spPr>
      </p:cxnSp>
      <p:cxnSp>
        <p:nvCxnSpPr>
          <p:cNvPr id="28" name="Straight Arrow Connector 27">
            <a:extLst>
              <a:ext uri="{FF2B5EF4-FFF2-40B4-BE49-F238E27FC236}">
                <a16:creationId xmlns:a16="http://schemas.microsoft.com/office/drawing/2014/main" id="{CADAB7C0-9D82-418E-A223-215027EF3D83}"/>
              </a:ext>
            </a:extLst>
          </p:cNvPr>
          <p:cNvCxnSpPr/>
          <p:nvPr/>
        </p:nvCxnSpPr>
        <p:spPr>
          <a:xfrm flipH="1">
            <a:off x="1731654" y="6735810"/>
            <a:ext cx="9723761" cy="0"/>
          </a:xfrm>
          <a:prstGeom prst="straightConnector1">
            <a:avLst/>
          </a:prstGeom>
          <a:noFill/>
          <a:ln w="28575" cap="flat" cmpd="sng" algn="ctr">
            <a:solidFill>
              <a:srgbClr val="505050"/>
            </a:solidFill>
            <a:prstDash val="solid"/>
            <a:headEnd type="none"/>
            <a:tailEnd type="triangle"/>
          </a:ln>
          <a:effectLst/>
        </p:spPr>
      </p:cxnSp>
      <p:sp>
        <p:nvSpPr>
          <p:cNvPr id="29" name="TextBox 28">
            <a:extLst>
              <a:ext uri="{FF2B5EF4-FFF2-40B4-BE49-F238E27FC236}">
                <a16:creationId xmlns:a16="http://schemas.microsoft.com/office/drawing/2014/main" id="{79843E50-7259-48B0-A9BC-3655DAC96D1D}"/>
              </a:ext>
            </a:extLst>
          </p:cNvPr>
          <p:cNvSpPr txBox="1"/>
          <p:nvPr/>
        </p:nvSpPr>
        <p:spPr>
          <a:xfrm>
            <a:off x="8671328" y="2043549"/>
            <a:ext cx="1837777" cy="467548"/>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200" b="1" dirty="0">
                <a:gradFill>
                  <a:gsLst>
                    <a:gs pos="2917">
                      <a:srgbClr val="505050"/>
                    </a:gs>
                    <a:gs pos="30000">
                      <a:srgbClr val="505050"/>
                    </a:gs>
                  </a:gsLst>
                  <a:lin ang="5400000" scaled="0"/>
                </a:gradFill>
                <a:latin typeface="Segoe UI"/>
              </a:rPr>
              <a:t>1. GET resource</a:t>
            </a:r>
          </a:p>
        </p:txBody>
      </p:sp>
      <p:sp>
        <p:nvSpPr>
          <p:cNvPr id="30" name="TextBox 29">
            <a:extLst>
              <a:ext uri="{FF2B5EF4-FFF2-40B4-BE49-F238E27FC236}">
                <a16:creationId xmlns:a16="http://schemas.microsoft.com/office/drawing/2014/main" id="{397E9CD9-D516-47E2-817E-5B8996D27AD2}"/>
              </a:ext>
            </a:extLst>
          </p:cNvPr>
          <p:cNvSpPr txBox="1"/>
          <p:nvPr/>
        </p:nvSpPr>
        <p:spPr>
          <a:xfrm>
            <a:off x="8662180" y="2391501"/>
            <a:ext cx="2281221" cy="467548"/>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200" b="1" dirty="0">
                <a:gradFill>
                  <a:gsLst>
                    <a:gs pos="2917">
                      <a:srgbClr val="505050"/>
                    </a:gs>
                    <a:gs pos="30000">
                      <a:srgbClr val="505050"/>
                    </a:gs>
                  </a:gsLst>
                  <a:lin ang="5400000" scaled="0"/>
                </a:gradFill>
                <a:latin typeface="Segoe UI"/>
              </a:rPr>
              <a:t>2. Redirect to AAD</a:t>
            </a:r>
          </a:p>
        </p:txBody>
      </p:sp>
      <p:sp>
        <p:nvSpPr>
          <p:cNvPr id="31" name="TextBox 30">
            <a:extLst>
              <a:ext uri="{FF2B5EF4-FFF2-40B4-BE49-F238E27FC236}">
                <a16:creationId xmlns:a16="http://schemas.microsoft.com/office/drawing/2014/main" id="{E659018C-A2D7-445C-9333-A2767DE011A3}"/>
              </a:ext>
            </a:extLst>
          </p:cNvPr>
          <p:cNvSpPr txBox="1"/>
          <p:nvPr/>
        </p:nvSpPr>
        <p:spPr>
          <a:xfrm>
            <a:off x="4931763" y="2808185"/>
            <a:ext cx="2189789" cy="467548"/>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200" b="1" dirty="0">
                <a:gradFill>
                  <a:gsLst>
                    <a:gs pos="2917">
                      <a:srgbClr val="505050"/>
                    </a:gs>
                    <a:gs pos="30000">
                      <a:srgbClr val="505050"/>
                    </a:gs>
                  </a:gsLst>
                  <a:lin ang="5400000" scaled="0"/>
                </a:gradFill>
                <a:latin typeface="Segoe UI"/>
              </a:rPr>
              <a:t>3. GET resource token</a:t>
            </a:r>
          </a:p>
        </p:txBody>
      </p:sp>
      <p:sp>
        <p:nvSpPr>
          <p:cNvPr id="32" name="TextBox 31">
            <a:extLst>
              <a:ext uri="{FF2B5EF4-FFF2-40B4-BE49-F238E27FC236}">
                <a16:creationId xmlns:a16="http://schemas.microsoft.com/office/drawing/2014/main" id="{44B0ADF9-DC1E-4F25-9CEA-7DA4D5FBE58D}"/>
              </a:ext>
            </a:extLst>
          </p:cNvPr>
          <p:cNvSpPr txBox="1"/>
          <p:nvPr/>
        </p:nvSpPr>
        <p:spPr>
          <a:xfrm>
            <a:off x="3850584" y="3173941"/>
            <a:ext cx="4775025" cy="467548"/>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200" b="1" dirty="0">
                <a:gradFill>
                  <a:gsLst>
                    <a:gs pos="2917">
                      <a:srgbClr val="505050"/>
                    </a:gs>
                    <a:gs pos="30000">
                      <a:srgbClr val="505050"/>
                    </a:gs>
                  </a:gsLst>
                  <a:lin ang="5400000" scaled="0"/>
                </a:gradFill>
                <a:latin typeface="Segoe UI"/>
              </a:rPr>
              <a:t>4. AAD sign-in page to gather Organization ID (UPN)</a:t>
            </a:r>
          </a:p>
        </p:txBody>
      </p:sp>
      <p:sp>
        <p:nvSpPr>
          <p:cNvPr id="33" name="TextBox 32">
            <a:extLst>
              <a:ext uri="{FF2B5EF4-FFF2-40B4-BE49-F238E27FC236}">
                <a16:creationId xmlns:a16="http://schemas.microsoft.com/office/drawing/2014/main" id="{C04F1B88-C0C9-4089-BC79-AD574B876271}"/>
              </a:ext>
            </a:extLst>
          </p:cNvPr>
          <p:cNvSpPr txBox="1"/>
          <p:nvPr/>
        </p:nvSpPr>
        <p:spPr>
          <a:xfrm>
            <a:off x="4931762" y="3631136"/>
            <a:ext cx="3680130" cy="467548"/>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200" b="1" dirty="0">
                <a:gradFill>
                  <a:gsLst>
                    <a:gs pos="2917">
                      <a:srgbClr val="505050"/>
                    </a:gs>
                    <a:gs pos="30000">
                      <a:srgbClr val="505050"/>
                    </a:gs>
                  </a:gsLst>
                  <a:lin ang="5400000" scaled="0"/>
                </a:gradFill>
                <a:latin typeface="Segoe UI"/>
              </a:rPr>
              <a:t>5. Redirect to AD FS</a:t>
            </a:r>
          </a:p>
        </p:txBody>
      </p:sp>
      <p:cxnSp>
        <p:nvCxnSpPr>
          <p:cNvPr id="34" name="Straight Connector 33">
            <a:extLst>
              <a:ext uri="{FF2B5EF4-FFF2-40B4-BE49-F238E27FC236}">
                <a16:creationId xmlns:a16="http://schemas.microsoft.com/office/drawing/2014/main" id="{13FA8835-9417-43A5-8DCD-59BC44E0463E}"/>
              </a:ext>
            </a:extLst>
          </p:cNvPr>
          <p:cNvCxnSpPr/>
          <p:nvPr/>
        </p:nvCxnSpPr>
        <p:spPr>
          <a:xfrm flipH="1">
            <a:off x="11467879" y="2135210"/>
            <a:ext cx="1" cy="4836734"/>
          </a:xfrm>
          <a:prstGeom prst="line">
            <a:avLst/>
          </a:prstGeom>
          <a:noFill/>
          <a:ln w="19050" cap="flat" cmpd="sng" algn="ctr">
            <a:solidFill>
              <a:srgbClr val="FFFFFF">
                <a:lumMod val="85000"/>
              </a:srgbClr>
            </a:solidFill>
            <a:prstDash val="solid"/>
            <a:headEnd type="none"/>
            <a:tailEnd type="none"/>
          </a:ln>
          <a:effectLst/>
        </p:spPr>
      </p:cxnSp>
      <p:sp>
        <p:nvSpPr>
          <p:cNvPr id="35" name="TextBox 34">
            <a:extLst>
              <a:ext uri="{FF2B5EF4-FFF2-40B4-BE49-F238E27FC236}">
                <a16:creationId xmlns:a16="http://schemas.microsoft.com/office/drawing/2014/main" id="{7861FF18-36C9-462C-B6E2-F8A5EB276615}"/>
              </a:ext>
            </a:extLst>
          </p:cNvPr>
          <p:cNvSpPr txBox="1"/>
          <p:nvPr/>
        </p:nvSpPr>
        <p:spPr>
          <a:xfrm>
            <a:off x="1660795" y="3996892"/>
            <a:ext cx="2189789" cy="467548"/>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200" b="1" dirty="0">
                <a:gradFill>
                  <a:gsLst>
                    <a:gs pos="2917">
                      <a:srgbClr val="505050"/>
                    </a:gs>
                    <a:gs pos="30000">
                      <a:srgbClr val="505050"/>
                    </a:gs>
                  </a:gsLst>
                  <a:lin ang="5400000" scaled="0"/>
                </a:gradFill>
                <a:latin typeface="Segoe UI"/>
              </a:rPr>
              <a:t>6. GET token for AAD</a:t>
            </a:r>
          </a:p>
        </p:txBody>
      </p:sp>
      <p:sp>
        <p:nvSpPr>
          <p:cNvPr id="36" name="TextBox 35">
            <a:extLst>
              <a:ext uri="{FF2B5EF4-FFF2-40B4-BE49-F238E27FC236}">
                <a16:creationId xmlns:a16="http://schemas.microsoft.com/office/drawing/2014/main" id="{159E3358-AFA5-4891-8569-BC225F7E3D8A}"/>
              </a:ext>
            </a:extLst>
          </p:cNvPr>
          <p:cNvSpPr txBox="1"/>
          <p:nvPr/>
        </p:nvSpPr>
        <p:spPr>
          <a:xfrm>
            <a:off x="1683652" y="4362648"/>
            <a:ext cx="4199002" cy="467548"/>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200" b="1" dirty="0">
                <a:gradFill>
                  <a:gsLst>
                    <a:gs pos="2917">
                      <a:srgbClr val="505050"/>
                    </a:gs>
                    <a:gs pos="30000">
                      <a:srgbClr val="505050"/>
                    </a:gs>
                  </a:gsLst>
                  <a:lin ang="5400000" scaled="0"/>
                </a:gradFill>
                <a:latin typeface="Segoe UI"/>
              </a:rPr>
              <a:t>7. AD FS sign-in page to gather creds</a:t>
            </a:r>
          </a:p>
        </p:txBody>
      </p:sp>
      <p:sp>
        <p:nvSpPr>
          <p:cNvPr id="37" name="TextBox 36">
            <a:extLst>
              <a:ext uri="{FF2B5EF4-FFF2-40B4-BE49-F238E27FC236}">
                <a16:creationId xmlns:a16="http://schemas.microsoft.com/office/drawing/2014/main" id="{17BEE860-C2CB-4B17-AA18-237C63616B2D}"/>
              </a:ext>
            </a:extLst>
          </p:cNvPr>
          <p:cNvSpPr txBox="1"/>
          <p:nvPr/>
        </p:nvSpPr>
        <p:spPr>
          <a:xfrm>
            <a:off x="1683653" y="4819843"/>
            <a:ext cx="2457233" cy="467548"/>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200" b="1" dirty="0">
                <a:gradFill>
                  <a:gsLst>
                    <a:gs pos="2917">
                      <a:srgbClr val="505050"/>
                    </a:gs>
                    <a:gs pos="30000">
                      <a:srgbClr val="505050"/>
                    </a:gs>
                  </a:gsLst>
                  <a:lin ang="5400000" scaled="0"/>
                </a:gradFill>
                <a:latin typeface="Segoe UI"/>
              </a:rPr>
              <a:t>8. Return token for AAD</a:t>
            </a:r>
          </a:p>
        </p:txBody>
      </p:sp>
      <p:sp>
        <p:nvSpPr>
          <p:cNvPr id="38" name="TextBox 37">
            <a:extLst>
              <a:ext uri="{FF2B5EF4-FFF2-40B4-BE49-F238E27FC236}">
                <a16:creationId xmlns:a16="http://schemas.microsoft.com/office/drawing/2014/main" id="{DFF5A449-E3CC-446D-8331-4B83171BB5E6}"/>
              </a:ext>
            </a:extLst>
          </p:cNvPr>
          <p:cNvSpPr txBox="1"/>
          <p:nvPr/>
        </p:nvSpPr>
        <p:spPr>
          <a:xfrm>
            <a:off x="2751200" y="5185599"/>
            <a:ext cx="10737295" cy="467548"/>
          </a:xfrm>
          <a:prstGeom prst="rect">
            <a:avLst/>
          </a:prstGeom>
          <a:noFill/>
        </p:spPr>
        <p:txBody>
          <a:bodyPr wrap="square" lIns="186521" tIns="149217" rIns="186521" bIns="149217" rtlCol="0">
            <a:spAutoFit/>
          </a:bodyPr>
          <a:lstStyle/>
          <a:p>
            <a:pPr algn="l" defTabSz="951304" fontAlgn="auto">
              <a:lnSpc>
                <a:spcPct val="90000"/>
              </a:lnSpc>
              <a:spcAft>
                <a:spcPts val="612"/>
              </a:spcAft>
            </a:pPr>
            <a:r>
              <a:rPr lang="en-US" sz="1200" b="1" dirty="0">
                <a:gradFill>
                  <a:gsLst>
                    <a:gs pos="2917">
                      <a:srgbClr val="505050"/>
                    </a:gs>
                    <a:gs pos="30000">
                      <a:srgbClr val="505050"/>
                    </a:gs>
                  </a:gsLst>
                  <a:lin ang="5400000" scaled="0"/>
                </a:gradFill>
              </a:rPr>
              <a:t>9. POST token (containing mainly two user’s claims (</a:t>
            </a:r>
            <a:r>
              <a:rPr lang="en-US" sz="1200" b="1" dirty="0" err="1">
                <a:gradFill>
                  <a:gsLst>
                    <a:gs pos="2917">
                      <a:srgbClr val="505050"/>
                    </a:gs>
                    <a:gs pos="30000">
                      <a:srgbClr val="505050"/>
                    </a:gs>
                  </a:gsLst>
                  <a:lin ang="5400000" scaled="0"/>
                </a:gradFill>
              </a:rPr>
              <a:t>userPrincipalName</a:t>
            </a:r>
            <a:r>
              <a:rPr lang="en-US" sz="1200" b="1" dirty="0">
                <a:gradFill>
                  <a:gsLst>
                    <a:gs pos="2917">
                      <a:srgbClr val="505050"/>
                    </a:gs>
                    <a:gs pos="30000">
                      <a:srgbClr val="505050"/>
                    </a:gs>
                  </a:gsLst>
                  <a:lin ang="5400000" scaled="0"/>
                </a:gradFill>
              </a:rPr>
              <a:t> and </a:t>
            </a:r>
            <a:r>
              <a:rPr lang="en-US" sz="1200" b="1" dirty="0" err="1">
                <a:gradFill>
                  <a:gsLst>
                    <a:gs pos="2917">
                      <a:srgbClr val="505050"/>
                    </a:gs>
                    <a:gs pos="30000">
                      <a:srgbClr val="505050"/>
                    </a:gs>
                  </a:gsLst>
                  <a:lin ang="5400000" scaled="0"/>
                </a:gradFill>
              </a:rPr>
              <a:t>ImmutableID</a:t>
            </a:r>
            <a:r>
              <a:rPr lang="en-US" sz="1200" b="1" dirty="0">
                <a:gradFill>
                  <a:gsLst>
                    <a:gs pos="2917">
                      <a:srgbClr val="505050"/>
                    </a:gs>
                    <a:gs pos="30000">
                      <a:srgbClr val="505050"/>
                    </a:gs>
                  </a:gsLst>
                  <a:lin ang="5400000" scaled="0"/>
                </a:gradFill>
              </a:rPr>
              <a:t> )</a:t>
            </a:r>
            <a:r>
              <a:rPr lang="en-US" sz="1200" b="1" dirty="0">
                <a:gradFill>
                  <a:gsLst>
                    <a:gs pos="2917">
                      <a:srgbClr val="505050"/>
                    </a:gs>
                    <a:gs pos="30000">
                      <a:srgbClr val="505050"/>
                    </a:gs>
                  </a:gsLst>
                  <a:lin ang="5400000" scaled="0"/>
                </a:gradFill>
                <a:latin typeface="Segoe UI"/>
              </a:rPr>
              <a:t>) for AAD</a:t>
            </a:r>
          </a:p>
        </p:txBody>
      </p:sp>
      <p:sp>
        <p:nvSpPr>
          <p:cNvPr id="39" name="TextBox 38">
            <a:extLst>
              <a:ext uri="{FF2B5EF4-FFF2-40B4-BE49-F238E27FC236}">
                <a16:creationId xmlns:a16="http://schemas.microsoft.com/office/drawing/2014/main" id="{638787D6-E45E-4921-95E8-A9637F452C6A}"/>
              </a:ext>
            </a:extLst>
          </p:cNvPr>
          <p:cNvSpPr txBox="1"/>
          <p:nvPr/>
        </p:nvSpPr>
        <p:spPr>
          <a:xfrm>
            <a:off x="4921477" y="5551355"/>
            <a:ext cx="2457233" cy="467548"/>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200" b="1" dirty="0">
                <a:gradFill>
                  <a:gsLst>
                    <a:gs pos="2917">
                      <a:srgbClr val="505050"/>
                    </a:gs>
                    <a:gs pos="30000">
                      <a:srgbClr val="505050"/>
                    </a:gs>
                  </a:gsLst>
                  <a:lin ang="5400000" scaled="0"/>
                </a:gradFill>
                <a:latin typeface="Segoe UI"/>
              </a:rPr>
              <a:t>10. Return resource token</a:t>
            </a:r>
          </a:p>
        </p:txBody>
      </p:sp>
      <p:sp>
        <p:nvSpPr>
          <p:cNvPr id="40" name="TextBox 39">
            <a:extLst>
              <a:ext uri="{FF2B5EF4-FFF2-40B4-BE49-F238E27FC236}">
                <a16:creationId xmlns:a16="http://schemas.microsoft.com/office/drawing/2014/main" id="{38AA3156-9B9F-4DDF-A0B5-3584440D9540}"/>
              </a:ext>
            </a:extLst>
          </p:cNvPr>
          <p:cNvSpPr txBox="1"/>
          <p:nvPr/>
        </p:nvSpPr>
        <p:spPr>
          <a:xfrm>
            <a:off x="8211239" y="6008550"/>
            <a:ext cx="2457233" cy="467548"/>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200" b="1" dirty="0">
                <a:gradFill>
                  <a:gsLst>
                    <a:gs pos="2917">
                      <a:srgbClr val="505050"/>
                    </a:gs>
                    <a:gs pos="30000">
                      <a:srgbClr val="505050"/>
                    </a:gs>
                  </a:gsLst>
                  <a:lin ang="5400000" scaled="0"/>
                </a:gradFill>
                <a:latin typeface="Segoe UI"/>
              </a:rPr>
              <a:t>11. POST resource token</a:t>
            </a:r>
          </a:p>
        </p:txBody>
      </p:sp>
      <p:sp>
        <p:nvSpPr>
          <p:cNvPr id="41" name="TextBox 40">
            <a:extLst>
              <a:ext uri="{FF2B5EF4-FFF2-40B4-BE49-F238E27FC236}">
                <a16:creationId xmlns:a16="http://schemas.microsoft.com/office/drawing/2014/main" id="{049F0D46-46EA-4FF8-ABA5-2CFF7B2037A3}"/>
              </a:ext>
            </a:extLst>
          </p:cNvPr>
          <p:cNvSpPr txBox="1"/>
          <p:nvPr/>
        </p:nvSpPr>
        <p:spPr>
          <a:xfrm>
            <a:off x="8211239" y="6374306"/>
            <a:ext cx="2457233" cy="467548"/>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200" b="1" dirty="0">
                <a:gradFill>
                  <a:gsLst>
                    <a:gs pos="2917">
                      <a:srgbClr val="505050"/>
                    </a:gs>
                    <a:gs pos="30000">
                      <a:srgbClr val="505050"/>
                    </a:gs>
                  </a:gsLst>
                  <a:lin ang="5400000" scaled="0"/>
                </a:gradFill>
                <a:latin typeface="Segoe UI"/>
              </a:rPr>
              <a:t>12. Return result</a:t>
            </a:r>
          </a:p>
        </p:txBody>
      </p:sp>
      <p:sp>
        <p:nvSpPr>
          <p:cNvPr id="42" name="Rectangle 41">
            <a:extLst>
              <a:ext uri="{FF2B5EF4-FFF2-40B4-BE49-F238E27FC236}">
                <a16:creationId xmlns:a16="http://schemas.microsoft.com/office/drawing/2014/main" id="{75913FCF-6A3D-4F97-85F8-81BA74883848}"/>
              </a:ext>
            </a:extLst>
          </p:cNvPr>
          <p:cNvSpPr/>
          <p:nvPr/>
        </p:nvSpPr>
        <p:spPr bwMode="auto">
          <a:xfrm>
            <a:off x="4172621" y="1401998"/>
            <a:ext cx="1591168" cy="8365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142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28668705-EF0F-41DA-8912-0FDAB4126C3F}"/>
              </a:ext>
            </a:extLst>
          </p:cNvPr>
          <p:cNvSpPr txBox="1"/>
          <p:nvPr/>
        </p:nvSpPr>
        <p:spPr>
          <a:xfrm>
            <a:off x="4095502" y="1563382"/>
            <a:ext cx="1591167" cy="470856"/>
          </a:xfrm>
          <a:prstGeom prst="rect">
            <a:avLst/>
          </a:prstGeom>
          <a:noFill/>
        </p:spPr>
        <p:txBody>
          <a:bodyPr wrap="square" lIns="186521" tIns="149217" rIns="186521" bIns="149217" rtlCol="0">
            <a:spAutoFit/>
          </a:bodyPr>
          <a:lstStyle/>
          <a:p>
            <a:pPr defTabSz="932597" fontAlgn="auto">
              <a:lnSpc>
                <a:spcPct val="90000"/>
              </a:lnSpc>
              <a:spcAft>
                <a:spcPts val="612"/>
              </a:spcAft>
              <a:defRPr/>
            </a:pPr>
            <a:r>
              <a:rPr lang="en-US" sz="1224" kern="0" dirty="0">
                <a:solidFill>
                  <a:srgbClr val="FFFFFF"/>
                </a:solidFill>
                <a:latin typeface="Segoe UI"/>
              </a:rPr>
              <a:t>AD FS</a:t>
            </a:r>
          </a:p>
        </p:txBody>
      </p:sp>
      <p:sp>
        <p:nvSpPr>
          <p:cNvPr id="44" name="Oval 43">
            <a:extLst>
              <a:ext uri="{FF2B5EF4-FFF2-40B4-BE49-F238E27FC236}">
                <a16:creationId xmlns:a16="http://schemas.microsoft.com/office/drawing/2014/main" id="{13E82385-662D-45F6-BAE4-760BA8B493C7}"/>
              </a:ext>
            </a:extLst>
          </p:cNvPr>
          <p:cNvSpPr/>
          <p:nvPr/>
        </p:nvSpPr>
        <p:spPr bwMode="auto">
          <a:xfrm>
            <a:off x="491572" y="3503872"/>
            <a:ext cx="830923" cy="846188"/>
          </a:xfrm>
          <a:prstGeom prst="ellipse">
            <a:avLst/>
          </a:prstGeom>
          <a:solidFill>
            <a:srgbClr val="505050"/>
          </a:solid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a:extLst>
              <a:ext uri="{FF2B5EF4-FFF2-40B4-BE49-F238E27FC236}">
                <a16:creationId xmlns:a16="http://schemas.microsoft.com/office/drawing/2014/main" id="{0F398942-C7A4-4A22-A35B-E7A6C6EEF2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306" y="3537337"/>
            <a:ext cx="724918" cy="730287"/>
          </a:xfrm>
          <a:prstGeom prst="rect">
            <a:avLst/>
          </a:prstGeom>
        </p:spPr>
      </p:pic>
      <p:sp>
        <p:nvSpPr>
          <p:cNvPr id="46" name="Rectangle 45">
            <a:extLst>
              <a:ext uri="{FF2B5EF4-FFF2-40B4-BE49-F238E27FC236}">
                <a16:creationId xmlns:a16="http://schemas.microsoft.com/office/drawing/2014/main" id="{38F13397-35F0-475C-A887-EF5B265A77C9}"/>
              </a:ext>
            </a:extLst>
          </p:cNvPr>
          <p:cNvSpPr/>
          <p:nvPr/>
        </p:nvSpPr>
        <p:spPr>
          <a:xfrm>
            <a:off x="139040" y="4484965"/>
            <a:ext cx="1226184" cy="877163"/>
          </a:xfrm>
          <a:prstGeom prst="rect">
            <a:avLst/>
          </a:prstGeom>
        </p:spPr>
        <p:txBody>
          <a:bodyPr wrap="square">
            <a:spAutoFit/>
          </a:bodyPr>
          <a:lstStyle/>
          <a:p>
            <a:pPr algn="l"/>
            <a:r>
              <a:rPr lang="en-US" dirty="0">
                <a:solidFill>
                  <a:srgbClr val="0070C0"/>
                </a:solidFill>
              </a:rPr>
              <a:t>Passive requestor (web </a:t>
            </a:r>
            <a:r>
              <a:rPr lang="en-US" dirty="0" err="1">
                <a:solidFill>
                  <a:srgbClr val="0070C0"/>
                </a:solidFill>
              </a:rPr>
              <a:t>sso</a:t>
            </a:r>
            <a:r>
              <a:rPr lang="en-US" dirty="0">
                <a:solidFill>
                  <a:srgbClr val="0070C0"/>
                </a:solidFill>
              </a:rPr>
              <a:t>)</a:t>
            </a:r>
          </a:p>
        </p:txBody>
      </p:sp>
    </p:spTree>
    <p:extLst>
      <p:ext uri="{BB962C8B-B14F-4D97-AF65-F5344CB8AC3E}">
        <p14:creationId xmlns:p14="http://schemas.microsoft.com/office/powerpoint/2010/main" val="329244618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077460-98DF-4E6B-88B2-DA6B83F2ACD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35</a:t>
            </a:fld>
            <a:endParaRPr lang="en-US" dirty="0"/>
          </a:p>
        </p:txBody>
      </p:sp>
      <p:sp>
        <p:nvSpPr>
          <p:cNvPr id="3" name="Text Placeholder 2">
            <a:extLst>
              <a:ext uri="{FF2B5EF4-FFF2-40B4-BE49-F238E27FC236}">
                <a16:creationId xmlns:a16="http://schemas.microsoft.com/office/drawing/2014/main" id="{BB93DCF4-6615-4490-8D63-C0FE8C3712B0}"/>
              </a:ext>
            </a:extLst>
          </p:cNvPr>
          <p:cNvSpPr>
            <a:spLocks noGrp="1"/>
          </p:cNvSpPr>
          <p:nvPr>
            <p:ph type="body" sz="quarter" idx="13"/>
          </p:nvPr>
        </p:nvSpPr>
        <p:spPr/>
        <p:txBody>
          <a:bodyPr/>
          <a:lstStyle/>
          <a:p>
            <a:r>
              <a:rPr lang="en-US" dirty="0"/>
              <a:t>O365 &amp; Federated Authentication Flows (Legacy) – Active requestor </a:t>
            </a:r>
            <a:endParaRPr lang="fr-FR" dirty="0"/>
          </a:p>
          <a:p>
            <a:endParaRPr lang="fr-FR" dirty="0"/>
          </a:p>
        </p:txBody>
      </p:sp>
      <p:sp>
        <p:nvSpPr>
          <p:cNvPr id="4" name="Oval 3">
            <a:extLst>
              <a:ext uri="{FF2B5EF4-FFF2-40B4-BE49-F238E27FC236}">
                <a16:creationId xmlns:a16="http://schemas.microsoft.com/office/drawing/2014/main" id="{9BCDD005-7D28-40FC-B79B-9000823E83B3}"/>
              </a:ext>
            </a:extLst>
          </p:cNvPr>
          <p:cNvSpPr/>
          <p:nvPr/>
        </p:nvSpPr>
        <p:spPr bwMode="auto">
          <a:xfrm>
            <a:off x="491572" y="3686750"/>
            <a:ext cx="830923" cy="846188"/>
          </a:xfrm>
          <a:prstGeom prst="ellipse">
            <a:avLst/>
          </a:prstGeom>
          <a:solidFill>
            <a:srgbClr val="505050"/>
          </a:solid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2EF0C13F-81D2-48F3-9ACA-1CFAB95FAD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511338" y="3671450"/>
            <a:ext cx="1730941" cy="883604"/>
          </a:xfrm>
          <a:prstGeom prst="rect">
            <a:avLst/>
          </a:prstGeom>
        </p:spPr>
      </p:pic>
      <p:grpSp>
        <p:nvGrpSpPr>
          <p:cNvPr id="6" name="Group 5">
            <a:extLst>
              <a:ext uri="{FF2B5EF4-FFF2-40B4-BE49-F238E27FC236}">
                <a16:creationId xmlns:a16="http://schemas.microsoft.com/office/drawing/2014/main" id="{75D8A728-7A09-4C13-B06E-E020C30B53F4}"/>
              </a:ext>
            </a:extLst>
          </p:cNvPr>
          <p:cNvGrpSpPr/>
          <p:nvPr/>
        </p:nvGrpSpPr>
        <p:grpSpPr>
          <a:xfrm>
            <a:off x="10332683" y="1486572"/>
            <a:ext cx="1927919" cy="1297722"/>
            <a:chOff x="8604547" y="3414766"/>
            <a:chExt cx="2400498" cy="1414141"/>
          </a:xfrm>
        </p:grpSpPr>
        <p:sp>
          <p:nvSpPr>
            <p:cNvPr id="7" name="Rectangle 6">
              <a:extLst>
                <a:ext uri="{FF2B5EF4-FFF2-40B4-BE49-F238E27FC236}">
                  <a16:creationId xmlns:a16="http://schemas.microsoft.com/office/drawing/2014/main" id="{7E787B17-1E0C-4799-A941-C32057865215}"/>
                </a:ext>
              </a:extLst>
            </p:cNvPr>
            <p:cNvSpPr/>
            <p:nvPr/>
          </p:nvSpPr>
          <p:spPr bwMode="auto">
            <a:xfrm>
              <a:off x="8723341" y="3522941"/>
              <a:ext cx="1981200" cy="928895"/>
            </a:xfrm>
            <a:prstGeom prst="rect">
              <a:avLst/>
            </a:prstGeom>
            <a:solidFill>
              <a:srgbClr val="FF89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142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6">
              <a:extLst>
                <a:ext uri="{FF2B5EF4-FFF2-40B4-BE49-F238E27FC236}">
                  <a16:creationId xmlns:a16="http://schemas.microsoft.com/office/drawing/2014/main" id="{BE0ED3C0-ABD8-4BE3-82E9-4B995C7DF3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84228" y="3838974"/>
              <a:ext cx="1920817" cy="989933"/>
            </a:xfrm>
            <a:prstGeom prst="rect">
              <a:avLst/>
            </a:prstGeom>
            <a:noFill/>
            <a:extLst/>
          </p:spPr>
        </p:pic>
        <p:sp>
          <p:nvSpPr>
            <p:cNvPr id="9" name="TextBox 8">
              <a:extLst>
                <a:ext uri="{FF2B5EF4-FFF2-40B4-BE49-F238E27FC236}">
                  <a16:creationId xmlns:a16="http://schemas.microsoft.com/office/drawing/2014/main" id="{7C782335-45D9-499E-B0B1-07DB94F908DE}"/>
                </a:ext>
              </a:extLst>
            </p:cNvPr>
            <p:cNvSpPr txBox="1"/>
            <p:nvPr/>
          </p:nvSpPr>
          <p:spPr>
            <a:xfrm>
              <a:off x="8604547" y="3414766"/>
              <a:ext cx="1981200" cy="513096"/>
            </a:xfrm>
            <a:prstGeom prst="rect">
              <a:avLst/>
            </a:prstGeom>
            <a:noFill/>
          </p:spPr>
          <p:txBody>
            <a:bodyPr wrap="square" lIns="186521" tIns="149217" rIns="186521" bIns="149217" rtlCol="0">
              <a:spAutoFit/>
            </a:bodyPr>
            <a:lstStyle/>
            <a:p>
              <a:pPr defTabSz="932597" fontAlgn="auto">
                <a:lnSpc>
                  <a:spcPct val="90000"/>
                </a:lnSpc>
                <a:spcAft>
                  <a:spcPts val="612"/>
                </a:spcAft>
                <a:defRPr/>
              </a:pPr>
              <a:r>
                <a:rPr lang="en-US" sz="1224" kern="0" dirty="0">
                  <a:solidFill>
                    <a:srgbClr val="FFFFFF"/>
                  </a:solidFill>
                  <a:latin typeface="Segoe UI"/>
                </a:rPr>
                <a:t>Lync Online</a:t>
              </a:r>
            </a:p>
          </p:txBody>
        </p:sp>
      </p:grpSp>
      <p:grpSp>
        <p:nvGrpSpPr>
          <p:cNvPr id="10" name="Group 9">
            <a:extLst>
              <a:ext uri="{FF2B5EF4-FFF2-40B4-BE49-F238E27FC236}">
                <a16:creationId xmlns:a16="http://schemas.microsoft.com/office/drawing/2014/main" id="{C7027D14-EFA9-40E0-937B-AA6508C87274}"/>
              </a:ext>
            </a:extLst>
          </p:cNvPr>
          <p:cNvGrpSpPr/>
          <p:nvPr/>
        </p:nvGrpSpPr>
        <p:grpSpPr>
          <a:xfrm>
            <a:off x="7242699" y="1485604"/>
            <a:ext cx="1927919" cy="1297722"/>
            <a:chOff x="8604547" y="3414766"/>
            <a:chExt cx="2400498" cy="1414141"/>
          </a:xfrm>
        </p:grpSpPr>
        <p:sp>
          <p:nvSpPr>
            <p:cNvPr id="11" name="Rectangle 10">
              <a:extLst>
                <a:ext uri="{FF2B5EF4-FFF2-40B4-BE49-F238E27FC236}">
                  <a16:creationId xmlns:a16="http://schemas.microsoft.com/office/drawing/2014/main" id="{0B23E550-5F21-4435-BC06-A12D6249AA17}"/>
                </a:ext>
              </a:extLst>
            </p:cNvPr>
            <p:cNvSpPr/>
            <p:nvPr/>
          </p:nvSpPr>
          <p:spPr bwMode="auto">
            <a:xfrm>
              <a:off x="8723341" y="3522941"/>
              <a:ext cx="1981200" cy="928895"/>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142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6">
              <a:extLst>
                <a:ext uri="{FF2B5EF4-FFF2-40B4-BE49-F238E27FC236}">
                  <a16:creationId xmlns:a16="http://schemas.microsoft.com/office/drawing/2014/main" id="{22BA844E-4057-4A3D-BBB4-C027F2515C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84228" y="3838974"/>
              <a:ext cx="1920817" cy="989933"/>
            </a:xfrm>
            <a:prstGeom prst="rect">
              <a:avLst/>
            </a:prstGeom>
            <a:noFill/>
            <a:extLst/>
          </p:spPr>
        </p:pic>
        <p:sp>
          <p:nvSpPr>
            <p:cNvPr id="13" name="TextBox 12">
              <a:extLst>
                <a:ext uri="{FF2B5EF4-FFF2-40B4-BE49-F238E27FC236}">
                  <a16:creationId xmlns:a16="http://schemas.microsoft.com/office/drawing/2014/main" id="{95116A8B-F8B1-4359-9A1E-A977C8DC4171}"/>
                </a:ext>
              </a:extLst>
            </p:cNvPr>
            <p:cNvSpPr txBox="1"/>
            <p:nvPr/>
          </p:nvSpPr>
          <p:spPr>
            <a:xfrm>
              <a:off x="8604547" y="3414766"/>
              <a:ext cx="1981200" cy="516802"/>
            </a:xfrm>
            <a:prstGeom prst="rect">
              <a:avLst/>
            </a:prstGeom>
            <a:noFill/>
          </p:spPr>
          <p:txBody>
            <a:bodyPr wrap="square" lIns="186521" tIns="149217" rIns="186521" bIns="149217" rtlCol="0">
              <a:spAutoFit/>
            </a:bodyPr>
            <a:lstStyle/>
            <a:p>
              <a:pPr defTabSz="932597" fontAlgn="auto">
                <a:lnSpc>
                  <a:spcPct val="90000"/>
                </a:lnSpc>
                <a:spcAft>
                  <a:spcPts val="612"/>
                </a:spcAft>
                <a:defRPr/>
              </a:pPr>
              <a:r>
                <a:rPr lang="en-US" sz="1224" kern="0" dirty="0">
                  <a:solidFill>
                    <a:srgbClr val="FFFFFF"/>
                  </a:solidFill>
                  <a:latin typeface="Segoe UI"/>
                </a:rPr>
                <a:t>Azure AD</a:t>
              </a:r>
            </a:p>
          </p:txBody>
        </p:sp>
      </p:grpSp>
      <p:cxnSp>
        <p:nvCxnSpPr>
          <p:cNvPr id="14" name="Straight Connector 13">
            <a:extLst>
              <a:ext uri="{FF2B5EF4-FFF2-40B4-BE49-F238E27FC236}">
                <a16:creationId xmlns:a16="http://schemas.microsoft.com/office/drawing/2014/main" id="{71E400EC-C3E2-4158-B357-87F85FBBE456}"/>
              </a:ext>
            </a:extLst>
          </p:cNvPr>
          <p:cNvCxnSpPr>
            <a:cxnSpLocks/>
          </p:cNvCxnSpPr>
          <p:nvPr/>
        </p:nvCxnSpPr>
        <p:spPr>
          <a:xfrm>
            <a:off x="8209593" y="2318088"/>
            <a:ext cx="9144" cy="4511464"/>
          </a:xfrm>
          <a:prstGeom prst="line">
            <a:avLst/>
          </a:prstGeom>
          <a:noFill/>
          <a:ln w="19050" cap="flat" cmpd="sng" algn="ctr">
            <a:solidFill>
              <a:srgbClr val="FFFFFF">
                <a:lumMod val="85000"/>
              </a:srgbClr>
            </a:solidFill>
            <a:prstDash val="solid"/>
            <a:headEnd type="none"/>
            <a:tailEnd type="none"/>
          </a:ln>
          <a:effectLst/>
        </p:spPr>
      </p:cxnSp>
      <p:cxnSp>
        <p:nvCxnSpPr>
          <p:cNvPr id="15" name="Straight Connector 14">
            <a:extLst>
              <a:ext uri="{FF2B5EF4-FFF2-40B4-BE49-F238E27FC236}">
                <a16:creationId xmlns:a16="http://schemas.microsoft.com/office/drawing/2014/main" id="{DC9BC15F-F6F0-49A4-9678-347294AC3857}"/>
              </a:ext>
            </a:extLst>
          </p:cNvPr>
          <p:cNvCxnSpPr>
            <a:cxnSpLocks/>
          </p:cNvCxnSpPr>
          <p:nvPr/>
        </p:nvCxnSpPr>
        <p:spPr>
          <a:xfrm flipH="1">
            <a:off x="4972908" y="2318088"/>
            <a:ext cx="1" cy="4511464"/>
          </a:xfrm>
          <a:prstGeom prst="line">
            <a:avLst/>
          </a:prstGeom>
          <a:noFill/>
          <a:ln w="19050" cap="flat" cmpd="sng" algn="ctr">
            <a:solidFill>
              <a:srgbClr val="FFFFFF">
                <a:lumMod val="8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13A0E9CE-CA7F-47EA-857E-9D5CF08CA8AD}"/>
              </a:ext>
            </a:extLst>
          </p:cNvPr>
          <p:cNvCxnSpPr>
            <a:cxnSpLocks/>
          </p:cNvCxnSpPr>
          <p:nvPr/>
        </p:nvCxnSpPr>
        <p:spPr>
          <a:xfrm flipH="1">
            <a:off x="1713368" y="2318088"/>
            <a:ext cx="13722" cy="4511464"/>
          </a:xfrm>
          <a:prstGeom prst="line">
            <a:avLst/>
          </a:prstGeom>
          <a:noFill/>
          <a:ln w="19050" cap="flat" cmpd="sng" algn="ctr">
            <a:solidFill>
              <a:srgbClr val="FFFFFF">
                <a:lumMod val="85000"/>
              </a:srgbClr>
            </a:solidFill>
            <a:prstDash val="solid"/>
            <a:headEnd type="none"/>
            <a:tailEnd type="none"/>
          </a:ln>
          <a:effectLst/>
        </p:spPr>
      </p:cxnSp>
      <p:cxnSp>
        <p:nvCxnSpPr>
          <p:cNvPr id="17" name="Straight Arrow Connector 16">
            <a:extLst>
              <a:ext uri="{FF2B5EF4-FFF2-40B4-BE49-F238E27FC236}">
                <a16:creationId xmlns:a16="http://schemas.microsoft.com/office/drawing/2014/main" id="{DACB759C-BD61-418B-AAE3-BB341F913D59}"/>
              </a:ext>
            </a:extLst>
          </p:cNvPr>
          <p:cNvCxnSpPr/>
          <p:nvPr/>
        </p:nvCxnSpPr>
        <p:spPr>
          <a:xfrm>
            <a:off x="1736230" y="2699838"/>
            <a:ext cx="6482507" cy="287"/>
          </a:xfrm>
          <a:prstGeom prst="straightConnector1">
            <a:avLst/>
          </a:prstGeom>
          <a:noFill/>
          <a:ln w="28575" cap="flat" cmpd="sng" algn="ctr">
            <a:solidFill>
              <a:srgbClr val="505050"/>
            </a:solidFill>
            <a:prstDash val="solid"/>
            <a:headEnd type="none"/>
            <a:tailEnd type="triangle"/>
          </a:ln>
          <a:effectLst/>
        </p:spPr>
      </p:cxnSp>
      <p:cxnSp>
        <p:nvCxnSpPr>
          <p:cNvPr id="18" name="Straight Arrow Connector 17">
            <a:extLst>
              <a:ext uri="{FF2B5EF4-FFF2-40B4-BE49-F238E27FC236}">
                <a16:creationId xmlns:a16="http://schemas.microsoft.com/office/drawing/2014/main" id="{503FE944-1084-482A-B198-0C549264BA27}"/>
              </a:ext>
            </a:extLst>
          </p:cNvPr>
          <p:cNvCxnSpPr/>
          <p:nvPr/>
        </p:nvCxnSpPr>
        <p:spPr>
          <a:xfrm flipH="1">
            <a:off x="1727088" y="3083849"/>
            <a:ext cx="6473361" cy="0"/>
          </a:xfrm>
          <a:prstGeom prst="straightConnector1">
            <a:avLst/>
          </a:prstGeom>
          <a:noFill/>
          <a:ln w="28575" cap="flat" cmpd="sng" algn="ctr">
            <a:solidFill>
              <a:srgbClr val="505050"/>
            </a:solidFill>
            <a:prstDash val="solid"/>
            <a:headEnd type="none"/>
            <a:tailEnd type="triangle"/>
          </a:ln>
          <a:effectLst/>
        </p:spPr>
      </p:cxnSp>
      <p:cxnSp>
        <p:nvCxnSpPr>
          <p:cNvPr id="19" name="Straight Arrow Connector 18">
            <a:extLst>
              <a:ext uri="{FF2B5EF4-FFF2-40B4-BE49-F238E27FC236}">
                <a16:creationId xmlns:a16="http://schemas.microsoft.com/office/drawing/2014/main" id="{AE6802C2-1852-4A9B-9BA1-625D4EC96837}"/>
              </a:ext>
            </a:extLst>
          </p:cNvPr>
          <p:cNvCxnSpPr/>
          <p:nvPr/>
        </p:nvCxnSpPr>
        <p:spPr>
          <a:xfrm>
            <a:off x="1745374" y="3457926"/>
            <a:ext cx="3209249" cy="0"/>
          </a:xfrm>
          <a:prstGeom prst="straightConnector1">
            <a:avLst/>
          </a:prstGeom>
          <a:noFill/>
          <a:ln w="28575" cap="flat" cmpd="sng" algn="ctr">
            <a:solidFill>
              <a:srgbClr val="505050"/>
            </a:solidFill>
            <a:prstDash val="solid"/>
            <a:headEnd type="none"/>
            <a:tailEnd type="triangle"/>
          </a:ln>
          <a:effectLst/>
        </p:spPr>
      </p:cxnSp>
      <p:cxnSp>
        <p:nvCxnSpPr>
          <p:cNvPr id="20" name="Straight Arrow Connector 19">
            <a:extLst>
              <a:ext uri="{FF2B5EF4-FFF2-40B4-BE49-F238E27FC236}">
                <a16:creationId xmlns:a16="http://schemas.microsoft.com/office/drawing/2014/main" id="{C1335232-62C8-4837-8B05-0834D761B574}"/>
              </a:ext>
            </a:extLst>
          </p:cNvPr>
          <p:cNvCxnSpPr/>
          <p:nvPr/>
        </p:nvCxnSpPr>
        <p:spPr>
          <a:xfrm>
            <a:off x="1727086" y="4282843"/>
            <a:ext cx="3236681" cy="18286"/>
          </a:xfrm>
          <a:prstGeom prst="straightConnector1">
            <a:avLst/>
          </a:prstGeom>
          <a:noFill/>
          <a:ln w="28575" cap="flat" cmpd="sng" algn="ctr">
            <a:solidFill>
              <a:srgbClr val="505050"/>
            </a:solidFill>
            <a:prstDash val="solid"/>
            <a:headEnd type="none"/>
            <a:tailEnd type="triangle"/>
          </a:ln>
          <a:effectLst/>
        </p:spPr>
      </p:cxnSp>
      <p:cxnSp>
        <p:nvCxnSpPr>
          <p:cNvPr id="21" name="Straight Arrow Connector 20">
            <a:extLst>
              <a:ext uri="{FF2B5EF4-FFF2-40B4-BE49-F238E27FC236}">
                <a16:creationId xmlns:a16="http://schemas.microsoft.com/office/drawing/2014/main" id="{13FC263D-09C2-4781-A4CB-9D0516A26D56}"/>
              </a:ext>
            </a:extLst>
          </p:cNvPr>
          <p:cNvCxnSpPr/>
          <p:nvPr/>
        </p:nvCxnSpPr>
        <p:spPr>
          <a:xfrm flipH="1">
            <a:off x="1727085" y="5128424"/>
            <a:ext cx="3227538" cy="0"/>
          </a:xfrm>
          <a:prstGeom prst="straightConnector1">
            <a:avLst/>
          </a:prstGeom>
          <a:noFill/>
          <a:ln w="28575" cap="flat" cmpd="sng" algn="ctr">
            <a:solidFill>
              <a:srgbClr val="505050"/>
            </a:solidFill>
            <a:prstDash val="solid"/>
            <a:headEnd type="none"/>
            <a:tailEnd type="triangle"/>
          </a:ln>
          <a:effectLst/>
        </p:spPr>
      </p:cxnSp>
      <p:cxnSp>
        <p:nvCxnSpPr>
          <p:cNvPr id="22" name="Straight Arrow Connector 21">
            <a:extLst>
              <a:ext uri="{FF2B5EF4-FFF2-40B4-BE49-F238E27FC236}">
                <a16:creationId xmlns:a16="http://schemas.microsoft.com/office/drawing/2014/main" id="{D53FEB9C-DF99-47D4-96F2-F0077E4E298A}"/>
              </a:ext>
            </a:extLst>
          </p:cNvPr>
          <p:cNvCxnSpPr/>
          <p:nvPr/>
        </p:nvCxnSpPr>
        <p:spPr>
          <a:xfrm flipH="1">
            <a:off x="1708799" y="3884167"/>
            <a:ext cx="3245824" cy="0"/>
          </a:xfrm>
          <a:prstGeom prst="straightConnector1">
            <a:avLst/>
          </a:prstGeom>
          <a:noFill/>
          <a:ln w="28575" cap="flat" cmpd="sng" algn="ctr">
            <a:solidFill>
              <a:srgbClr val="505050"/>
            </a:solidFill>
            <a:prstDash val="solid"/>
            <a:headEnd type="none"/>
            <a:tailEnd type="triangle"/>
          </a:ln>
          <a:effectLst/>
        </p:spPr>
      </p:cxnSp>
      <p:cxnSp>
        <p:nvCxnSpPr>
          <p:cNvPr id="23" name="Straight Arrow Connector 22">
            <a:extLst>
              <a:ext uri="{FF2B5EF4-FFF2-40B4-BE49-F238E27FC236}">
                <a16:creationId xmlns:a16="http://schemas.microsoft.com/office/drawing/2014/main" id="{09624D56-5993-45AE-BD4C-3BF2C884B1B5}"/>
              </a:ext>
            </a:extLst>
          </p:cNvPr>
          <p:cNvCxnSpPr/>
          <p:nvPr/>
        </p:nvCxnSpPr>
        <p:spPr>
          <a:xfrm>
            <a:off x="1717942" y="4703835"/>
            <a:ext cx="3245825" cy="0"/>
          </a:xfrm>
          <a:prstGeom prst="straightConnector1">
            <a:avLst/>
          </a:prstGeom>
          <a:noFill/>
          <a:ln w="28575" cap="flat" cmpd="sng" algn="ctr">
            <a:solidFill>
              <a:srgbClr val="505050"/>
            </a:solidFill>
            <a:prstDash val="solid"/>
            <a:headEnd type="triangle"/>
            <a:tailEnd type="triangle"/>
          </a:ln>
          <a:effectLst/>
        </p:spPr>
      </p:cxnSp>
      <p:cxnSp>
        <p:nvCxnSpPr>
          <p:cNvPr id="24" name="Straight Arrow Connector 23">
            <a:extLst>
              <a:ext uri="{FF2B5EF4-FFF2-40B4-BE49-F238E27FC236}">
                <a16:creationId xmlns:a16="http://schemas.microsoft.com/office/drawing/2014/main" id="{8F6F65EB-E1BC-484B-B913-88191F587D7F}"/>
              </a:ext>
            </a:extLst>
          </p:cNvPr>
          <p:cNvCxnSpPr/>
          <p:nvPr/>
        </p:nvCxnSpPr>
        <p:spPr>
          <a:xfrm>
            <a:off x="1727086" y="5530473"/>
            <a:ext cx="6473364" cy="9143"/>
          </a:xfrm>
          <a:prstGeom prst="straightConnector1">
            <a:avLst/>
          </a:prstGeom>
          <a:noFill/>
          <a:ln w="28575" cap="flat" cmpd="sng" algn="ctr">
            <a:solidFill>
              <a:srgbClr val="505050"/>
            </a:solidFill>
            <a:prstDash val="solid"/>
            <a:headEnd type="none"/>
            <a:tailEnd type="triangle"/>
          </a:ln>
          <a:effectLst/>
        </p:spPr>
      </p:cxnSp>
      <p:cxnSp>
        <p:nvCxnSpPr>
          <p:cNvPr id="25" name="Straight Arrow Connector 24">
            <a:extLst>
              <a:ext uri="{FF2B5EF4-FFF2-40B4-BE49-F238E27FC236}">
                <a16:creationId xmlns:a16="http://schemas.microsoft.com/office/drawing/2014/main" id="{5D14350A-B116-4296-B9E4-CD7F9BC79687}"/>
              </a:ext>
            </a:extLst>
          </p:cNvPr>
          <p:cNvCxnSpPr/>
          <p:nvPr/>
        </p:nvCxnSpPr>
        <p:spPr>
          <a:xfrm flipH="1">
            <a:off x="1713368" y="5953720"/>
            <a:ext cx="6491650" cy="0"/>
          </a:xfrm>
          <a:prstGeom prst="straightConnector1">
            <a:avLst/>
          </a:prstGeom>
          <a:noFill/>
          <a:ln w="28575" cap="flat" cmpd="sng" algn="ctr">
            <a:solidFill>
              <a:srgbClr val="505050"/>
            </a:solidFill>
            <a:prstDash val="solid"/>
            <a:headEnd type="none"/>
            <a:tailEnd type="triangle"/>
          </a:ln>
          <a:effectLst/>
        </p:spPr>
      </p:cxnSp>
      <p:cxnSp>
        <p:nvCxnSpPr>
          <p:cNvPr id="26" name="Straight Arrow Connector 25">
            <a:extLst>
              <a:ext uri="{FF2B5EF4-FFF2-40B4-BE49-F238E27FC236}">
                <a16:creationId xmlns:a16="http://schemas.microsoft.com/office/drawing/2014/main" id="{370901BD-F61D-4305-ACF2-02890A26EE6C}"/>
              </a:ext>
            </a:extLst>
          </p:cNvPr>
          <p:cNvCxnSpPr/>
          <p:nvPr/>
        </p:nvCxnSpPr>
        <p:spPr>
          <a:xfrm>
            <a:off x="1727087" y="6339587"/>
            <a:ext cx="9723761" cy="36573"/>
          </a:xfrm>
          <a:prstGeom prst="straightConnector1">
            <a:avLst/>
          </a:prstGeom>
          <a:noFill/>
          <a:ln w="28575" cap="flat" cmpd="sng" algn="ctr">
            <a:solidFill>
              <a:srgbClr val="505050"/>
            </a:solidFill>
            <a:prstDash val="solid"/>
            <a:headEnd type="none"/>
            <a:tailEnd type="triangle"/>
          </a:ln>
          <a:effectLst/>
        </p:spPr>
      </p:cxnSp>
      <p:cxnSp>
        <p:nvCxnSpPr>
          <p:cNvPr id="27" name="Straight Arrow Connector 26">
            <a:extLst>
              <a:ext uri="{FF2B5EF4-FFF2-40B4-BE49-F238E27FC236}">
                <a16:creationId xmlns:a16="http://schemas.microsoft.com/office/drawing/2014/main" id="{0E4D8001-A04D-4652-B4C7-BEB3341CF47F}"/>
              </a:ext>
            </a:extLst>
          </p:cNvPr>
          <p:cNvCxnSpPr/>
          <p:nvPr/>
        </p:nvCxnSpPr>
        <p:spPr>
          <a:xfrm flipH="1">
            <a:off x="1731654" y="6751035"/>
            <a:ext cx="9723761" cy="0"/>
          </a:xfrm>
          <a:prstGeom prst="straightConnector1">
            <a:avLst/>
          </a:prstGeom>
          <a:noFill/>
          <a:ln w="28575" cap="flat" cmpd="sng" algn="ctr">
            <a:solidFill>
              <a:srgbClr val="505050"/>
            </a:solidFill>
            <a:prstDash val="solid"/>
            <a:headEnd type="none"/>
            <a:tailEnd type="triangle"/>
          </a:ln>
          <a:effectLst/>
        </p:spPr>
      </p:cxnSp>
      <p:sp>
        <p:nvSpPr>
          <p:cNvPr id="28" name="TextBox 27">
            <a:extLst>
              <a:ext uri="{FF2B5EF4-FFF2-40B4-BE49-F238E27FC236}">
                <a16:creationId xmlns:a16="http://schemas.microsoft.com/office/drawing/2014/main" id="{0983340D-7E70-4319-97F6-6E97E4161383}"/>
              </a:ext>
            </a:extLst>
          </p:cNvPr>
          <p:cNvSpPr txBox="1"/>
          <p:nvPr/>
        </p:nvSpPr>
        <p:spPr>
          <a:xfrm>
            <a:off x="4922019" y="2321403"/>
            <a:ext cx="3392126"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1. Call HRD service with user domain</a:t>
            </a:r>
          </a:p>
        </p:txBody>
      </p:sp>
      <p:sp>
        <p:nvSpPr>
          <p:cNvPr id="29" name="TextBox 28">
            <a:extLst>
              <a:ext uri="{FF2B5EF4-FFF2-40B4-BE49-F238E27FC236}">
                <a16:creationId xmlns:a16="http://schemas.microsoft.com/office/drawing/2014/main" id="{89ED330D-86F3-4D30-B2FE-2653085A0DE6}"/>
              </a:ext>
            </a:extLst>
          </p:cNvPr>
          <p:cNvSpPr txBox="1"/>
          <p:nvPr/>
        </p:nvSpPr>
        <p:spPr>
          <a:xfrm>
            <a:off x="4931286" y="2668804"/>
            <a:ext cx="2281221" cy="499095"/>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2. Return MEX endpoint</a:t>
            </a:r>
          </a:p>
        </p:txBody>
      </p:sp>
      <p:sp>
        <p:nvSpPr>
          <p:cNvPr id="30" name="TextBox 29">
            <a:extLst>
              <a:ext uri="{FF2B5EF4-FFF2-40B4-BE49-F238E27FC236}">
                <a16:creationId xmlns:a16="http://schemas.microsoft.com/office/drawing/2014/main" id="{D70153D6-5C5D-4732-9FB5-27CA4A0997EF}"/>
              </a:ext>
            </a:extLst>
          </p:cNvPr>
          <p:cNvSpPr txBox="1"/>
          <p:nvPr/>
        </p:nvSpPr>
        <p:spPr>
          <a:xfrm>
            <a:off x="1651940" y="3046474"/>
            <a:ext cx="4646640"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3. Get WS-Trust endpoints (MEX)</a:t>
            </a:r>
          </a:p>
        </p:txBody>
      </p:sp>
      <p:sp>
        <p:nvSpPr>
          <p:cNvPr id="31" name="TextBox 30">
            <a:extLst>
              <a:ext uri="{FF2B5EF4-FFF2-40B4-BE49-F238E27FC236}">
                <a16:creationId xmlns:a16="http://schemas.microsoft.com/office/drawing/2014/main" id="{C5C7B0C5-7619-4152-8EA3-23B2511538AB}"/>
              </a:ext>
            </a:extLst>
          </p:cNvPr>
          <p:cNvSpPr txBox="1"/>
          <p:nvPr/>
        </p:nvSpPr>
        <p:spPr>
          <a:xfrm>
            <a:off x="1676131" y="3458410"/>
            <a:ext cx="3680130"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4. Return endpoints</a:t>
            </a:r>
          </a:p>
        </p:txBody>
      </p:sp>
      <p:cxnSp>
        <p:nvCxnSpPr>
          <p:cNvPr id="32" name="Straight Connector 31">
            <a:extLst>
              <a:ext uri="{FF2B5EF4-FFF2-40B4-BE49-F238E27FC236}">
                <a16:creationId xmlns:a16="http://schemas.microsoft.com/office/drawing/2014/main" id="{224A6A96-D65C-4947-B5B3-9C9316E3CAAF}"/>
              </a:ext>
            </a:extLst>
          </p:cNvPr>
          <p:cNvCxnSpPr>
            <a:cxnSpLocks/>
          </p:cNvCxnSpPr>
          <p:nvPr/>
        </p:nvCxnSpPr>
        <p:spPr>
          <a:xfrm flipH="1">
            <a:off x="11467880" y="2318088"/>
            <a:ext cx="1" cy="4511464"/>
          </a:xfrm>
          <a:prstGeom prst="line">
            <a:avLst/>
          </a:prstGeom>
          <a:noFill/>
          <a:ln w="19050" cap="flat" cmpd="sng" algn="ctr">
            <a:solidFill>
              <a:srgbClr val="FFFFFF">
                <a:lumMod val="85000"/>
              </a:srgbClr>
            </a:solidFill>
            <a:prstDash val="solid"/>
            <a:headEnd type="none"/>
            <a:tailEnd type="none"/>
          </a:ln>
          <a:effectLst/>
        </p:spPr>
      </p:cxnSp>
      <p:sp>
        <p:nvSpPr>
          <p:cNvPr id="33" name="TextBox 32">
            <a:extLst>
              <a:ext uri="{FF2B5EF4-FFF2-40B4-BE49-F238E27FC236}">
                <a16:creationId xmlns:a16="http://schemas.microsoft.com/office/drawing/2014/main" id="{BAE57DD4-5FFE-4332-B7AD-49AE31A10040}"/>
              </a:ext>
            </a:extLst>
          </p:cNvPr>
          <p:cNvSpPr txBox="1"/>
          <p:nvPr/>
        </p:nvSpPr>
        <p:spPr>
          <a:xfrm>
            <a:off x="1660794" y="3879177"/>
            <a:ext cx="2527973"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5. Request token for AAD</a:t>
            </a:r>
          </a:p>
        </p:txBody>
      </p:sp>
      <p:sp>
        <p:nvSpPr>
          <p:cNvPr id="34" name="TextBox 33">
            <a:extLst>
              <a:ext uri="{FF2B5EF4-FFF2-40B4-BE49-F238E27FC236}">
                <a16:creationId xmlns:a16="http://schemas.microsoft.com/office/drawing/2014/main" id="{84493D27-E870-4607-B4CE-A2AE4B123C2C}"/>
              </a:ext>
            </a:extLst>
          </p:cNvPr>
          <p:cNvSpPr txBox="1"/>
          <p:nvPr/>
        </p:nvSpPr>
        <p:spPr>
          <a:xfrm>
            <a:off x="1683652" y="4312887"/>
            <a:ext cx="4199002"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6. Authenticate user</a:t>
            </a:r>
          </a:p>
        </p:txBody>
      </p:sp>
      <p:sp>
        <p:nvSpPr>
          <p:cNvPr id="35" name="TextBox 34">
            <a:extLst>
              <a:ext uri="{FF2B5EF4-FFF2-40B4-BE49-F238E27FC236}">
                <a16:creationId xmlns:a16="http://schemas.microsoft.com/office/drawing/2014/main" id="{E1C9D9AE-5605-4590-8824-915357ADDD85}"/>
              </a:ext>
            </a:extLst>
          </p:cNvPr>
          <p:cNvSpPr txBox="1"/>
          <p:nvPr/>
        </p:nvSpPr>
        <p:spPr>
          <a:xfrm>
            <a:off x="1683653" y="4724458"/>
            <a:ext cx="2457233"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7. Return token for AAD</a:t>
            </a:r>
          </a:p>
        </p:txBody>
      </p:sp>
      <p:sp>
        <p:nvSpPr>
          <p:cNvPr id="36" name="TextBox 35">
            <a:extLst>
              <a:ext uri="{FF2B5EF4-FFF2-40B4-BE49-F238E27FC236}">
                <a16:creationId xmlns:a16="http://schemas.microsoft.com/office/drawing/2014/main" id="{25E3ACBB-29F5-447A-994F-12233A021487}"/>
              </a:ext>
            </a:extLst>
          </p:cNvPr>
          <p:cNvSpPr txBox="1"/>
          <p:nvPr/>
        </p:nvSpPr>
        <p:spPr>
          <a:xfrm>
            <a:off x="4896288" y="5136282"/>
            <a:ext cx="2835642"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8. Request resource token</a:t>
            </a:r>
          </a:p>
        </p:txBody>
      </p:sp>
      <p:sp>
        <p:nvSpPr>
          <p:cNvPr id="37" name="TextBox 36">
            <a:extLst>
              <a:ext uri="{FF2B5EF4-FFF2-40B4-BE49-F238E27FC236}">
                <a16:creationId xmlns:a16="http://schemas.microsoft.com/office/drawing/2014/main" id="{B1A2B76A-3D5D-4108-9A0C-9E77BFDB152C}"/>
              </a:ext>
            </a:extLst>
          </p:cNvPr>
          <p:cNvSpPr txBox="1"/>
          <p:nvPr/>
        </p:nvSpPr>
        <p:spPr>
          <a:xfrm>
            <a:off x="4918604" y="5553534"/>
            <a:ext cx="3912390"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9. Return resource token</a:t>
            </a:r>
          </a:p>
        </p:txBody>
      </p:sp>
      <p:sp>
        <p:nvSpPr>
          <p:cNvPr id="38" name="TextBox 37">
            <a:extLst>
              <a:ext uri="{FF2B5EF4-FFF2-40B4-BE49-F238E27FC236}">
                <a16:creationId xmlns:a16="http://schemas.microsoft.com/office/drawing/2014/main" id="{9C79C37B-C553-47BC-9AFC-A2F1626E6032}"/>
              </a:ext>
            </a:extLst>
          </p:cNvPr>
          <p:cNvSpPr txBox="1"/>
          <p:nvPr/>
        </p:nvSpPr>
        <p:spPr>
          <a:xfrm>
            <a:off x="8211239" y="5956601"/>
            <a:ext cx="3075191"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10. Connect with resource token</a:t>
            </a:r>
          </a:p>
        </p:txBody>
      </p:sp>
      <p:sp>
        <p:nvSpPr>
          <p:cNvPr id="39" name="TextBox 38">
            <a:extLst>
              <a:ext uri="{FF2B5EF4-FFF2-40B4-BE49-F238E27FC236}">
                <a16:creationId xmlns:a16="http://schemas.microsoft.com/office/drawing/2014/main" id="{A4BCC5B5-7C28-495C-BE5D-9E4E377DD62A}"/>
              </a:ext>
            </a:extLst>
          </p:cNvPr>
          <p:cNvSpPr txBox="1"/>
          <p:nvPr/>
        </p:nvSpPr>
        <p:spPr>
          <a:xfrm>
            <a:off x="8211238" y="6330445"/>
            <a:ext cx="2851684"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11. Authentication successful</a:t>
            </a:r>
          </a:p>
        </p:txBody>
      </p:sp>
      <p:sp>
        <p:nvSpPr>
          <p:cNvPr id="40" name="Rectangle 39">
            <a:extLst>
              <a:ext uri="{FF2B5EF4-FFF2-40B4-BE49-F238E27FC236}">
                <a16:creationId xmlns:a16="http://schemas.microsoft.com/office/drawing/2014/main" id="{5DF49AB1-C112-4ABE-BEE7-7CDA6108C508}"/>
              </a:ext>
            </a:extLst>
          </p:cNvPr>
          <p:cNvSpPr/>
          <p:nvPr/>
        </p:nvSpPr>
        <p:spPr bwMode="auto">
          <a:xfrm>
            <a:off x="4172621" y="1584875"/>
            <a:ext cx="1591168" cy="8365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142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AB6CF2A3-4F75-4FBB-BF81-EDD7DFBBEC0F}"/>
              </a:ext>
            </a:extLst>
          </p:cNvPr>
          <p:cNvSpPr txBox="1"/>
          <p:nvPr/>
        </p:nvSpPr>
        <p:spPr>
          <a:xfrm>
            <a:off x="4095502" y="1503679"/>
            <a:ext cx="1591167" cy="470856"/>
          </a:xfrm>
          <a:prstGeom prst="rect">
            <a:avLst/>
          </a:prstGeom>
          <a:noFill/>
        </p:spPr>
        <p:txBody>
          <a:bodyPr wrap="square" lIns="186521" tIns="149217" rIns="186521" bIns="149217" rtlCol="0">
            <a:spAutoFit/>
          </a:bodyPr>
          <a:lstStyle/>
          <a:p>
            <a:pPr defTabSz="932597" fontAlgn="auto">
              <a:lnSpc>
                <a:spcPct val="90000"/>
              </a:lnSpc>
              <a:spcAft>
                <a:spcPts val="612"/>
              </a:spcAft>
              <a:defRPr/>
            </a:pPr>
            <a:r>
              <a:rPr lang="en-US" sz="1224" kern="0" dirty="0">
                <a:solidFill>
                  <a:srgbClr val="FFFFFF"/>
                </a:solidFill>
                <a:latin typeface="Segoe UI"/>
              </a:rPr>
              <a:t>AD FS</a:t>
            </a:r>
          </a:p>
        </p:txBody>
      </p:sp>
      <p:sp>
        <p:nvSpPr>
          <p:cNvPr id="42" name="Rectangle 41">
            <a:extLst>
              <a:ext uri="{FF2B5EF4-FFF2-40B4-BE49-F238E27FC236}">
                <a16:creationId xmlns:a16="http://schemas.microsoft.com/office/drawing/2014/main" id="{579E984D-8CCE-4076-A754-BB0A50482FC0}"/>
              </a:ext>
            </a:extLst>
          </p:cNvPr>
          <p:cNvSpPr/>
          <p:nvPr/>
        </p:nvSpPr>
        <p:spPr>
          <a:xfrm>
            <a:off x="347661" y="1613492"/>
            <a:ext cx="3204723" cy="353943"/>
          </a:xfrm>
          <a:prstGeom prst="rect">
            <a:avLst/>
          </a:prstGeom>
        </p:spPr>
        <p:txBody>
          <a:bodyPr wrap="none">
            <a:spAutoFit/>
          </a:bodyPr>
          <a:lstStyle/>
          <a:p>
            <a:pPr algn="l"/>
            <a:r>
              <a:rPr lang="en-US" dirty="0"/>
              <a:t>The flow depends on client app</a:t>
            </a:r>
          </a:p>
        </p:txBody>
      </p:sp>
    </p:spTree>
    <p:extLst>
      <p:ext uri="{BB962C8B-B14F-4D97-AF65-F5344CB8AC3E}">
        <p14:creationId xmlns:p14="http://schemas.microsoft.com/office/powerpoint/2010/main" val="30644475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3DACC8-5B6B-48DC-9858-111C7217C3D6}"/>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36</a:t>
            </a:fld>
            <a:endParaRPr lang="en-US" dirty="0"/>
          </a:p>
        </p:txBody>
      </p:sp>
      <p:sp>
        <p:nvSpPr>
          <p:cNvPr id="3" name="Text Placeholder 2">
            <a:extLst>
              <a:ext uri="{FF2B5EF4-FFF2-40B4-BE49-F238E27FC236}">
                <a16:creationId xmlns:a16="http://schemas.microsoft.com/office/drawing/2014/main" id="{F323F098-81EA-4489-A64F-E51C2D31464A}"/>
              </a:ext>
            </a:extLst>
          </p:cNvPr>
          <p:cNvSpPr>
            <a:spLocks noGrp="1"/>
          </p:cNvSpPr>
          <p:nvPr>
            <p:ph type="body" sz="quarter" idx="13"/>
          </p:nvPr>
        </p:nvSpPr>
        <p:spPr/>
        <p:txBody>
          <a:bodyPr/>
          <a:lstStyle/>
          <a:p>
            <a:r>
              <a:rPr lang="en-US" dirty="0"/>
              <a:t>O365 &amp; Federated Authentication Flows (Legacy) – Proxied authentication </a:t>
            </a:r>
            <a:endParaRPr lang="fr-FR" dirty="0"/>
          </a:p>
        </p:txBody>
      </p:sp>
      <p:sp>
        <p:nvSpPr>
          <p:cNvPr id="4" name="Oval 3">
            <a:extLst>
              <a:ext uri="{FF2B5EF4-FFF2-40B4-BE49-F238E27FC236}">
                <a16:creationId xmlns:a16="http://schemas.microsoft.com/office/drawing/2014/main" id="{245E4ACE-783D-4BD9-A30F-B6B00A1BF6C9}"/>
              </a:ext>
            </a:extLst>
          </p:cNvPr>
          <p:cNvSpPr/>
          <p:nvPr/>
        </p:nvSpPr>
        <p:spPr bwMode="auto">
          <a:xfrm>
            <a:off x="509737" y="3548423"/>
            <a:ext cx="830923" cy="846188"/>
          </a:xfrm>
          <a:prstGeom prst="ellipse">
            <a:avLst/>
          </a:prstGeom>
          <a:solidFill>
            <a:srgbClr val="505050"/>
          </a:solid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6D54E213-7CBC-44D0-8736-8147B650E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31" y="3721145"/>
            <a:ext cx="1536013" cy="514455"/>
          </a:xfrm>
          <a:prstGeom prst="rect">
            <a:avLst/>
          </a:prstGeom>
        </p:spPr>
      </p:pic>
      <p:grpSp>
        <p:nvGrpSpPr>
          <p:cNvPr id="6" name="Group 5">
            <a:extLst>
              <a:ext uri="{FF2B5EF4-FFF2-40B4-BE49-F238E27FC236}">
                <a16:creationId xmlns:a16="http://schemas.microsoft.com/office/drawing/2014/main" id="{ACF81A99-026D-44B0-ACCC-8FC0AEEBA3EC}"/>
              </a:ext>
            </a:extLst>
          </p:cNvPr>
          <p:cNvGrpSpPr/>
          <p:nvPr/>
        </p:nvGrpSpPr>
        <p:grpSpPr>
          <a:xfrm>
            <a:off x="10312993" y="1577043"/>
            <a:ext cx="1927919" cy="1297722"/>
            <a:chOff x="8604547" y="3414766"/>
            <a:chExt cx="2400498" cy="1414141"/>
          </a:xfrm>
        </p:grpSpPr>
        <p:sp>
          <p:nvSpPr>
            <p:cNvPr id="7" name="Rectangle 6">
              <a:extLst>
                <a:ext uri="{FF2B5EF4-FFF2-40B4-BE49-F238E27FC236}">
                  <a16:creationId xmlns:a16="http://schemas.microsoft.com/office/drawing/2014/main" id="{43408AA9-E0D7-48E2-841E-AC2A0F4C9560}"/>
                </a:ext>
              </a:extLst>
            </p:cNvPr>
            <p:cNvSpPr/>
            <p:nvPr/>
          </p:nvSpPr>
          <p:spPr bwMode="auto">
            <a:xfrm>
              <a:off x="8723341" y="3522941"/>
              <a:ext cx="1981200" cy="928895"/>
            </a:xfrm>
            <a:prstGeom prst="rect">
              <a:avLst/>
            </a:prstGeom>
            <a:solidFill>
              <a:srgbClr val="FF89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142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6">
              <a:extLst>
                <a:ext uri="{FF2B5EF4-FFF2-40B4-BE49-F238E27FC236}">
                  <a16:creationId xmlns:a16="http://schemas.microsoft.com/office/drawing/2014/main" id="{C928E4A0-5F6E-4780-BFEE-E2863AA21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84228" y="3838974"/>
              <a:ext cx="1920817" cy="989933"/>
            </a:xfrm>
            <a:prstGeom prst="rect">
              <a:avLst/>
            </a:prstGeom>
            <a:noFill/>
            <a:extLst/>
          </p:spPr>
        </p:pic>
        <p:sp>
          <p:nvSpPr>
            <p:cNvPr id="9" name="TextBox 8">
              <a:extLst>
                <a:ext uri="{FF2B5EF4-FFF2-40B4-BE49-F238E27FC236}">
                  <a16:creationId xmlns:a16="http://schemas.microsoft.com/office/drawing/2014/main" id="{F2DF7D0F-4C71-400F-8751-C9625ABEBE9C}"/>
                </a:ext>
              </a:extLst>
            </p:cNvPr>
            <p:cNvSpPr txBox="1"/>
            <p:nvPr/>
          </p:nvSpPr>
          <p:spPr>
            <a:xfrm>
              <a:off x="8604547" y="3414766"/>
              <a:ext cx="1981200" cy="513096"/>
            </a:xfrm>
            <a:prstGeom prst="rect">
              <a:avLst/>
            </a:prstGeom>
            <a:noFill/>
          </p:spPr>
          <p:txBody>
            <a:bodyPr wrap="square" lIns="186521" tIns="149217" rIns="186521" bIns="149217" rtlCol="0">
              <a:spAutoFit/>
            </a:bodyPr>
            <a:lstStyle/>
            <a:p>
              <a:pPr defTabSz="932597" fontAlgn="auto">
                <a:lnSpc>
                  <a:spcPct val="90000"/>
                </a:lnSpc>
                <a:spcAft>
                  <a:spcPts val="612"/>
                </a:spcAft>
                <a:defRPr/>
              </a:pPr>
              <a:r>
                <a:rPr lang="en-US" sz="1224" kern="0" dirty="0">
                  <a:solidFill>
                    <a:srgbClr val="FFFFFF"/>
                  </a:solidFill>
                  <a:latin typeface="Segoe UI"/>
                </a:rPr>
                <a:t>Exchange Online</a:t>
              </a:r>
            </a:p>
          </p:txBody>
        </p:sp>
      </p:grpSp>
      <p:grpSp>
        <p:nvGrpSpPr>
          <p:cNvPr id="10" name="Group 9">
            <a:extLst>
              <a:ext uri="{FF2B5EF4-FFF2-40B4-BE49-F238E27FC236}">
                <a16:creationId xmlns:a16="http://schemas.microsoft.com/office/drawing/2014/main" id="{7403F021-AE2B-4BDD-9EFB-3FBEA044CC37}"/>
              </a:ext>
            </a:extLst>
          </p:cNvPr>
          <p:cNvGrpSpPr/>
          <p:nvPr/>
        </p:nvGrpSpPr>
        <p:grpSpPr>
          <a:xfrm>
            <a:off x="7316051" y="1588822"/>
            <a:ext cx="1927919" cy="1297722"/>
            <a:chOff x="8604547" y="3414766"/>
            <a:chExt cx="2400498" cy="1414141"/>
          </a:xfrm>
        </p:grpSpPr>
        <p:sp>
          <p:nvSpPr>
            <p:cNvPr id="11" name="Rectangle 10">
              <a:extLst>
                <a:ext uri="{FF2B5EF4-FFF2-40B4-BE49-F238E27FC236}">
                  <a16:creationId xmlns:a16="http://schemas.microsoft.com/office/drawing/2014/main" id="{BC560AB5-C332-4C3E-9DCD-2520FA648B51}"/>
                </a:ext>
              </a:extLst>
            </p:cNvPr>
            <p:cNvSpPr/>
            <p:nvPr/>
          </p:nvSpPr>
          <p:spPr bwMode="auto">
            <a:xfrm>
              <a:off x="8723341" y="3522941"/>
              <a:ext cx="1981200" cy="928895"/>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142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6">
              <a:extLst>
                <a:ext uri="{FF2B5EF4-FFF2-40B4-BE49-F238E27FC236}">
                  <a16:creationId xmlns:a16="http://schemas.microsoft.com/office/drawing/2014/main" id="{E2A163C6-2F38-4EBA-B243-5185CE5A79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84228" y="3838974"/>
              <a:ext cx="1920817" cy="989933"/>
            </a:xfrm>
            <a:prstGeom prst="rect">
              <a:avLst/>
            </a:prstGeom>
            <a:noFill/>
            <a:extLst/>
          </p:spPr>
        </p:pic>
        <p:sp>
          <p:nvSpPr>
            <p:cNvPr id="13" name="TextBox 12">
              <a:extLst>
                <a:ext uri="{FF2B5EF4-FFF2-40B4-BE49-F238E27FC236}">
                  <a16:creationId xmlns:a16="http://schemas.microsoft.com/office/drawing/2014/main" id="{47A2A93B-60C0-461B-9951-428547CBAE06}"/>
                </a:ext>
              </a:extLst>
            </p:cNvPr>
            <p:cNvSpPr txBox="1"/>
            <p:nvPr/>
          </p:nvSpPr>
          <p:spPr>
            <a:xfrm>
              <a:off x="8604547" y="3414766"/>
              <a:ext cx="1981200" cy="516802"/>
            </a:xfrm>
            <a:prstGeom prst="rect">
              <a:avLst/>
            </a:prstGeom>
            <a:noFill/>
          </p:spPr>
          <p:txBody>
            <a:bodyPr wrap="square" lIns="186521" tIns="149217" rIns="186521" bIns="149217" rtlCol="0">
              <a:spAutoFit/>
            </a:bodyPr>
            <a:lstStyle/>
            <a:p>
              <a:pPr defTabSz="932597" fontAlgn="auto">
                <a:lnSpc>
                  <a:spcPct val="90000"/>
                </a:lnSpc>
                <a:spcAft>
                  <a:spcPts val="612"/>
                </a:spcAft>
                <a:defRPr/>
              </a:pPr>
              <a:r>
                <a:rPr lang="en-US" sz="1224" kern="0" dirty="0">
                  <a:solidFill>
                    <a:srgbClr val="FFFFFF"/>
                  </a:solidFill>
                  <a:latin typeface="Segoe UI"/>
                </a:rPr>
                <a:t>Azure AD</a:t>
              </a:r>
            </a:p>
          </p:txBody>
        </p:sp>
      </p:grpSp>
      <p:cxnSp>
        <p:nvCxnSpPr>
          <p:cNvPr id="14" name="Straight Connector 13">
            <a:extLst>
              <a:ext uri="{FF2B5EF4-FFF2-40B4-BE49-F238E27FC236}">
                <a16:creationId xmlns:a16="http://schemas.microsoft.com/office/drawing/2014/main" id="{3CCAD0A4-813F-4E23-98A2-E575E7717F04}"/>
              </a:ext>
            </a:extLst>
          </p:cNvPr>
          <p:cNvCxnSpPr/>
          <p:nvPr/>
        </p:nvCxnSpPr>
        <p:spPr>
          <a:xfrm flipH="1">
            <a:off x="8282945" y="2609113"/>
            <a:ext cx="1" cy="3697946"/>
          </a:xfrm>
          <a:prstGeom prst="line">
            <a:avLst/>
          </a:prstGeom>
          <a:noFill/>
          <a:ln w="19050" cap="flat" cmpd="sng" algn="ctr">
            <a:solidFill>
              <a:srgbClr val="FFFFFF">
                <a:lumMod val="85000"/>
              </a:srgbClr>
            </a:solidFill>
            <a:prstDash val="solid"/>
            <a:headEnd type="none"/>
            <a:tailEnd type="none"/>
          </a:ln>
          <a:effectLst/>
        </p:spPr>
      </p:cxnSp>
      <p:cxnSp>
        <p:nvCxnSpPr>
          <p:cNvPr id="15" name="Straight Connector 14">
            <a:extLst>
              <a:ext uri="{FF2B5EF4-FFF2-40B4-BE49-F238E27FC236}">
                <a16:creationId xmlns:a16="http://schemas.microsoft.com/office/drawing/2014/main" id="{E42BAE91-ADA9-4220-A730-4E089E040A84}"/>
              </a:ext>
            </a:extLst>
          </p:cNvPr>
          <p:cNvCxnSpPr/>
          <p:nvPr/>
        </p:nvCxnSpPr>
        <p:spPr>
          <a:xfrm flipH="1">
            <a:off x="5046261" y="2609113"/>
            <a:ext cx="1" cy="3697946"/>
          </a:xfrm>
          <a:prstGeom prst="line">
            <a:avLst/>
          </a:prstGeom>
          <a:noFill/>
          <a:ln w="19050" cap="flat" cmpd="sng" algn="ctr">
            <a:solidFill>
              <a:srgbClr val="FFFFFF">
                <a:lumMod val="8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8187106F-2710-4E9C-B968-B9ED22DBD926}"/>
              </a:ext>
            </a:extLst>
          </p:cNvPr>
          <p:cNvCxnSpPr/>
          <p:nvPr/>
        </p:nvCxnSpPr>
        <p:spPr>
          <a:xfrm>
            <a:off x="1800442" y="2609113"/>
            <a:ext cx="0" cy="3697946"/>
          </a:xfrm>
          <a:prstGeom prst="line">
            <a:avLst/>
          </a:prstGeom>
          <a:noFill/>
          <a:ln w="19050" cap="flat" cmpd="sng" algn="ctr">
            <a:solidFill>
              <a:srgbClr val="FFFFFF">
                <a:lumMod val="85000"/>
              </a:srgbClr>
            </a:solidFill>
            <a:prstDash val="solid"/>
            <a:headEnd type="none"/>
            <a:tailEnd type="none"/>
          </a:ln>
          <a:effectLst/>
        </p:spPr>
      </p:cxnSp>
      <p:cxnSp>
        <p:nvCxnSpPr>
          <p:cNvPr id="17" name="Straight Arrow Connector 16">
            <a:extLst>
              <a:ext uri="{FF2B5EF4-FFF2-40B4-BE49-F238E27FC236}">
                <a16:creationId xmlns:a16="http://schemas.microsoft.com/office/drawing/2014/main" id="{5B258588-5B92-471C-A62F-4C79BBC0A6F8}"/>
              </a:ext>
            </a:extLst>
          </p:cNvPr>
          <p:cNvCxnSpPr/>
          <p:nvPr/>
        </p:nvCxnSpPr>
        <p:spPr>
          <a:xfrm>
            <a:off x="1809582" y="2865118"/>
            <a:ext cx="9723761" cy="36573"/>
          </a:xfrm>
          <a:prstGeom prst="straightConnector1">
            <a:avLst/>
          </a:prstGeom>
          <a:noFill/>
          <a:ln w="28575" cap="flat" cmpd="sng" algn="ctr">
            <a:solidFill>
              <a:srgbClr val="505050"/>
            </a:solidFill>
            <a:prstDash val="solid"/>
            <a:headEnd type="none"/>
            <a:tailEnd type="triangle"/>
          </a:ln>
          <a:effectLst/>
        </p:spPr>
      </p:cxnSp>
      <p:cxnSp>
        <p:nvCxnSpPr>
          <p:cNvPr id="18" name="Straight Arrow Connector 17">
            <a:extLst>
              <a:ext uri="{FF2B5EF4-FFF2-40B4-BE49-F238E27FC236}">
                <a16:creationId xmlns:a16="http://schemas.microsoft.com/office/drawing/2014/main" id="{F273FF96-AE53-4525-A6D5-F77125FD276C}"/>
              </a:ext>
            </a:extLst>
          </p:cNvPr>
          <p:cNvCxnSpPr/>
          <p:nvPr/>
        </p:nvCxnSpPr>
        <p:spPr>
          <a:xfrm>
            <a:off x="5027874" y="4793920"/>
            <a:ext cx="6500892" cy="36727"/>
          </a:xfrm>
          <a:prstGeom prst="straightConnector1">
            <a:avLst/>
          </a:prstGeom>
          <a:noFill/>
          <a:ln w="28575" cap="flat" cmpd="sng" algn="ctr">
            <a:solidFill>
              <a:srgbClr val="505050"/>
            </a:solidFill>
            <a:prstDash val="solid"/>
            <a:headEnd type="none"/>
            <a:tailEnd type="triangle"/>
          </a:ln>
          <a:effectLst/>
        </p:spPr>
      </p:cxnSp>
      <p:cxnSp>
        <p:nvCxnSpPr>
          <p:cNvPr id="19" name="Straight Arrow Connector 18">
            <a:extLst>
              <a:ext uri="{FF2B5EF4-FFF2-40B4-BE49-F238E27FC236}">
                <a16:creationId xmlns:a16="http://schemas.microsoft.com/office/drawing/2014/main" id="{DE359DA4-D31A-4E0B-9073-08FA46093357}"/>
              </a:ext>
            </a:extLst>
          </p:cNvPr>
          <p:cNvCxnSpPr/>
          <p:nvPr/>
        </p:nvCxnSpPr>
        <p:spPr>
          <a:xfrm flipH="1">
            <a:off x="5030539" y="4419448"/>
            <a:ext cx="6491650" cy="0"/>
          </a:xfrm>
          <a:prstGeom prst="straightConnector1">
            <a:avLst/>
          </a:prstGeom>
          <a:noFill/>
          <a:ln w="28575" cap="flat" cmpd="sng" algn="ctr">
            <a:solidFill>
              <a:srgbClr val="505050"/>
            </a:solidFill>
            <a:prstDash val="solid"/>
            <a:headEnd type="none"/>
            <a:tailEnd type="triangle"/>
          </a:ln>
          <a:effectLst/>
        </p:spPr>
      </p:cxnSp>
      <p:cxnSp>
        <p:nvCxnSpPr>
          <p:cNvPr id="20" name="Straight Arrow Connector 19">
            <a:extLst>
              <a:ext uri="{FF2B5EF4-FFF2-40B4-BE49-F238E27FC236}">
                <a16:creationId xmlns:a16="http://schemas.microsoft.com/office/drawing/2014/main" id="{1C142157-0213-4E09-8793-8A08D1992AF9}"/>
              </a:ext>
            </a:extLst>
          </p:cNvPr>
          <p:cNvCxnSpPr/>
          <p:nvPr/>
        </p:nvCxnSpPr>
        <p:spPr>
          <a:xfrm flipH="1">
            <a:off x="1805006" y="6004667"/>
            <a:ext cx="9723761" cy="0"/>
          </a:xfrm>
          <a:prstGeom prst="straightConnector1">
            <a:avLst/>
          </a:prstGeom>
          <a:noFill/>
          <a:ln w="28575" cap="flat" cmpd="sng" algn="ctr">
            <a:solidFill>
              <a:srgbClr val="505050"/>
            </a:solidFill>
            <a:prstDash val="solid"/>
            <a:headEnd type="none"/>
            <a:tailEnd type="triangle"/>
          </a:ln>
          <a:effectLst/>
        </p:spPr>
      </p:cxnSp>
      <p:sp>
        <p:nvSpPr>
          <p:cNvPr id="21" name="TextBox 20">
            <a:extLst>
              <a:ext uri="{FF2B5EF4-FFF2-40B4-BE49-F238E27FC236}">
                <a16:creationId xmlns:a16="http://schemas.microsoft.com/office/drawing/2014/main" id="{2314D20A-C70E-4298-B0B5-8C33516E722D}"/>
              </a:ext>
            </a:extLst>
          </p:cNvPr>
          <p:cNvSpPr txBox="1"/>
          <p:nvPr/>
        </p:nvSpPr>
        <p:spPr>
          <a:xfrm>
            <a:off x="8324093" y="2517453"/>
            <a:ext cx="1837777" cy="499095"/>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1. Connect to EXO</a:t>
            </a:r>
          </a:p>
        </p:txBody>
      </p:sp>
      <p:sp>
        <p:nvSpPr>
          <p:cNvPr id="22" name="TextBox 21">
            <a:extLst>
              <a:ext uri="{FF2B5EF4-FFF2-40B4-BE49-F238E27FC236}">
                <a16:creationId xmlns:a16="http://schemas.microsoft.com/office/drawing/2014/main" id="{BF25344A-5A89-4A88-BA8B-7AA99E364B1F}"/>
              </a:ext>
            </a:extLst>
          </p:cNvPr>
          <p:cNvSpPr txBox="1"/>
          <p:nvPr/>
        </p:nvSpPr>
        <p:spPr>
          <a:xfrm>
            <a:off x="8314945" y="2865405"/>
            <a:ext cx="3078508"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2. Prompt for </a:t>
            </a:r>
            <a:r>
              <a:rPr lang="en-US" sz="1428" dirty="0">
                <a:solidFill>
                  <a:srgbClr val="C00000"/>
                </a:solidFill>
                <a:latin typeface="Segoe UI"/>
              </a:rPr>
              <a:t>Basic AuthN creds</a:t>
            </a:r>
          </a:p>
        </p:txBody>
      </p:sp>
      <p:sp>
        <p:nvSpPr>
          <p:cNvPr id="23" name="TextBox 22">
            <a:extLst>
              <a:ext uri="{FF2B5EF4-FFF2-40B4-BE49-F238E27FC236}">
                <a16:creationId xmlns:a16="http://schemas.microsoft.com/office/drawing/2014/main" id="{826B52E2-9E0E-4B48-941E-95FDEFE9966F}"/>
              </a:ext>
            </a:extLst>
          </p:cNvPr>
          <p:cNvSpPr txBox="1"/>
          <p:nvPr/>
        </p:nvSpPr>
        <p:spPr>
          <a:xfrm>
            <a:off x="8314945" y="3211146"/>
            <a:ext cx="2189789"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3. Call HRD service</a:t>
            </a:r>
          </a:p>
        </p:txBody>
      </p:sp>
      <p:sp>
        <p:nvSpPr>
          <p:cNvPr id="24" name="TextBox 23">
            <a:extLst>
              <a:ext uri="{FF2B5EF4-FFF2-40B4-BE49-F238E27FC236}">
                <a16:creationId xmlns:a16="http://schemas.microsoft.com/office/drawing/2014/main" id="{688AC3A7-E93F-4F17-8073-EB8C52553CBC}"/>
              </a:ext>
            </a:extLst>
          </p:cNvPr>
          <p:cNvSpPr txBox="1"/>
          <p:nvPr/>
        </p:nvSpPr>
        <p:spPr>
          <a:xfrm>
            <a:off x="8320885" y="3600466"/>
            <a:ext cx="3680130"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4. Return active endpoint for domain</a:t>
            </a:r>
          </a:p>
        </p:txBody>
      </p:sp>
      <p:sp>
        <p:nvSpPr>
          <p:cNvPr id="25" name="TextBox 24">
            <a:extLst>
              <a:ext uri="{FF2B5EF4-FFF2-40B4-BE49-F238E27FC236}">
                <a16:creationId xmlns:a16="http://schemas.microsoft.com/office/drawing/2014/main" id="{8E50D943-22A4-4321-894C-AE54972F1C4F}"/>
              </a:ext>
            </a:extLst>
          </p:cNvPr>
          <p:cNvSpPr txBox="1"/>
          <p:nvPr/>
        </p:nvSpPr>
        <p:spPr>
          <a:xfrm>
            <a:off x="5005114" y="4004797"/>
            <a:ext cx="4478977"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5. </a:t>
            </a:r>
            <a:r>
              <a:rPr lang="en-US" sz="1428" dirty="0">
                <a:solidFill>
                  <a:srgbClr val="C00000"/>
                </a:solidFill>
                <a:latin typeface="Segoe UI"/>
              </a:rPr>
              <a:t>Proxy Basic AuthN creds</a:t>
            </a:r>
            <a:r>
              <a:rPr lang="en-US" sz="1428" dirty="0">
                <a:gradFill>
                  <a:gsLst>
                    <a:gs pos="2917">
                      <a:srgbClr val="505050"/>
                    </a:gs>
                    <a:gs pos="30000">
                      <a:srgbClr val="505050"/>
                    </a:gs>
                  </a:gsLst>
                  <a:lin ang="5400000" scaled="0"/>
                </a:gradFill>
                <a:latin typeface="Segoe UI"/>
              </a:rPr>
              <a:t>, request token for AAD</a:t>
            </a:r>
          </a:p>
        </p:txBody>
      </p:sp>
      <p:cxnSp>
        <p:nvCxnSpPr>
          <p:cNvPr id="26" name="Straight Connector 25">
            <a:extLst>
              <a:ext uri="{FF2B5EF4-FFF2-40B4-BE49-F238E27FC236}">
                <a16:creationId xmlns:a16="http://schemas.microsoft.com/office/drawing/2014/main" id="{C9CF2B9E-C3F2-4A62-9EB6-87E7567B1198}"/>
              </a:ext>
            </a:extLst>
          </p:cNvPr>
          <p:cNvCxnSpPr/>
          <p:nvPr/>
        </p:nvCxnSpPr>
        <p:spPr>
          <a:xfrm flipH="1">
            <a:off x="11541232" y="2609113"/>
            <a:ext cx="1" cy="3697946"/>
          </a:xfrm>
          <a:prstGeom prst="line">
            <a:avLst/>
          </a:prstGeom>
          <a:noFill/>
          <a:ln w="19050" cap="flat" cmpd="sng" algn="ctr">
            <a:solidFill>
              <a:srgbClr val="FFFFFF">
                <a:lumMod val="85000"/>
              </a:srgbClr>
            </a:solidFill>
            <a:prstDash val="solid"/>
            <a:headEnd type="none"/>
            <a:tailEnd type="none"/>
          </a:ln>
          <a:effectLst/>
        </p:spPr>
      </p:cxnSp>
      <p:sp>
        <p:nvSpPr>
          <p:cNvPr id="27" name="TextBox 26">
            <a:extLst>
              <a:ext uri="{FF2B5EF4-FFF2-40B4-BE49-F238E27FC236}">
                <a16:creationId xmlns:a16="http://schemas.microsoft.com/office/drawing/2014/main" id="{B2AA2BEE-1A82-4F15-8A62-077612D40D40}"/>
              </a:ext>
            </a:extLst>
          </p:cNvPr>
          <p:cNvSpPr txBox="1"/>
          <p:nvPr/>
        </p:nvSpPr>
        <p:spPr>
          <a:xfrm>
            <a:off x="5013975" y="4390254"/>
            <a:ext cx="2510603"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6. Return token for AAD</a:t>
            </a:r>
          </a:p>
        </p:txBody>
      </p:sp>
      <p:sp>
        <p:nvSpPr>
          <p:cNvPr id="28" name="TextBox 27">
            <a:extLst>
              <a:ext uri="{FF2B5EF4-FFF2-40B4-BE49-F238E27FC236}">
                <a16:creationId xmlns:a16="http://schemas.microsoft.com/office/drawing/2014/main" id="{FC93FA11-79C4-46DD-BFD0-457A12D1C04F}"/>
              </a:ext>
            </a:extLst>
          </p:cNvPr>
          <p:cNvSpPr txBox="1"/>
          <p:nvPr/>
        </p:nvSpPr>
        <p:spPr>
          <a:xfrm>
            <a:off x="8316026" y="5584077"/>
            <a:ext cx="3229303"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9. Authentication successful</a:t>
            </a:r>
          </a:p>
        </p:txBody>
      </p:sp>
      <p:sp>
        <p:nvSpPr>
          <p:cNvPr id="29" name="Rectangle 28">
            <a:extLst>
              <a:ext uri="{FF2B5EF4-FFF2-40B4-BE49-F238E27FC236}">
                <a16:creationId xmlns:a16="http://schemas.microsoft.com/office/drawing/2014/main" id="{2D695A22-C357-4A51-8E40-AF170CF8DDF5}"/>
              </a:ext>
            </a:extLst>
          </p:cNvPr>
          <p:cNvSpPr/>
          <p:nvPr/>
        </p:nvSpPr>
        <p:spPr bwMode="auto">
          <a:xfrm>
            <a:off x="4245973" y="1688093"/>
            <a:ext cx="1591168" cy="8365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defRPr/>
            </a:pPr>
            <a:endParaRPr lang="en-US" sz="142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5DC6C900-2861-451B-BA92-9F2ECB5A38A6}"/>
              </a:ext>
            </a:extLst>
          </p:cNvPr>
          <p:cNvSpPr txBox="1"/>
          <p:nvPr/>
        </p:nvSpPr>
        <p:spPr>
          <a:xfrm>
            <a:off x="4168854" y="1606897"/>
            <a:ext cx="1591167" cy="470856"/>
          </a:xfrm>
          <a:prstGeom prst="rect">
            <a:avLst/>
          </a:prstGeom>
          <a:noFill/>
        </p:spPr>
        <p:txBody>
          <a:bodyPr wrap="square" lIns="186521" tIns="149217" rIns="186521" bIns="149217" rtlCol="0">
            <a:spAutoFit/>
          </a:bodyPr>
          <a:lstStyle/>
          <a:p>
            <a:pPr defTabSz="932597" fontAlgn="auto">
              <a:lnSpc>
                <a:spcPct val="90000"/>
              </a:lnSpc>
              <a:spcAft>
                <a:spcPts val="612"/>
              </a:spcAft>
              <a:defRPr/>
            </a:pPr>
            <a:r>
              <a:rPr lang="en-US" sz="1224" kern="0" dirty="0">
                <a:solidFill>
                  <a:srgbClr val="FFFFFF"/>
                </a:solidFill>
                <a:latin typeface="Segoe UI"/>
              </a:rPr>
              <a:t>AD FS</a:t>
            </a:r>
          </a:p>
        </p:txBody>
      </p:sp>
      <p:cxnSp>
        <p:nvCxnSpPr>
          <p:cNvPr id="31" name="Straight Arrow Connector 30">
            <a:extLst>
              <a:ext uri="{FF2B5EF4-FFF2-40B4-BE49-F238E27FC236}">
                <a16:creationId xmlns:a16="http://schemas.microsoft.com/office/drawing/2014/main" id="{7404FB08-8E38-4D07-A238-E78645BCDF0B}"/>
              </a:ext>
            </a:extLst>
          </p:cNvPr>
          <p:cNvCxnSpPr/>
          <p:nvPr/>
        </p:nvCxnSpPr>
        <p:spPr>
          <a:xfrm>
            <a:off x="1791294" y="3253060"/>
            <a:ext cx="9732905" cy="0"/>
          </a:xfrm>
          <a:prstGeom prst="straightConnector1">
            <a:avLst/>
          </a:prstGeom>
          <a:noFill/>
          <a:ln w="28575" cap="flat" cmpd="sng" algn="ctr">
            <a:solidFill>
              <a:srgbClr val="505050"/>
            </a:solidFill>
            <a:prstDash val="solid"/>
            <a:headEnd type="triangle"/>
            <a:tailEnd type="triangle"/>
          </a:ln>
          <a:effectLst/>
        </p:spPr>
      </p:cxnSp>
      <p:cxnSp>
        <p:nvCxnSpPr>
          <p:cNvPr id="32" name="Straight Arrow Connector 31">
            <a:extLst>
              <a:ext uri="{FF2B5EF4-FFF2-40B4-BE49-F238E27FC236}">
                <a16:creationId xmlns:a16="http://schemas.microsoft.com/office/drawing/2014/main" id="{5FF51AEA-F889-4A0B-B252-61B7502D26E7}"/>
              </a:ext>
            </a:extLst>
          </p:cNvPr>
          <p:cNvCxnSpPr/>
          <p:nvPr/>
        </p:nvCxnSpPr>
        <p:spPr>
          <a:xfrm flipH="1">
            <a:off x="8273801" y="3647382"/>
            <a:ext cx="3250399" cy="0"/>
          </a:xfrm>
          <a:prstGeom prst="straightConnector1">
            <a:avLst/>
          </a:prstGeom>
          <a:noFill/>
          <a:ln w="28575" cap="flat" cmpd="sng" algn="ctr">
            <a:solidFill>
              <a:srgbClr val="505050"/>
            </a:solidFill>
            <a:prstDash val="solid"/>
            <a:headEnd type="none"/>
            <a:tailEnd type="triangle"/>
          </a:ln>
          <a:effectLst/>
        </p:spPr>
      </p:cxnSp>
      <p:cxnSp>
        <p:nvCxnSpPr>
          <p:cNvPr id="33" name="Straight Arrow Connector 32">
            <a:extLst>
              <a:ext uri="{FF2B5EF4-FFF2-40B4-BE49-F238E27FC236}">
                <a16:creationId xmlns:a16="http://schemas.microsoft.com/office/drawing/2014/main" id="{3476E325-3221-4A2B-AFF5-160365F390FF}"/>
              </a:ext>
            </a:extLst>
          </p:cNvPr>
          <p:cNvCxnSpPr/>
          <p:nvPr/>
        </p:nvCxnSpPr>
        <p:spPr>
          <a:xfrm>
            <a:off x="8282943" y="4013938"/>
            <a:ext cx="3258288" cy="0"/>
          </a:xfrm>
          <a:prstGeom prst="straightConnector1">
            <a:avLst/>
          </a:prstGeom>
          <a:noFill/>
          <a:ln w="28575" cap="flat" cmpd="sng" algn="ctr">
            <a:solidFill>
              <a:srgbClr val="505050"/>
            </a:solidFill>
            <a:prstDash val="solid"/>
            <a:headEnd type="none"/>
            <a:tailEnd type="triangle"/>
          </a:ln>
          <a:effectLst/>
        </p:spPr>
      </p:cxnSp>
      <p:sp>
        <p:nvSpPr>
          <p:cNvPr id="34" name="TextBox 33">
            <a:extLst>
              <a:ext uri="{FF2B5EF4-FFF2-40B4-BE49-F238E27FC236}">
                <a16:creationId xmlns:a16="http://schemas.microsoft.com/office/drawing/2014/main" id="{944540F0-FB61-4A56-A8C0-DBFC9B6BD698}"/>
              </a:ext>
            </a:extLst>
          </p:cNvPr>
          <p:cNvSpPr txBox="1"/>
          <p:nvPr/>
        </p:nvSpPr>
        <p:spPr>
          <a:xfrm>
            <a:off x="8313182" y="4784121"/>
            <a:ext cx="2564576"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7. Request resource token</a:t>
            </a:r>
          </a:p>
        </p:txBody>
      </p:sp>
      <p:sp>
        <p:nvSpPr>
          <p:cNvPr id="35" name="TextBox 34">
            <a:extLst>
              <a:ext uri="{FF2B5EF4-FFF2-40B4-BE49-F238E27FC236}">
                <a16:creationId xmlns:a16="http://schemas.microsoft.com/office/drawing/2014/main" id="{85AD3BA4-E474-461D-BC40-BF02205EF581}"/>
              </a:ext>
            </a:extLst>
          </p:cNvPr>
          <p:cNvSpPr txBox="1"/>
          <p:nvPr/>
        </p:nvSpPr>
        <p:spPr>
          <a:xfrm>
            <a:off x="8308644" y="5194398"/>
            <a:ext cx="3680130" cy="499107"/>
          </a:xfrm>
          <a:prstGeom prst="rect">
            <a:avLst/>
          </a:prstGeom>
          <a:noFill/>
        </p:spPr>
        <p:txBody>
          <a:bodyPr wrap="square" lIns="186521" tIns="149217" rIns="186521" bIns="149217" rtlCol="0">
            <a:spAutoFit/>
          </a:bodyPr>
          <a:lstStyle/>
          <a:p>
            <a:pPr defTabSz="951304" fontAlgn="auto">
              <a:lnSpc>
                <a:spcPct val="90000"/>
              </a:lnSpc>
              <a:spcAft>
                <a:spcPts val="612"/>
              </a:spcAft>
            </a:pPr>
            <a:r>
              <a:rPr lang="en-US" sz="1428" dirty="0">
                <a:gradFill>
                  <a:gsLst>
                    <a:gs pos="2917">
                      <a:srgbClr val="505050"/>
                    </a:gs>
                    <a:gs pos="30000">
                      <a:srgbClr val="505050"/>
                    </a:gs>
                  </a:gsLst>
                  <a:lin ang="5400000" scaled="0"/>
                </a:gradFill>
                <a:latin typeface="Segoe UI"/>
              </a:rPr>
              <a:t>8. Return resource token </a:t>
            </a:r>
          </a:p>
        </p:txBody>
      </p:sp>
      <p:cxnSp>
        <p:nvCxnSpPr>
          <p:cNvPr id="36" name="Straight Arrow Connector 35">
            <a:extLst>
              <a:ext uri="{FF2B5EF4-FFF2-40B4-BE49-F238E27FC236}">
                <a16:creationId xmlns:a16="http://schemas.microsoft.com/office/drawing/2014/main" id="{4C4EB7C5-1A84-405C-BE27-9B1DEFB97450}"/>
              </a:ext>
            </a:extLst>
          </p:cNvPr>
          <p:cNvCxnSpPr/>
          <p:nvPr/>
        </p:nvCxnSpPr>
        <p:spPr>
          <a:xfrm flipH="1">
            <a:off x="8272038" y="5220356"/>
            <a:ext cx="3250399" cy="0"/>
          </a:xfrm>
          <a:prstGeom prst="straightConnector1">
            <a:avLst/>
          </a:prstGeom>
          <a:noFill/>
          <a:ln w="28575" cap="flat" cmpd="sng" algn="ctr">
            <a:solidFill>
              <a:srgbClr val="505050"/>
            </a:solidFill>
            <a:prstDash val="solid"/>
            <a:headEnd type="none"/>
            <a:tailEnd type="triangle"/>
          </a:ln>
          <a:effectLst/>
        </p:spPr>
      </p:cxnSp>
      <p:cxnSp>
        <p:nvCxnSpPr>
          <p:cNvPr id="37" name="Straight Arrow Connector 36">
            <a:extLst>
              <a:ext uri="{FF2B5EF4-FFF2-40B4-BE49-F238E27FC236}">
                <a16:creationId xmlns:a16="http://schemas.microsoft.com/office/drawing/2014/main" id="{3953E6E8-5164-44A8-8027-4412530D83F5}"/>
              </a:ext>
            </a:extLst>
          </p:cNvPr>
          <p:cNvCxnSpPr/>
          <p:nvPr/>
        </p:nvCxnSpPr>
        <p:spPr>
          <a:xfrm>
            <a:off x="8281180" y="5607870"/>
            <a:ext cx="3258288" cy="0"/>
          </a:xfrm>
          <a:prstGeom prst="straightConnector1">
            <a:avLst/>
          </a:prstGeom>
          <a:noFill/>
          <a:ln w="28575" cap="flat" cmpd="sng" algn="ctr">
            <a:solidFill>
              <a:srgbClr val="505050"/>
            </a:solidFill>
            <a:prstDash val="solid"/>
            <a:headEnd type="none"/>
            <a:tailEnd type="triangle"/>
          </a:ln>
          <a:effectLst/>
        </p:spPr>
      </p:cxnSp>
      <p:sp>
        <p:nvSpPr>
          <p:cNvPr id="38" name="Rectangle 37">
            <a:extLst>
              <a:ext uri="{FF2B5EF4-FFF2-40B4-BE49-F238E27FC236}">
                <a16:creationId xmlns:a16="http://schemas.microsoft.com/office/drawing/2014/main" id="{6A258AE2-D885-45EB-B1F6-E62C4B3D01EC}"/>
              </a:ext>
            </a:extLst>
          </p:cNvPr>
          <p:cNvSpPr/>
          <p:nvPr/>
        </p:nvSpPr>
        <p:spPr>
          <a:xfrm>
            <a:off x="139040" y="4484965"/>
            <a:ext cx="1226184" cy="1031051"/>
          </a:xfrm>
          <a:prstGeom prst="rect">
            <a:avLst/>
          </a:prstGeom>
        </p:spPr>
        <p:txBody>
          <a:bodyPr wrap="square">
            <a:spAutoFit/>
          </a:bodyPr>
          <a:lstStyle/>
          <a:p>
            <a:pPr algn="l"/>
            <a:r>
              <a:rPr lang="en-US" dirty="0">
                <a:solidFill>
                  <a:srgbClr val="0070C0"/>
                </a:solidFill>
              </a:rPr>
              <a:t>Outlook </a:t>
            </a:r>
            <a:r>
              <a:rPr lang="en-US" sz="1100" dirty="0">
                <a:solidFill>
                  <a:srgbClr val="0070C0"/>
                </a:solidFill>
              </a:rPr>
              <a:t>(old versions / non-modern authentication compatible )</a:t>
            </a:r>
            <a:endParaRPr lang="en-US" dirty="0">
              <a:solidFill>
                <a:srgbClr val="0070C0"/>
              </a:solidFill>
            </a:endParaRPr>
          </a:p>
        </p:txBody>
      </p:sp>
      <p:sp>
        <p:nvSpPr>
          <p:cNvPr id="39" name="Rectangle 38">
            <a:extLst>
              <a:ext uri="{FF2B5EF4-FFF2-40B4-BE49-F238E27FC236}">
                <a16:creationId xmlns:a16="http://schemas.microsoft.com/office/drawing/2014/main" id="{8D325A20-7222-4D3E-9B51-E9F3C9C25EBB}"/>
              </a:ext>
            </a:extLst>
          </p:cNvPr>
          <p:cNvSpPr/>
          <p:nvPr/>
        </p:nvSpPr>
        <p:spPr>
          <a:xfrm>
            <a:off x="347661" y="1613492"/>
            <a:ext cx="3204723" cy="353943"/>
          </a:xfrm>
          <a:prstGeom prst="rect">
            <a:avLst/>
          </a:prstGeom>
        </p:spPr>
        <p:txBody>
          <a:bodyPr wrap="none">
            <a:spAutoFit/>
          </a:bodyPr>
          <a:lstStyle/>
          <a:p>
            <a:pPr algn="l"/>
            <a:r>
              <a:rPr lang="en-US" dirty="0"/>
              <a:t>The flow depends on client app</a:t>
            </a:r>
          </a:p>
        </p:txBody>
      </p:sp>
    </p:spTree>
    <p:extLst>
      <p:ext uri="{BB962C8B-B14F-4D97-AF65-F5344CB8AC3E}">
        <p14:creationId xmlns:p14="http://schemas.microsoft.com/office/powerpoint/2010/main" val="39958560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17ECEE-FF59-4434-9021-7078CDAA91F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37</a:t>
            </a:fld>
            <a:endParaRPr lang="en-US" dirty="0"/>
          </a:p>
        </p:txBody>
      </p:sp>
      <p:sp>
        <p:nvSpPr>
          <p:cNvPr id="3" name="Text Placeholder 2">
            <a:extLst>
              <a:ext uri="{FF2B5EF4-FFF2-40B4-BE49-F238E27FC236}">
                <a16:creationId xmlns:a16="http://schemas.microsoft.com/office/drawing/2014/main" id="{6348FF72-F5CB-4D3A-91BB-2C015D67E34A}"/>
              </a:ext>
            </a:extLst>
          </p:cNvPr>
          <p:cNvSpPr>
            <a:spLocks noGrp="1"/>
          </p:cNvSpPr>
          <p:nvPr>
            <p:ph type="body" sz="quarter" idx="13"/>
          </p:nvPr>
        </p:nvSpPr>
        <p:spPr/>
        <p:txBody>
          <a:bodyPr/>
          <a:lstStyle/>
          <a:p>
            <a:r>
              <a:rPr lang="en-US" dirty="0"/>
              <a:t>Basic vs Modern Authentication (outlook client example)</a:t>
            </a:r>
            <a:endParaRPr lang="fr-FR" dirty="0"/>
          </a:p>
        </p:txBody>
      </p:sp>
      <p:pic>
        <p:nvPicPr>
          <p:cNvPr id="6" name="Picture 5">
            <a:extLst>
              <a:ext uri="{FF2B5EF4-FFF2-40B4-BE49-F238E27FC236}">
                <a16:creationId xmlns:a16="http://schemas.microsoft.com/office/drawing/2014/main" id="{CB603675-BD41-42CB-AED3-C662887488DA}"/>
              </a:ext>
            </a:extLst>
          </p:cNvPr>
          <p:cNvPicPr>
            <a:picLocks noChangeAspect="1"/>
          </p:cNvPicPr>
          <p:nvPr/>
        </p:nvPicPr>
        <p:blipFill>
          <a:blip r:embed="rId2"/>
          <a:stretch>
            <a:fillRect/>
          </a:stretch>
        </p:blipFill>
        <p:spPr>
          <a:xfrm>
            <a:off x="549019" y="1818577"/>
            <a:ext cx="5243276" cy="2255777"/>
          </a:xfrm>
          <a:prstGeom prst="rect">
            <a:avLst/>
          </a:prstGeom>
        </p:spPr>
      </p:pic>
      <p:pic>
        <p:nvPicPr>
          <p:cNvPr id="7" name="Picture 6">
            <a:extLst>
              <a:ext uri="{FF2B5EF4-FFF2-40B4-BE49-F238E27FC236}">
                <a16:creationId xmlns:a16="http://schemas.microsoft.com/office/drawing/2014/main" id="{1B1DBBA8-60BD-4512-B15A-84AFFFE7947A}"/>
              </a:ext>
            </a:extLst>
          </p:cNvPr>
          <p:cNvPicPr>
            <a:picLocks noChangeAspect="1"/>
          </p:cNvPicPr>
          <p:nvPr/>
        </p:nvPicPr>
        <p:blipFill>
          <a:blip r:embed="rId3"/>
          <a:stretch>
            <a:fillRect/>
          </a:stretch>
        </p:blipFill>
        <p:spPr>
          <a:xfrm>
            <a:off x="6404641" y="1804950"/>
            <a:ext cx="5068648" cy="2269404"/>
          </a:xfrm>
          <a:prstGeom prst="rect">
            <a:avLst/>
          </a:prstGeom>
        </p:spPr>
      </p:pic>
      <p:sp>
        <p:nvSpPr>
          <p:cNvPr id="8" name="Oval 7">
            <a:extLst>
              <a:ext uri="{FF2B5EF4-FFF2-40B4-BE49-F238E27FC236}">
                <a16:creationId xmlns:a16="http://schemas.microsoft.com/office/drawing/2014/main" id="{D81159CB-7B9A-40B6-B9D3-3981A668B926}"/>
              </a:ext>
            </a:extLst>
          </p:cNvPr>
          <p:cNvSpPr/>
          <p:nvPr/>
        </p:nvSpPr>
        <p:spPr bwMode="auto">
          <a:xfrm>
            <a:off x="2377799" y="3840849"/>
            <a:ext cx="1188707" cy="274317"/>
          </a:xfrm>
          <a:prstGeom prst="ellipse">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E649678-51F4-48A0-80BB-C113B2C51146}"/>
              </a:ext>
            </a:extLst>
          </p:cNvPr>
          <p:cNvSpPr/>
          <p:nvPr/>
        </p:nvSpPr>
        <p:spPr bwMode="auto">
          <a:xfrm>
            <a:off x="8116346" y="3864879"/>
            <a:ext cx="1188707" cy="274317"/>
          </a:xfrm>
          <a:prstGeom prst="ellipse">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EE9BA24-3D03-47E7-81AB-CC87887EB09A}"/>
              </a:ext>
            </a:extLst>
          </p:cNvPr>
          <p:cNvSpPr/>
          <p:nvPr/>
        </p:nvSpPr>
        <p:spPr>
          <a:xfrm>
            <a:off x="6382871" y="4434283"/>
            <a:ext cx="5559054" cy="1384995"/>
          </a:xfrm>
          <a:prstGeom prst="rect">
            <a:avLst/>
          </a:prstGeom>
        </p:spPr>
        <p:txBody>
          <a:bodyPr wrap="square">
            <a:spAutoFit/>
          </a:bodyPr>
          <a:lstStyle/>
          <a:p>
            <a:pPr marL="285750" indent="-285750" algn="l">
              <a:buFont typeface="Wingdings" panose="05000000000000000000" pitchFamily="2" charset="2"/>
              <a:buChar char="§"/>
            </a:pPr>
            <a:r>
              <a:rPr lang="en-US" sz="1400" b="1" dirty="0"/>
              <a:t>Modern Authentication (ADAL):</a:t>
            </a:r>
            <a:r>
              <a:rPr lang="en-US" sz="1400" dirty="0"/>
              <a:t> </a:t>
            </a:r>
            <a:br>
              <a:rPr lang="en-US" sz="1400" dirty="0"/>
            </a:br>
            <a:r>
              <a:rPr lang="en-US" sz="1400" dirty="0"/>
              <a:t>Outlook communicates directly with the customer’s identity provider and no longer relies on Exchange Online proxying the credentials for authentication</a:t>
            </a:r>
          </a:p>
          <a:p>
            <a:pPr marL="742950" lvl="1" indent="-285750" algn="l">
              <a:buFont typeface="Wingdings" panose="05000000000000000000" pitchFamily="2" charset="2"/>
              <a:buChar char="§"/>
            </a:pPr>
            <a:r>
              <a:rPr lang="en-US" sz="1400" dirty="0"/>
              <a:t>ADAL uses OAuth  standards and is supported on multiple platforms, including OS X, iOS, Android, and Windows. </a:t>
            </a:r>
          </a:p>
        </p:txBody>
      </p:sp>
      <p:cxnSp>
        <p:nvCxnSpPr>
          <p:cNvPr id="5" name="Straight Connector 4">
            <a:extLst>
              <a:ext uri="{FF2B5EF4-FFF2-40B4-BE49-F238E27FC236}">
                <a16:creationId xmlns:a16="http://schemas.microsoft.com/office/drawing/2014/main" id="{3FB2303C-739E-4FFB-8F38-783981B71548}"/>
              </a:ext>
            </a:extLst>
          </p:cNvPr>
          <p:cNvCxnSpPr/>
          <p:nvPr/>
        </p:nvCxnSpPr>
        <p:spPr>
          <a:xfrm>
            <a:off x="6035359" y="1818577"/>
            <a:ext cx="0" cy="4689298"/>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CEA2269-D706-4B46-863B-4F9BBDBA221E}"/>
              </a:ext>
            </a:extLst>
          </p:cNvPr>
          <p:cNvSpPr/>
          <p:nvPr/>
        </p:nvSpPr>
        <p:spPr>
          <a:xfrm>
            <a:off x="328006" y="4434283"/>
            <a:ext cx="5464289" cy="1169551"/>
          </a:xfrm>
          <a:prstGeom prst="rect">
            <a:avLst/>
          </a:prstGeom>
        </p:spPr>
        <p:txBody>
          <a:bodyPr wrap="square">
            <a:spAutoFit/>
          </a:bodyPr>
          <a:lstStyle/>
          <a:p>
            <a:pPr marL="285750" indent="-285750" algn="l">
              <a:buFont typeface="Arial" panose="020B0604020202020204" pitchFamily="34" charset="0"/>
              <a:buChar char="•"/>
            </a:pPr>
            <a:r>
              <a:rPr lang="en-US" sz="1400" b="1" dirty="0"/>
              <a:t>Basic Authentication</a:t>
            </a:r>
            <a:r>
              <a:rPr lang="en-US" sz="1400" dirty="0"/>
              <a:t>: </a:t>
            </a:r>
            <a:br>
              <a:rPr lang="en-US" sz="1400" dirty="0"/>
            </a:br>
            <a:r>
              <a:rPr lang="en-US" sz="1400" dirty="0"/>
              <a:t>Outlook connects to Exchange Online using Basic authentication over HTTPS, which requires the credentials to be passed anytime a connection is made. Then Exchange Online proxying the credentials for authentication …</a:t>
            </a:r>
          </a:p>
        </p:txBody>
      </p:sp>
    </p:spTree>
    <p:extLst>
      <p:ext uri="{BB962C8B-B14F-4D97-AF65-F5344CB8AC3E}">
        <p14:creationId xmlns:p14="http://schemas.microsoft.com/office/powerpoint/2010/main" val="30178828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0A85B-1E02-4ECF-A4C0-60AD1FF01547}"/>
              </a:ext>
            </a:extLst>
          </p:cNvPr>
          <p:cNvSpPr/>
          <p:nvPr/>
        </p:nvSpPr>
        <p:spPr bwMode="auto">
          <a:xfrm>
            <a:off x="1829165" y="1556971"/>
            <a:ext cx="7132242" cy="4895504"/>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Slide Number Placeholder 1">
            <a:extLst>
              <a:ext uri="{FF2B5EF4-FFF2-40B4-BE49-F238E27FC236}">
                <a16:creationId xmlns:a16="http://schemas.microsoft.com/office/drawing/2014/main" id="{11C44BF3-386A-44EA-A55D-DFB41D841852}"/>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38</a:t>
            </a:fld>
            <a:endParaRPr lang="en-US" dirty="0"/>
          </a:p>
        </p:txBody>
      </p:sp>
      <p:sp>
        <p:nvSpPr>
          <p:cNvPr id="3" name="Text Placeholder 2">
            <a:extLst>
              <a:ext uri="{FF2B5EF4-FFF2-40B4-BE49-F238E27FC236}">
                <a16:creationId xmlns:a16="http://schemas.microsoft.com/office/drawing/2014/main" id="{316E67E9-58E6-432C-80EE-EAE9F9F4E8F7}"/>
              </a:ext>
            </a:extLst>
          </p:cNvPr>
          <p:cNvSpPr>
            <a:spLocks noGrp="1"/>
          </p:cNvSpPr>
          <p:nvPr>
            <p:ph type="body" sz="quarter" idx="13"/>
          </p:nvPr>
        </p:nvSpPr>
        <p:spPr/>
        <p:txBody>
          <a:bodyPr/>
          <a:lstStyle/>
          <a:p>
            <a:r>
              <a:rPr lang="fr-FR" dirty="0"/>
              <a:t>Modern </a:t>
            </a:r>
            <a:r>
              <a:rPr lang="fr-FR" dirty="0" err="1"/>
              <a:t>Authentication</a:t>
            </a:r>
            <a:r>
              <a:rPr lang="fr-FR" dirty="0"/>
              <a:t> Flow - basics</a:t>
            </a:r>
          </a:p>
        </p:txBody>
      </p:sp>
      <p:pic>
        <p:nvPicPr>
          <p:cNvPr id="5" name="Picture 4">
            <a:extLst>
              <a:ext uri="{FF2B5EF4-FFF2-40B4-BE49-F238E27FC236}">
                <a16:creationId xmlns:a16="http://schemas.microsoft.com/office/drawing/2014/main" id="{E45A6FC1-FC62-489D-B094-924A4C8BB429}"/>
              </a:ext>
            </a:extLst>
          </p:cNvPr>
          <p:cNvPicPr>
            <a:picLocks noChangeAspect="1"/>
          </p:cNvPicPr>
          <p:nvPr/>
        </p:nvPicPr>
        <p:blipFill>
          <a:blip r:embed="rId3"/>
          <a:stretch>
            <a:fillRect/>
          </a:stretch>
        </p:blipFill>
        <p:spPr>
          <a:xfrm>
            <a:off x="2895600" y="1556971"/>
            <a:ext cx="4495800" cy="4683461"/>
          </a:xfrm>
          <a:prstGeom prst="rect">
            <a:avLst/>
          </a:prstGeom>
        </p:spPr>
      </p:pic>
    </p:spTree>
    <p:extLst>
      <p:ext uri="{BB962C8B-B14F-4D97-AF65-F5344CB8AC3E}">
        <p14:creationId xmlns:p14="http://schemas.microsoft.com/office/powerpoint/2010/main" val="32850670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F4A7FA-4521-4B2E-963D-E203F76BB0A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a:t>
            </a:fld>
            <a:endParaRPr lang="en-US" dirty="0"/>
          </a:p>
        </p:txBody>
      </p:sp>
      <p:sp>
        <p:nvSpPr>
          <p:cNvPr id="3" name="Text Placeholder 2">
            <a:extLst>
              <a:ext uri="{FF2B5EF4-FFF2-40B4-BE49-F238E27FC236}">
                <a16:creationId xmlns:a16="http://schemas.microsoft.com/office/drawing/2014/main" id="{2DF789FB-C66C-4D74-B9F5-5B03198C9121}"/>
              </a:ext>
            </a:extLst>
          </p:cNvPr>
          <p:cNvSpPr>
            <a:spLocks noGrp="1"/>
          </p:cNvSpPr>
          <p:nvPr>
            <p:ph type="body" sz="quarter" idx="13"/>
          </p:nvPr>
        </p:nvSpPr>
        <p:spPr/>
        <p:txBody>
          <a:bodyPr/>
          <a:lstStyle/>
          <a:p>
            <a:r>
              <a:rPr lang="en-GB" b="1" dirty="0"/>
              <a:t>Federation</a:t>
            </a:r>
            <a:r>
              <a:rPr lang="en-GB" dirty="0"/>
              <a:t> Concepts</a:t>
            </a:r>
            <a:endParaRPr lang="fr-FR" dirty="0"/>
          </a:p>
        </p:txBody>
      </p:sp>
      <p:pic>
        <p:nvPicPr>
          <p:cNvPr id="6" name="Picture 5">
            <a:extLst>
              <a:ext uri="{FF2B5EF4-FFF2-40B4-BE49-F238E27FC236}">
                <a16:creationId xmlns:a16="http://schemas.microsoft.com/office/drawing/2014/main" id="{C6189D49-4C9C-4CDB-9B50-C0F40829F8D3}"/>
              </a:ext>
            </a:extLst>
          </p:cNvPr>
          <p:cNvPicPr>
            <a:picLocks noChangeAspect="1"/>
          </p:cNvPicPr>
          <p:nvPr/>
        </p:nvPicPr>
        <p:blipFill>
          <a:blip r:embed="rId3"/>
          <a:stretch>
            <a:fillRect/>
          </a:stretch>
        </p:blipFill>
        <p:spPr>
          <a:xfrm>
            <a:off x="7629832" y="1165641"/>
            <a:ext cx="4198531" cy="4933408"/>
          </a:xfrm>
          <a:prstGeom prst="rect">
            <a:avLst/>
          </a:prstGeom>
        </p:spPr>
      </p:pic>
      <p:sp>
        <p:nvSpPr>
          <p:cNvPr id="8" name="Rectangle 3">
            <a:extLst>
              <a:ext uri="{FF2B5EF4-FFF2-40B4-BE49-F238E27FC236}">
                <a16:creationId xmlns:a16="http://schemas.microsoft.com/office/drawing/2014/main" id="{7BE2FAAF-E78C-4FEC-A324-0EB951E8F68B}"/>
              </a:ext>
            </a:extLst>
          </p:cNvPr>
          <p:cNvSpPr txBox="1">
            <a:spLocks noChangeArrowheads="1"/>
          </p:cNvSpPr>
          <p:nvPr/>
        </p:nvSpPr>
        <p:spPr>
          <a:xfrm>
            <a:off x="373408" y="1759921"/>
            <a:ext cx="7112889" cy="4956048"/>
          </a:xfrm>
          <a:prstGeom prst="rect">
            <a:avLst/>
          </a:prstGeom>
          <a:noFill/>
        </p:spPr>
        <p:txBody>
          <a:bodyPr vert="horz" wrap="square" lIns="146304" tIns="109728" rIns="146304" bIns="109728" rtlCol="0">
            <a:normAutofit fontScale="55000" lnSpcReduction="20000"/>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solidFill>
                  <a:srgbClr val="0179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
            </a:pPr>
            <a:r>
              <a:rPr lang="en-US" sz="2900" b="1" dirty="0">
                <a:solidFill>
                  <a:schemeClr val="tx1"/>
                </a:solidFill>
                <a:latin typeface="+mn-lt"/>
              </a:rPr>
              <a:t>Federation is a process that enables distributed authentication, and authorization across organizational and platform boundaries.</a:t>
            </a:r>
          </a:p>
          <a:p>
            <a:pPr marL="457200" indent="-457200">
              <a:lnSpc>
                <a:spcPct val="150000"/>
              </a:lnSpc>
              <a:buFont typeface="Wingdings" panose="05000000000000000000" pitchFamily="2" charset="2"/>
              <a:buChar char="§"/>
            </a:pPr>
            <a:endParaRPr lang="en-US" dirty="0">
              <a:solidFill>
                <a:schemeClr val="tx1"/>
              </a:solidFill>
              <a:latin typeface="+mn-lt"/>
            </a:endParaRPr>
          </a:p>
          <a:p>
            <a:pPr marL="457200" indent="-457200">
              <a:lnSpc>
                <a:spcPct val="150000"/>
              </a:lnSpc>
              <a:buFont typeface="Wingdings" panose="05000000000000000000" pitchFamily="2" charset="2"/>
              <a:buChar char="§"/>
            </a:pPr>
            <a:r>
              <a:rPr lang="en-US" sz="2900" dirty="0">
                <a:solidFill>
                  <a:schemeClr val="tx1"/>
                </a:solidFill>
                <a:latin typeface="+mn-lt"/>
              </a:rPr>
              <a:t>Federation is based on a </a:t>
            </a:r>
            <a:r>
              <a:rPr lang="en-US" sz="2900" b="1" dirty="0">
                <a:solidFill>
                  <a:schemeClr val="tx1"/>
                </a:solidFill>
                <a:latin typeface="+mn-lt"/>
              </a:rPr>
              <a:t>trust relationship </a:t>
            </a:r>
            <a:r>
              <a:rPr lang="en-US" sz="2900" dirty="0">
                <a:solidFill>
                  <a:schemeClr val="tx1"/>
                </a:solidFill>
                <a:latin typeface="+mn-lt"/>
              </a:rPr>
              <a:t>that is protected by a trust key or password.</a:t>
            </a:r>
          </a:p>
          <a:p>
            <a:pPr marL="927100" lvl="1" indent="-342900">
              <a:lnSpc>
                <a:spcPct val="150000"/>
              </a:lnSpc>
              <a:buFont typeface="Wingdings" panose="05000000000000000000" pitchFamily="2" charset="2"/>
              <a:buChar char="§"/>
            </a:pPr>
            <a:r>
              <a:rPr lang="en-US" kern="0" dirty="0">
                <a:solidFill>
                  <a:schemeClr val="tx1"/>
                </a:solidFill>
              </a:rPr>
              <a:t>AD FS uses </a:t>
            </a:r>
            <a:r>
              <a:rPr lang="en-US" b="1" kern="0" dirty="0">
                <a:solidFill>
                  <a:schemeClr val="tx1"/>
                </a:solidFill>
              </a:rPr>
              <a:t>X.509 digital certificates </a:t>
            </a:r>
            <a:r>
              <a:rPr lang="en-US" kern="0" dirty="0">
                <a:solidFill>
                  <a:schemeClr val="tx1"/>
                </a:solidFill>
              </a:rPr>
              <a:t>to establish federation trust</a:t>
            </a:r>
          </a:p>
          <a:p>
            <a:pPr marL="927100" lvl="1" indent="-342900">
              <a:lnSpc>
                <a:spcPct val="150000"/>
              </a:lnSpc>
              <a:buFont typeface="Wingdings" panose="05000000000000000000" pitchFamily="2" charset="2"/>
              <a:buChar char="§"/>
            </a:pPr>
            <a:endParaRPr lang="en-US" dirty="0">
              <a:solidFill>
                <a:schemeClr val="tx1"/>
              </a:solidFill>
            </a:endParaRPr>
          </a:p>
          <a:p>
            <a:pPr marL="457200" indent="-457200">
              <a:lnSpc>
                <a:spcPct val="150000"/>
              </a:lnSpc>
              <a:buFont typeface="Wingdings" panose="05000000000000000000" pitchFamily="2" charset="2"/>
              <a:buChar char="§"/>
            </a:pPr>
            <a:r>
              <a:rPr lang="en-US" sz="2900" b="1" dirty="0">
                <a:solidFill>
                  <a:schemeClr val="tx1"/>
                </a:solidFill>
                <a:latin typeface="+mn-lt"/>
              </a:rPr>
              <a:t>Federation provides single sign-on (SSO</a:t>
            </a:r>
            <a:r>
              <a:rPr lang="en-US" sz="2900" dirty="0">
                <a:solidFill>
                  <a:schemeClr val="tx1"/>
                </a:solidFill>
                <a:latin typeface="+mn-lt"/>
              </a:rPr>
              <a:t>) feature to web applications and web services across security boundaries:</a:t>
            </a:r>
          </a:p>
          <a:p>
            <a:pPr lvl="1">
              <a:lnSpc>
                <a:spcPct val="150000"/>
              </a:lnSpc>
              <a:buFont typeface="Wingdings" panose="05000000000000000000" pitchFamily="2" charset="2"/>
              <a:buChar char="§"/>
            </a:pPr>
            <a:r>
              <a:rPr lang="en-US" dirty="0">
                <a:solidFill>
                  <a:schemeClr val="tx1"/>
                </a:solidFill>
              </a:rPr>
              <a:t>Users need to remember only a single user name and password.</a:t>
            </a:r>
          </a:p>
          <a:p>
            <a:pPr lvl="1">
              <a:lnSpc>
                <a:spcPct val="150000"/>
              </a:lnSpc>
              <a:buFont typeface="Wingdings" panose="05000000000000000000" pitchFamily="2" charset="2"/>
              <a:buChar char="§"/>
            </a:pPr>
            <a:endParaRPr lang="en-US" dirty="0">
              <a:solidFill>
                <a:schemeClr val="tx1"/>
              </a:solidFill>
            </a:endParaRPr>
          </a:p>
          <a:p>
            <a:pPr marL="457200" indent="-457200">
              <a:lnSpc>
                <a:spcPct val="150000"/>
              </a:lnSpc>
              <a:buFont typeface="Wingdings" panose="05000000000000000000" pitchFamily="2" charset="2"/>
              <a:buChar char="§"/>
            </a:pPr>
            <a:r>
              <a:rPr lang="en-US" sz="2900" dirty="0">
                <a:solidFill>
                  <a:schemeClr val="tx1"/>
                </a:solidFill>
                <a:latin typeface="+mn-lt"/>
              </a:rPr>
              <a:t>Federation relieves the burden of extranet provisioning:</a:t>
            </a:r>
          </a:p>
          <a:p>
            <a:pPr lvl="1">
              <a:lnSpc>
                <a:spcPct val="150000"/>
              </a:lnSpc>
              <a:buFont typeface="Wingdings" panose="05000000000000000000" pitchFamily="2" charset="2"/>
              <a:buChar char="§"/>
            </a:pPr>
            <a:r>
              <a:rPr lang="en-US" dirty="0">
                <a:solidFill>
                  <a:schemeClr val="tx1"/>
                </a:solidFill>
              </a:rPr>
              <a:t>Management of user accounts is minimized.</a:t>
            </a:r>
            <a:br>
              <a:rPr lang="en-US" dirty="0">
                <a:solidFill>
                  <a:schemeClr val="tx1"/>
                </a:solidFill>
              </a:rPr>
            </a:br>
            <a:endParaRPr lang="en-US" dirty="0">
              <a:solidFill>
                <a:schemeClr val="tx1"/>
              </a:solidFill>
            </a:endParaRPr>
          </a:p>
          <a:p>
            <a:pPr marL="457200" indent="-457200">
              <a:buFont typeface="Wingdings" panose="05000000000000000000" pitchFamily="2" charset="2"/>
              <a:buChar char="§"/>
            </a:pPr>
            <a:endParaRPr lang="en-US" dirty="0">
              <a:solidFill>
                <a:schemeClr val="tx1"/>
              </a:solidFill>
              <a:latin typeface="+mn-lt"/>
            </a:endParaRPr>
          </a:p>
        </p:txBody>
      </p:sp>
    </p:spTree>
    <p:extLst>
      <p:ext uri="{BB962C8B-B14F-4D97-AF65-F5344CB8AC3E}">
        <p14:creationId xmlns:p14="http://schemas.microsoft.com/office/powerpoint/2010/main" val="2733834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DD6266-2A1F-4DA3-A892-A6E288274D4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39</a:t>
            </a:fld>
            <a:endParaRPr lang="en-US" dirty="0"/>
          </a:p>
        </p:txBody>
      </p:sp>
      <p:sp>
        <p:nvSpPr>
          <p:cNvPr id="3" name="Text Placeholder 2">
            <a:extLst>
              <a:ext uri="{FF2B5EF4-FFF2-40B4-BE49-F238E27FC236}">
                <a16:creationId xmlns:a16="http://schemas.microsoft.com/office/drawing/2014/main" id="{A71C27D8-31EF-4AE7-B83C-BF8ED6C5ED15}"/>
              </a:ext>
            </a:extLst>
          </p:cNvPr>
          <p:cNvSpPr>
            <a:spLocks noGrp="1"/>
          </p:cNvSpPr>
          <p:nvPr>
            <p:ph type="body" sz="quarter" idx="13"/>
          </p:nvPr>
        </p:nvSpPr>
        <p:spPr>
          <a:xfrm>
            <a:off x="274702" y="388336"/>
            <a:ext cx="11721160" cy="479404"/>
          </a:xfrm>
        </p:spPr>
        <p:txBody>
          <a:bodyPr/>
          <a:lstStyle/>
          <a:p>
            <a:r>
              <a:rPr lang="en-US" sz="2000" spc="-51" dirty="0"/>
              <a:t>Modern Authentication (ADAL+OAUTH) : Outlook/Exchange online </a:t>
            </a:r>
            <a:r>
              <a:rPr lang="en-US" sz="2000" spc="-51" dirty="0" err="1"/>
              <a:t>AuthN</a:t>
            </a:r>
            <a:r>
              <a:rPr lang="en-US" sz="2000" spc="-51" dirty="0"/>
              <a:t> flow example</a:t>
            </a:r>
          </a:p>
          <a:p>
            <a:endParaRPr lang="fr-FR" sz="2000" dirty="0"/>
          </a:p>
        </p:txBody>
      </p:sp>
      <p:pic>
        <p:nvPicPr>
          <p:cNvPr id="4" name="Picture 3">
            <a:extLst>
              <a:ext uri="{FF2B5EF4-FFF2-40B4-BE49-F238E27FC236}">
                <a16:creationId xmlns:a16="http://schemas.microsoft.com/office/drawing/2014/main" id="{857298A5-22A5-4F87-9DD0-ACE703367B84}"/>
              </a:ext>
            </a:extLst>
          </p:cNvPr>
          <p:cNvPicPr>
            <a:picLocks noChangeAspect="1"/>
          </p:cNvPicPr>
          <p:nvPr/>
        </p:nvPicPr>
        <p:blipFill>
          <a:blip r:embed="rId2"/>
          <a:stretch>
            <a:fillRect/>
          </a:stretch>
        </p:blipFill>
        <p:spPr>
          <a:xfrm>
            <a:off x="1309601" y="6106253"/>
            <a:ext cx="851469" cy="232219"/>
          </a:xfrm>
          <a:prstGeom prst="rect">
            <a:avLst/>
          </a:prstGeom>
        </p:spPr>
      </p:pic>
      <p:grpSp>
        <p:nvGrpSpPr>
          <p:cNvPr id="5" name="Group 4">
            <a:extLst>
              <a:ext uri="{FF2B5EF4-FFF2-40B4-BE49-F238E27FC236}">
                <a16:creationId xmlns:a16="http://schemas.microsoft.com/office/drawing/2014/main" id="{F4E35D2B-B468-4435-806E-863F08CC9EF6}"/>
              </a:ext>
            </a:extLst>
          </p:cNvPr>
          <p:cNvGrpSpPr/>
          <p:nvPr/>
        </p:nvGrpSpPr>
        <p:grpSpPr>
          <a:xfrm>
            <a:off x="7983371" y="835925"/>
            <a:ext cx="1931423" cy="5799709"/>
            <a:chOff x="8322175" y="1163557"/>
            <a:chExt cx="1893724" cy="5686505"/>
          </a:xfrm>
        </p:grpSpPr>
        <p:cxnSp>
          <p:nvCxnSpPr>
            <p:cNvPr id="6" name="Straight Connector 5">
              <a:extLst>
                <a:ext uri="{FF2B5EF4-FFF2-40B4-BE49-F238E27FC236}">
                  <a16:creationId xmlns:a16="http://schemas.microsoft.com/office/drawing/2014/main" id="{B0EC689C-9B24-4D97-AC3B-F169E8E42632}"/>
                </a:ext>
              </a:extLst>
            </p:cNvPr>
            <p:cNvCxnSpPr/>
            <p:nvPr/>
          </p:nvCxnSpPr>
          <p:spPr>
            <a:xfrm flipH="1">
              <a:off x="9341632" y="1897062"/>
              <a:ext cx="25936" cy="495300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7CB4A79-7BA1-49A0-8F46-7CA10C1157E1}"/>
                </a:ext>
              </a:extLst>
            </p:cNvPr>
            <p:cNvGrpSpPr/>
            <p:nvPr/>
          </p:nvGrpSpPr>
          <p:grpSpPr>
            <a:xfrm flipH="1">
              <a:off x="8322175" y="1163557"/>
              <a:ext cx="1893724" cy="850635"/>
              <a:chOff x="5789617" y="2701645"/>
              <a:chExt cx="5654439" cy="2852200"/>
            </a:xfrm>
            <a:solidFill>
              <a:schemeClr val="bg2">
                <a:lumMod val="60000"/>
                <a:lumOff val="40000"/>
              </a:schemeClr>
            </a:solidFill>
          </p:grpSpPr>
          <p:sp>
            <p:nvSpPr>
              <p:cNvPr id="8" name="Freeform 10">
                <a:extLst>
                  <a:ext uri="{FF2B5EF4-FFF2-40B4-BE49-F238E27FC236}">
                    <a16:creationId xmlns:a16="http://schemas.microsoft.com/office/drawing/2014/main" id="{FB766B73-A055-40F5-848F-3653B83157C4}"/>
                  </a:ext>
                </a:extLst>
              </p:cNvPr>
              <p:cNvSpPr>
                <a:spLocks noChangeAspect="1"/>
              </p:cNvSpPr>
              <p:nvPr/>
            </p:nvSpPr>
            <p:spPr bwMode="black">
              <a:xfrm>
                <a:off x="8152781" y="2701645"/>
                <a:ext cx="3291275" cy="2621629"/>
              </a:xfrm>
              <a:custGeom>
                <a:avLst/>
                <a:gdLst>
                  <a:gd name="connsiteX0" fmla="*/ 708605 w 3291275"/>
                  <a:gd name="connsiteY0" fmla="*/ 0 h 2621629"/>
                  <a:gd name="connsiteX1" fmla="*/ 1743538 w 3291275"/>
                  <a:gd name="connsiteY1" fmla="*/ 653075 h 2621629"/>
                  <a:gd name="connsiteX2" fmla="*/ 2237695 w 3291275"/>
                  <a:gd name="connsiteY2" fmla="*/ 522460 h 2621629"/>
                  <a:gd name="connsiteX3" fmla="*/ 3291275 w 3291275"/>
                  <a:gd name="connsiteY3" fmla="*/ 1576709 h 2621629"/>
                  <a:gd name="connsiteX4" fmla="*/ 2237695 w 3291275"/>
                  <a:gd name="connsiteY4" fmla="*/ 2621629 h 2621629"/>
                  <a:gd name="connsiteX5" fmla="*/ 1983401 w 3291275"/>
                  <a:gd name="connsiteY5" fmla="*/ 2621629 h 2621629"/>
                  <a:gd name="connsiteX6" fmla="*/ 1997621 w 3291275"/>
                  <a:gd name="connsiteY6" fmla="*/ 2611012 h 2621629"/>
                  <a:gd name="connsiteX7" fmla="*/ 2382607 w 3291275"/>
                  <a:gd name="connsiteY7" fmla="*/ 1807280 h 2621629"/>
                  <a:gd name="connsiteX8" fmla="*/ 1329027 w 3291275"/>
                  <a:gd name="connsiteY8" fmla="*/ 753031 h 2621629"/>
                  <a:gd name="connsiteX9" fmla="*/ 834870 w 3291275"/>
                  <a:gd name="connsiteY9" fmla="*/ 883646 h 2621629"/>
                  <a:gd name="connsiteX10" fmla="*/ 124229 w 3291275"/>
                  <a:gd name="connsiteY10" fmla="*/ 277511 h 2621629"/>
                  <a:gd name="connsiteX11" fmla="*/ 0 w 3291275"/>
                  <a:gd name="connsiteY11" fmla="*/ 250200 h 2621629"/>
                  <a:gd name="connsiteX12" fmla="*/ 3298 w 3291275"/>
                  <a:gd name="connsiteY12" fmla="*/ 247327 h 2621629"/>
                  <a:gd name="connsiteX13" fmla="*/ 708605 w 3291275"/>
                  <a:gd name="connsiteY13" fmla="*/ 0 h 262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1275" h="2621629">
                    <a:moveTo>
                      <a:pt x="708605" y="0"/>
                    </a:moveTo>
                    <a:cubicBezTo>
                      <a:pt x="1156143" y="0"/>
                      <a:pt x="1557063" y="261230"/>
                      <a:pt x="1743538" y="653075"/>
                    </a:cubicBezTo>
                    <a:cubicBezTo>
                      <a:pt x="1892717" y="569108"/>
                      <a:pt x="2060544" y="522460"/>
                      <a:pt x="2237695" y="522460"/>
                    </a:cubicBezTo>
                    <a:cubicBezTo>
                      <a:pt x="2815765" y="522460"/>
                      <a:pt x="3291275" y="998272"/>
                      <a:pt x="3291275" y="1576709"/>
                    </a:cubicBezTo>
                    <a:cubicBezTo>
                      <a:pt x="3291275" y="2145817"/>
                      <a:pt x="2815765" y="2621629"/>
                      <a:pt x="2237695" y="2621629"/>
                    </a:cubicBezTo>
                    <a:lnTo>
                      <a:pt x="1983401" y="2621629"/>
                    </a:lnTo>
                    <a:lnTo>
                      <a:pt x="1997621" y="2611012"/>
                    </a:lnTo>
                    <a:cubicBezTo>
                      <a:pt x="2232153" y="2418007"/>
                      <a:pt x="2382607" y="2127404"/>
                      <a:pt x="2382607" y="1807280"/>
                    </a:cubicBezTo>
                    <a:cubicBezTo>
                      <a:pt x="2382607" y="1228843"/>
                      <a:pt x="1907097" y="753031"/>
                      <a:pt x="1329027" y="753031"/>
                    </a:cubicBezTo>
                    <a:cubicBezTo>
                      <a:pt x="1151877" y="753031"/>
                      <a:pt x="984050" y="799679"/>
                      <a:pt x="834870" y="883646"/>
                    </a:cubicBezTo>
                    <a:cubicBezTo>
                      <a:pt x="695015" y="589762"/>
                      <a:pt x="434533" y="369350"/>
                      <a:pt x="124229" y="277511"/>
                    </a:cubicBezTo>
                    <a:lnTo>
                      <a:pt x="0" y="250200"/>
                    </a:lnTo>
                    <a:lnTo>
                      <a:pt x="3298" y="247327"/>
                    </a:lnTo>
                    <a:cubicBezTo>
                      <a:pt x="197949" y="92859"/>
                      <a:pt x="443462" y="0"/>
                      <a:pt x="708605" y="0"/>
                    </a:cubicBezTo>
                    <a:close/>
                  </a:path>
                </a:pathLst>
              </a:custGeom>
              <a:grpFill/>
              <a:ln w="41275">
                <a:solidFill>
                  <a:schemeClr val="bg2">
                    <a:lumMod val="75000"/>
                  </a:schemeClr>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defTabSz="685442">
                  <a:lnSpc>
                    <a:spcPct val="90000"/>
                  </a:lnSpc>
                  <a:spcBef>
                    <a:spcPct val="0"/>
                  </a:spcBef>
                  <a:spcAft>
                    <a:spcPct val="0"/>
                  </a:spcAft>
                  <a:defRPr/>
                </a:pPr>
                <a:endParaRPr lang="en-US" sz="1500" kern="0" spc="-38">
                  <a:gradFill>
                    <a:gsLst>
                      <a:gs pos="1250">
                        <a:srgbClr val="EFEFEF"/>
                      </a:gs>
                      <a:gs pos="10417">
                        <a:srgbClr val="EFEFEF"/>
                      </a:gs>
                    </a:gsLst>
                    <a:lin ang="5400000" scaled="0"/>
                  </a:gradFill>
                  <a:latin typeface="Segoe UI"/>
                </a:endParaRPr>
              </a:p>
            </p:txBody>
          </p:sp>
          <p:sp>
            <p:nvSpPr>
              <p:cNvPr id="9" name="Freeform 128">
                <a:extLst>
                  <a:ext uri="{FF2B5EF4-FFF2-40B4-BE49-F238E27FC236}">
                    <a16:creationId xmlns:a16="http://schemas.microsoft.com/office/drawing/2014/main" id="{91B95B71-6E94-4598-A244-83A27FC710B3}"/>
                  </a:ext>
                </a:extLst>
              </p:cNvPr>
              <p:cNvSpPr>
                <a:spLocks noChangeAspect="1"/>
              </p:cNvSpPr>
              <p:nvPr/>
            </p:nvSpPr>
            <p:spPr bwMode="black">
              <a:xfrm>
                <a:off x="5789617" y="2932216"/>
                <a:ext cx="4745771" cy="26216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41275">
                <a:solidFill>
                  <a:schemeClr val="bg2">
                    <a:lumMod val="75000"/>
                  </a:schemeClr>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defTabSz="685442">
                  <a:lnSpc>
                    <a:spcPct val="90000"/>
                  </a:lnSpc>
                  <a:spcBef>
                    <a:spcPct val="0"/>
                  </a:spcBef>
                  <a:spcAft>
                    <a:spcPct val="0"/>
                  </a:spcAft>
                  <a:defRPr/>
                </a:pPr>
                <a:endParaRPr lang="en-US" sz="1428" kern="0" spc="-38" dirty="0">
                  <a:gradFill>
                    <a:gsLst>
                      <a:gs pos="1250">
                        <a:srgbClr val="EFEFEF"/>
                      </a:gs>
                      <a:gs pos="10417">
                        <a:srgbClr val="EFEFEF"/>
                      </a:gs>
                    </a:gsLst>
                    <a:lin ang="5400000" scaled="0"/>
                  </a:gradFill>
                  <a:latin typeface="Segoe UI"/>
                </a:endParaRPr>
              </a:p>
              <a:p>
                <a:pPr defTabSz="685442">
                  <a:lnSpc>
                    <a:spcPct val="90000"/>
                  </a:lnSpc>
                  <a:spcBef>
                    <a:spcPct val="0"/>
                  </a:spcBef>
                  <a:spcAft>
                    <a:spcPct val="0"/>
                  </a:spcAft>
                  <a:defRPr/>
                </a:pPr>
                <a:r>
                  <a:rPr lang="en-US" sz="2040" b="1" kern="0" spc="-38" dirty="0">
                    <a:solidFill>
                      <a:schemeClr val="accent2"/>
                    </a:solidFill>
                    <a:latin typeface="Segoe UI"/>
                  </a:rPr>
                  <a:t>Azure AD </a:t>
                </a:r>
                <a:r>
                  <a:rPr lang="en-US" sz="1200" b="1" kern="0" spc="-38" dirty="0">
                    <a:solidFill>
                      <a:schemeClr val="accent2"/>
                    </a:solidFill>
                    <a:latin typeface="Segoe UI"/>
                  </a:rPr>
                  <a:t>(</a:t>
                </a:r>
                <a:r>
                  <a:rPr lang="en-US" sz="1200" b="1" kern="0" spc="-38" dirty="0" err="1">
                    <a:solidFill>
                      <a:schemeClr val="accent2"/>
                    </a:solidFill>
                    <a:latin typeface="Segoe UI"/>
                  </a:rPr>
                  <a:t>EvoSTS</a:t>
                </a:r>
                <a:r>
                  <a:rPr lang="en-US" sz="1200" b="1" kern="0" spc="-38" dirty="0">
                    <a:solidFill>
                      <a:schemeClr val="accent2"/>
                    </a:solidFill>
                    <a:latin typeface="Segoe UI"/>
                  </a:rPr>
                  <a:t>)</a:t>
                </a:r>
                <a:endParaRPr lang="en-US" sz="2040" b="1" kern="0" spc="-38" dirty="0">
                  <a:solidFill>
                    <a:schemeClr val="accent2"/>
                  </a:solidFill>
                  <a:latin typeface="Segoe UI"/>
                </a:endParaRPr>
              </a:p>
            </p:txBody>
          </p:sp>
        </p:grpSp>
      </p:grpSp>
      <p:grpSp>
        <p:nvGrpSpPr>
          <p:cNvPr id="10" name="Group 9">
            <a:extLst>
              <a:ext uri="{FF2B5EF4-FFF2-40B4-BE49-F238E27FC236}">
                <a16:creationId xmlns:a16="http://schemas.microsoft.com/office/drawing/2014/main" id="{42F7DEBC-642B-4354-9A94-71A63A8F4CF0}"/>
              </a:ext>
            </a:extLst>
          </p:cNvPr>
          <p:cNvGrpSpPr/>
          <p:nvPr/>
        </p:nvGrpSpPr>
        <p:grpSpPr>
          <a:xfrm>
            <a:off x="5496429" y="806862"/>
            <a:ext cx="1931423" cy="5828771"/>
            <a:chOff x="5608637" y="1135062"/>
            <a:chExt cx="1893724" cy="5715000"/>
          </a:xfrm>
        </p:grpSpPr>
        <p:cxnSp>
          <p:nvCxnSpPr>
            <p:cNvPr id="11" name="Straight Connector 10">
              <a:extLst>
                <a:ext uri="{FF2B5EF4-FFF2-40B4-BE49-F238E27FC236}">
                  <a16:creationId xmlns:a16="http://schemas.microsoft.com/office/drawing/2014/main" id="{4DD76F12-F1D6-4D95-B12B-E94E10D7CEC9}"/>
                </a:ext>
              </a:extLst>
            </p:cNvPr>
            <p:cNvCxnSpPr/>
            <p:nvPr/>
          </p:nvCxnSpPr>
          <p:spPr>
            <a:xfrm flipH="1">
              <a:off x="6623563" y="1897062"/>
              <a:ext cx="25936" cy="495300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961417E-CE18-4AD0-BED8-55A452D9A81B}"/>
                </a:ext>
              </a:extLst>
            </p:cNvPr>
            <p:cNvGrpSpPr/>
            <p:nvPr/>
          </p:nvGrpSpPr>
          <p:grpSpPr>
            <a:xfrm flipH="1">
              <a:off x="5608637" y="1135062"/>
              <a:ext cx="1893724" cy="850635"/>
              <a:chOff x="5789617" y="2701645"/>
              <a:chExt cx="5654439" cy="2852200"/>
            </a:xfrm>
            <a:solidFill>
              <a:schemeClr val="bg2">
                <a:lumMod val="60000"/>
                <a:lumOff val="40000"/>
              </a:schemeClr>
            </a:solidFill>
          </p:grpSpPr>
          <p:sp>
            <p:nvSpPr>
              <p:cNvPr id="13" name="Freeform 128">
                <a:extLst>
                  <a:ext uri="{FF2B5EF4-FFF2-40B4-BE49-F238E27FC236}">
                    <a16:creationId xmlns:a16="http://schemas.microsoft.com/office/drawing/2014/main" id="{66292D81-16F1-4CB3-B5DA-8D551BBC9021}"/>
                  </a:ext>
                </a:extLst>
              </p:cNvPr>
              <p:cNvSpPr>
                <a:spLocks noChangeAspect="1"/>
              </p:cNvSpPr>
              <p:nvPr/>
            </p:nvSpPr>
            <p:spPr bwMode="black">
              <a:xfrm>
                <a:off x="5789617" y="2932216"/>
                <a:ext cx="4745771" cy="26216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41275">
                <a:solidFill>
                  <a:schemeClr val="bg2">
                    <a:lumMod val="75000"/>
                  </a:schemeClr>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defTabSz="685442">
                  <a:lnSpc>
                    <a:spcPct val="90000"/>
                  </a:lnSpc>
                  <a:spcBef>
                    <a:spcPct val="0"/>
                  </a:spcBef>
                  <a:spcAft>
                    <a:spcPct val="0"/>
                  </a:spcAft>
                  <a:defRPr/>
                </a:pPr>
                <a:endParaRPr lang="en-US" sz="1428" kern="0" spc="-38" dirty="0">
                  <a:gradFill>
                    <a:gsLst>
                      <a:gs pos="1250">
                        <a:srgbClr val="EFEFEF"/>
                      </a:gs>
                      <a:gs pos="10417">
                        <a:srgbClr val="EFEFEF"/>
                      </a:gs>
                    </a:gsLst>
                    <a:lin ang="5400000" scaled="0"/>
                  </a:gradFill>
                  <a:latin typeface="Segoe UI"/>
                </a:endParaRPr>
              </a:p>
              <a:p>
                <a:pPr defTabSz="685442">
                  <a:lnSpc>
                    <a:spcPct val="90000"/>
                  </a:lnSpc>
                  <a:spcBef>
                    <a:spcPct val="0"/>
                  </a:spcBef>
                  <a:spcAft>
                    <a:spcPct val="0"/>
                  </a:spcAft>
                  <a:defRPr/>
                </a:pPr>
                <a:r>
                  <a:rPr lang="en-US" sz="2040" b="1" kern="0" spc="-38" dirty="0">
                    <a:solidFill>
                      <a:schemeClr val="accent2"/>
                    </a:solidFill>
                    <a:latin typeface="Segoe UI"/>
                  </a:rPr>
                  <a:t>EXO</a:t>
                </a:r>
              </a:p>
            </p:txBody>
          </p:sp>
          <p:sp>
            <p:nvSpPr>
              <p:cNvPr id="14" name="Freeform 16">
                <a:extLst>
                  <a:ext uri="{FF2B5EF4-FFF2-40B4-BE49-F238E27FC236}">
                    <a16:creationId xmlns:a16="http://schemas.microsoft.com/office/drawing/2014/main" id="{82E35B02-EACE-4367-ADB8-6CDF9245DB5E}"/>
                  </a:ext>
                </a:extLst>
              </p:cNvPr>
              <p:cNvSpPr>
                <a:spLocks noChangeAspect="1"/>
              </p:cNvSpPr>
              <p:nvPr/>
            </p:nvSpPr>
            <p:spPr bwMode="black">
              <a:xfrm>
                <a:off x="8152781" y="2701645"/>
                <a:ext cx="3291275" cy="2621629"/>
              </a:xfrm>
              <a:custGeom>
                <a:avLst/>
                <a:gdLst>
                  <a:gd name="connsiteX0" fmla="*/ 708605 w 3291275"/>
                  <a:gd name="connsiteY0" fmla="*/ 0 h 2621629"/>
                  <a:gd name="connsiteX1" fmla="*/ 1743538 w 3291275"/>
                  <a:gd name="connsiteY1" fmla="*/ 653075 h 2621629"/>
                  <a:gd name="connsiteX2" fmla="*/ 2237695 w 3291275"/>
                  <a:gd name="connsiteY2" fmla="*/ 522460 h 2621629"/>
                  <a:gd name="connsiteX3" fmla="*/ 3291275 w 3291275"/>
                  <a:gd name="connsiteY3" fmla="*/ 1576709 h 2621629"/>
                  <a:gd name="connsiteX4" fmla="*/ 2237695 w 3291275"/>
                  <a:gd name="connsiteY4" fmla="*/ 2621629 h 2621629"/>
                  <a:gd name="connsiteX5" fmla="*/ 1983401 w 3291275"/>
                  <a:gd name="connsiteY5" fmla="*/ 2621629 h 2621629"/>
                  <a:gd name="connsiteX6" fmla="*/ 1997621 w 3291275"/>
                  <a:gd name="connsiteY6" fmla="*/ 2611012 h 2621629"/>
                  <a:gd name="connsiteX7" fmla="*/ 2382607 w 3291275"/>
                  <a:gd name="connsiteY7" fmla="*/ 1807280 h 2621629"/>
                  <a:gd name="connsiteX8" fmla="*/ 1329027 w 3291275"/>
                  <a:gd name="connsiteY8" fmla="*/ 753031 h 2621629"/>
                  <a:gd name="connsiteX9" fmla="*/ 834870 w 3291275"/>
                  <a:gd name="connsiteY9" fmla="*/ 883646 h 2621629"/>
                  <a:gd name="connsiteX10" fmla="*/ 124229 w 3291275"/>
                  <a:gd name="connsiteY10" fmla="*/ 277511 h 2621629"/>
                  <a:gd name="connsiteX11" fmla="*/ 0 w 3291275"/>
                  <a:gd name="connsiteY11" fmla="*/ 250200 h 2621629"/>
                  <a:gd name="connsiteX12" fmla="*/ 3298 w 3291275"/>
                  <a:gd name="connsiteY12" fmla="*/ 247327 h 2621629"/>
                  <a:gd name="connsiteX13" fmla="*/ 708605 w 3291275"/>
                  <a:gd name="connsiteY13" fmla="*/ 0 h 262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1275" h="2621629">
                    <a:moveTo>
                      <a:pt x="708605" y="0"/>
                    </a:moveTo>
                    <a:cubicBezTo>
                      <a:pt x="1156143" y="0"/>
                      <a:pt x="1557063" y="261230"/>
                      <a:pt x="1743538" y="653075"/>
                    </a:cubicBezTo>
                    <a:cubicBezTo>
                      <a:pt x="1892717" y="569108"/>
                      <a:pt x="2060544" y="522460"/>
                      <a:pt x="2237695" y="522460"/>
                    </a:cubicBezTo>
                    <a:cubicBezTo>
                      <a:pt x="2815765" y="522460"/>
                      <a:pt x="3291275" y="998272"/>
                      <a:pt x="3291275" y="1576709"/>
                    </a:cubicBezTo>
                    <a:cubicBezTo>
                      <a:pt x="3291275" y="2145817"/>
                      <a:pt x="2815765" y="2621629"/>
                      <a:pt x="2237695" y="2621629"/>
                    </a:cubicBezTo>
                    <a:lnTo>
                      <a:pt x="1983401" y="2621629"/>
                    </a:lnTo>
                    <a:lnTo>
                      <a:pt x="1997621" y="2611012"/>
                    </a:lnTo>
                    <a:cubicBezTo>
                      <a:pt x="2232153" y="2418007"/>
                      <a:pt x="2382607" y="2127404"/>
                      <a:pt x="2382607" y="1807280"/>
                    </a:cubicBezTo>
                    <a:cubicBezTo>
                      <a:pt x="2382607" y="1228843"/>
                      <a:pt x="1907097" y="753031"/>
                      <a:pt x="1329027" y="753031"/>
                    </a:cubicBezTo>
                    <a:cubicBezTo>
                      <a:pt x="1151877" y="753031"/>
                      <a:pt x="984050" y="799679"/>
                      <a:pt x="834870" y="883646"/>
                    </a:cubicBezTo>
                    <a:cubicBezTo>
                      <a:pt x="695015" y="589762"/>
                      <a:pt x="434533" y="369350"/>
                      <a:pt x="124229" y="277511"/>
                    </a:cubicBezTo>
                    <a:lnTo>
                      <a:pt x="0" y="250200"/>
                    </a:lnTo>
                    <a:lnTo>
                      <a:pt x="3298" y="247327"/>
                    </a:lnTo>
                    <a:cubicBezTo>
                      <a:pt x="197949" y="92859"/>
                      <a:pt x="443462" y="0"/>
                      <a:pt x="708605" y="0"/>
                    </a:cubicBezTo>
                    <a:close/>
                  </a:path>
                </a:pathLst>
              </a:custGeom>
              <a:grpFill/>
              <a:ln w="41275">
                <a:solidFill>
                  <a:schemeClr val="bg2">
                    <a:lumMod val="75000"/>
                  </a:schemeClr>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defTabSz="685442">
                  <a:lnSpc>
                    <a:spcPct val="90000"/>
                  </a:lnSpc>
                  <a:spcBef>
                    <a:spcPct val="0"/>
                  </a:spcBef>
                  <a:spcAft>
                    <a:spcPct val="0"/>
                  </a:spcAft>
                  <a:defRPr/>
                </a:pPr>
                <a:endParaRPr lang="en-US" sz="1500" kern="0" spc="-38">
                  <a:gradFill>
                    <a:gsLst>
                      <a:gs pos="1250">
                        <a:srgbClr val="EFEFEF"/>
                      </a:gs>
                      <a:gs pos="10417">
                        <a:srgbClr val="EFEFEF"/>
                      </a:gs>
                    </a:gsLst>
                    <a:lin ang="5400000" scaled="0"/>
                  </a:gradFill>
                  <a:latin typeface="Segoe UI"/>
                </a:endParaRPr>
              </a:p>
            </p:txBody>
          </p:sp>
        </p:grpSp>
      </p:grpSp>
      <p:grpSp>
        <p:nvGrpSpPr>
          <p:cNvPr id="15" name="Group 14">
            <a:extLst>
              <a:ext uri="{FF2B5EF4-FFF2-40B4-BE49-F238E27FC236}">
                <a16:creationId xmlns:a16="http://schemas.microsoft.com/office/drawing/2014/main" id="{BFD3143D-2ABD-4B9E-9FF6-A730E96CE8AB}"/>
              </a:ext>
            </a:extLst>
          </p:cNvPr>
          <p:cNvGrpSpPr/>
          <p:nvPr/>
        </p:nvGrpSpPr>
        <p:grpSpPr>
          <a:xfrm>
            <a:off x="314203" y="1040013"/>
            <a:ext cx="1554337" cy="5595620"/>
            <a:chOff x="451362" y="1363662"/>
            <a:chExt cx="1523998" cy="5486400"/>
          </a:xfrm>
        </p:grpSpPr>
        <p:sp>
          <p:nvSpPr>
            <p:cNvPr id="16" name="Rectangle 15">
              <a:extLst>
                <a:ext uri="{FF2B5EF4-FFF2-40B4-BE49-F238E27FC236}">
                  <a16:creationId xmlns:a16="http://schemas.microsoft.com/office/drawing/2014/main" id="{33E362B9-EE27-4B6F-B05E-9E527A46CB10}"/>
                </a:ext>
              </a:extLst>
            </p:cNvPr>
            <p:cNvSpPr/>
            <p:nvPr/>
          </p:nvSpPr>
          <p:spPr bwMode="auto">
            <a:xfrm>
              <a:off x="451362" y="1363662"/>
              <a:ext cx="1523998" cy="533400"/>
            </a:xfrm>
            <a:prstGeom prst="rect">
              <a:avLst/>
            </a:prstGeom>
            <a:solidFill>
              <a:srgbClr val="005CA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defTabSz="950953">
                <a:spcBef>
                  <a:spcPct val="0"/>
                </a:spcBef>
                <a:spcAft>
                  <a:spcPct val="0"/>
                </a:spcAft>
                <a:defRPr/>
              </a:pPr>
              <a:r>
                <a:rPr lang="en-US" sz="2040" b="1" kern="0" dirty="0">
                  <a:gradFill>
                    <a:gsLst>
                      <a:gs pos="16814">
                        <a:srgbClr val="FFFFFF"/>
                      </a:gs>
                      <a:gs pos="46000">
                        <a:srgbClr val="FFFFFF"/>
                      </a:gs>
                    </a:gsLst>
                    <a:lin ang="5400000" scaled="0"/>
                  </a:gradFill>
                </a:rPr>
                <a:t>User</a:t>
              </a:r>
            </a:p>
          </p:txBody>
        </p:sp>
        <p:cxnSp>
          <p:nvCxnSpPr>
            <p:cNvPr id="17" name="Straight Connector 16">
              <a:extLst>
                <a:ext uri="{FF2B5EF4-FFF2-40B4-BE49-F238E27FC236}">
                  <a16:creationId xmlns:a16="http://schemas.microsoft.com/office/drawing/2014/main" id="{1389FBFE-A450-4FB6-A781-2249E0257A13}"/>
                </a:ext>
              </a:extLst>
            </p:cNvPr>
            <p:cNvCxnSpPr>
              <a:stCxn id="16" idx="2"/>
            </p:cNvCxnSpPr>
            <p:nvPr/>
          </p:nvCxnSpPr>
          <p:spPr>
            <a:xfrm flipH="1">
              <a:off x="1187425" y="1897062"/>
              <a:ext cx="25936" cy="495300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0A35EE6-A686-485C-A94E-09634011B5CC}"/>
              </a:ext>
            </a:extLst>
          </p:cNvPr>
          <p:cNvGrpSpPr/>
          <p:nvPr/>
        </p:nvGrpSpPr>
        <p:grpSpPr>
          <a:xfrm>
            <a:off x="2931770" y="1040013"/>
            <a:ext cx="1554337" cy="5595620"/>
            <a:chOff x="3170239" y="1363662"/>
            <a:chExt cx="1523998" cy="5486400"/>
          </a:xfrm>
        </p:grpSpPr>
        <p:sp>
          <p:nvSpPr>
            <p:cNvPr id="19" name="Rectangle 18">
              <a:extLst>
                <a:ext uri="{FF2B5EF4-FFF2-40B4-BE49-F238E27FC236}">
                  <a16:creationId xmlns:a16="http://schemas.microsoft.com/office/drawing/2014/main" id="{46696903-F4F6-4FAB-95AB-3698241DD2A9}"/>
                </a:ext>
              </a:extLst>
            </p:cNvPr>
            <p:cNvSpPr/>
            <p:nvPr/>
          </p:nvSpPr>
          <p:spPr bwMode="auto">
            <a:xfrm>
              <a:off x="3170239" y="1363662"/>
              <a:ext cx="1523998" cy="533400"/>
            </a:xfrm>
            <a:prstGeom prst="rect">
              <a:avLst/>
            </a:prstGeom>
            <a:solidFill>
              <a:srgbClr val="005CA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defTabSz="950953">
                <a:spcBef>
                  <a:spcPct val="0"/>
                </a:spcBef>
                <a:spcAft>
                  <a:spcPct val="0"/>
                </a:spcAft>
                <a:defRPr/>
              </a:pPr>
              <a:r>
                <a:rPr lang="en-US" sz="1800" b="1" kern="0" dirty="0">
                  <a:gradFill>
                    <a:gsLst>
                      <a:gs pos="16814">
                        <a:srgbClr val="FFFFFF"/>
                      </a:gs>
                      <a:gs pos="46000">
                        <a:srgbClr val="FFFFFF"/>
                      </a:gs>
                    </a:gsLst>
                    <a:lin ang="5400000" scaled="0"/>
                  </a:gradFill>
                </a:rPr>
                <a:t>Outlook </a:t>
              </a:r>
              <a:br>
                <a:rPr lang="en-US" sz="1800" b="1" kern="0" dirty="0">
                  <a:gradFill>
                    <a:gsLst>
                      <a:gs pos="16814">
                        <a:srgbClr val="FFFFFF"/>
                      </a:gs>
                      <a:gs pos="46000">
                        <a:srgbClr val="FFFFFF"/>
                      </a:gs>
                    </a:gsLst>
                    <a:lin ang="5400000" scaled="0"/>
                  </a:gradFill>
                </a:rPr>
              </a:br>
              <a:r>
                <a:rPr lang="en-US" sz="1000" b="1" kern="0" dirty="0">
                  <a:gradFill>
                    <a:gsLst>
                      <a:gs pos="16814">
                        <a:srgbClr val="FFFFFF"/>
                      </a:gs>
                      <a:gs pos="46000">
                        <a:srgbClr val="FFFFFF"/>
                      </a:gs>
                    </a:gsLst>
                    <a:lin ang="5400000" scaled="0"/>
                  </a:gradFill>
                </a:rPr>
                <a:t>(Modern Auth)</a:t>
              </a:r>
              <a:br>
                <a:rPr lang="en-US" sz="1000" b="1" kern="0" dirty="0">
                  <a:gradFill>
                    <a:gsLst>
                      <a:gs pos="16814">
                        <a:srgbClr val="FFFFFF"/>
                      </a:gs>
                      <a:gs pos="46000">
                        <a:srgbClr val="FFFFFF"/>
                      </a:gs>
                    </a:gsLst>
                    <a:lin ang="5400000" scaled="0"/>
                  </a:gradFill>
                </a:rPr>
              </a:br>
              <a:r>
                <a:rPr lang="en-US" sz="1000" b="1" kern="0" dirty="0">
                  <a:gradFill>
                    <a:gsLst>
                      <a:gs pos="16814">
                        <a:srgbClr val="FFFFFF"/>
                      </a:gs>
                      <a:gs pos="46000">
                        <a:srgbClr val="FFFFFF"/>
                      </a:gs>
                    </a:gsLst>
                    <a:lin ang="5400000" scaled="0"/>
                  </a:gradFill>
                </a:rPr>
                <a:t>(2013/2016)</a:t>
              </a:r>
            </a:p>
          </p:txBody>
        </p:sp>
        <p:cxnSp>
          <p:nvCxnSpPr>
            <p:cNvPr id="20" name="Straight Connector 19">
              <a:extLst>
                <a:ext uri="{FF2B5EF4-FFF2-40B4-BE49-F238E27FC236}">
                  <a16:creationId xmlns:a16="http://schemas.microsoft.com/office/drawing/2014/main" id="{CEE47113-00DF-4BBC-A819-44BE5FBE6CA3}"/>
                </a:ext>
              </a:extLst>
            </p:cNvPr>
            <p:cNvCxnSpPr/>
            <p:nvPr/>
          </p:nvCxnSpPr>
          <p:spPr>
            <a:xfrm flipH="1">
              <a:off x="3905494" y="1897062"/>
              <a:ext cx="25936" cy="495300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3554DF1-9BDE-4F9D-8F6E-DC0329692FC5}"/>
              </a:ext>
            </a:extLst>
          </p:cNvPr>
          <p:cNvGrpSpPr/>
          <p:nvPr/>
        </p:nvGrpSpPr>
        <p:grpSpPr>
          <a:xfrm>
            <a:off x="3580713" y="1915362"/>
            <a:ext cx="3169120" cy="707526"/>
            <a:chOff x="3438544" y="2370051"/>
            <a:chExt cx="2994656" cy="693716"/>
          </a:xfrm>
        </p:grpSpPr>
        <p:cxnSp>
          <p:nvCxnSpPr>
            <p:cNvPr id="22" name="Straight Arrow Connector 21">
              <a:extLst>
                <a:ext uri="{FF2B5EF4-FFF2-40B4-BE49-F238E27FC236}">
                  <a16:creationId xmlns:a16="http://schemas.microsoft.com/office/drawing/2014/main" id="{20D275C1-538B-42DB-BC8C-642A4DE23D69}"/>
                </a:ext>
              </a:extLst>
            </p:cNvPr>
            <p:cNvCxnSpPr/>
            <p:nvPr/>
          </p:nvCxnSpPr>
          <p:spPr>
            <a:xfrm flipH="1">
              <a:off x="3588832" y="2654970"/>
              <a:ext cx="2655343"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D28B6F-E6DD-43B5-BB96-2F90D6FDA030}"/>
                </a:ext>
              </a:extLst>
            </p:cNvPr>
            <p:cNvSpPr txBox="1"/>
            <p:nvPr/>
          </p:nvSpPr>
          <p:spPr>
            <a:xfrm>
              <a:off x="3438544" y="2370051"/>
              <a:ext cx="2994656" cy="693716"/>
            </a:xfrm>
            <a:prstGeom prst="rect">
              <a:avLst/>
            </a:prstGeom>
            <a:noFill/>
            <a:ln>
              <a:noFill/>
            </a:ln>
          </p:spPr>
          <p:txBody>
            <a:bodyPr wrap="none" lIns="186521" tIns="149217" rIns="186521" bIns="149217" rtlCol="0">
              <a:spAutoFit/>
            </a:bodyPr>
            <a:lstStyle/>
            <a:p>
              <a:pPr>
                <a:lnSpc>
                  <a:spcPct val="90000"/>
                </a:lnSpc>
                <a:spcAft>
                  <a:spcPts val="612"/>
                </a:spcAft>
                <a:defRPr/>
              </a:pPr>
              <a:r>
                <a:rPr lang="en-US" sz="1020" b="1" i="1" kern="0" dirty="0">
                  <a:gradFill>
                    <a:gsLst>
                      <a:gs pos="2917">
                        <a:schemeClr val="tx1"/>
                      </a:gs>
                      <a:gs pos="30000">
                        <a:schemeClr val="tx1"/>
                      </a:gs>
                    </a:gsLst>
                    <a:lin ang="5400000" scaled="0"/>
                  </a:gradFill>
                </a:rPr>
                <a:t>3.</a:t>
              </a:r>
              <a:br>
                <a:rPr lang="en-US" sz="1020" b="1" i="1" kern="0" dirty="0">
                  <a:gradFill>
                    <a:gsLst>
                      <a:gs pos="2917">
                        <a:schemeClr val="tx1"/>
                      </a:gs>
                      <a:gs pos="30000">
                        <a:schemeClr val="tx1"/>
                      </a:gs>
                    </a:gsLst>
                    <a:lin ang="5400000" scaled="0"/>
                  </a:gradFill>
                </a:rPr>
              </a:br>
              <a:r>
                <a:rPr lang="en-US" sz="1020" b="1" i="1" kern="0" dirty="0">
                  <a:gradFill>
                    <a:gsLst>
                      <a:gs pos="2917">
                        <a:schemeClr val="tx1"/>
                      </a:gs>
                      <a:gs pos="30000">
                        <a:schemeClr val="tx1"/>
                      </a:gs>
                    </a:gsLst>
                    <a:lin ang="5400000" scaled="0"/>
                  </a:gradFill>
                </a:rPr>
                <a:t>401: need token from [</a:t>
              </a:r>
              <a:r>
                <a:rPr lang="en-US" sz="1020" b="1" i="1" kern="0" dirty="0" err="1">
                  <a:solidFill>
                    <a:srgbClr val="FF0000"/>
                  </a:solidFill>
                </a:rPr>
                <a:t>authURL</a:t>
              </a:r>
              <a:r>
                <a:rPr lang="en-US" sz="1020" b="1" i="1" kern="0" dirty="0">
                  <a:gradFill>
                    <a:gsLst>
                      <a:gs pos="2917">
                        <a:schemeClr val="tx1"/>
                      </a:gs>
                      <a:gs pos="30000">
                        <a:schemeClr val="tx1"/>
                      </a:gs>
                    </a:gsLst>
                    <a:lin ang="5400000" scaled="0"/>
                  </a:gradFill>
                </a:rPr>
                <a:t>]</a:t>
              </a:r>
              <a:br>
                <a:rPr lang="en-US" sz="1122" b="1" i="1" kern="0" dirty="0">
                  <a:gradFill>
                    <a:gsLst>
                      <a:gs pos="2917">
                        <a:schemeClr val="tx1"/>
                      </a:gs>
                      <a:gs pos="30000">
                        <a:schemeClr val="tx1"/>
                      </a:gs>
                    </a:gsLst>
                    <a:lin ang="5400000" scaled="0"/>
                  </a:gradFill>
                </a:rPr>
              </a:br>
              <a:r>
                <a:rPr lang="en-US" sz="816" b="1" dirty="0">
                  <a:solidFill>
                    <a:srgbClr val="0070C0"/>
                  </a:solidFill>
                  <a:latin typeface="Courier New" panose="02070309020205020404" pitchFamily="49" charset="0"/>
                  <a:cs typeface="Courier New" panose="02070309020205020404" pitchFamily="49" charset="0"/>
                </a:rPr>
                <a:t>“WWW-Authenticate: Bearer …” </a:t>
              </a:r>
              <a:r>
                <a:rPr lang="en-US" sz="816" b="1" dirty="0">
                  <a:latin typeface="Courier New" panose="02070309020205020404" pitchFamily="49" charset="0"/>
                  <a:cs typeface="Courier New" panose="02070309020205020404" pitchFamily="49" charset="0"/>
                  <a:sym typeface="Wingdings" panose="05000000000000000000" pitchFamily="2" charset="2"/>
                </a:rPr>
                <a:t></a:t>
              </a:r>
              <a:r>
                <a:rPr lang="en-US" sz="816" b="1" dirty="0">
                  <a:solidFill>
                    <a:srgbClr val="0070C0"/>
                  </a:solidFill>
                  <a:latin typeface="Courier New" panose="02070309020205020404" pitchFamily="49" charset="0"/>
                  <a:cs typeface="Courier New" panose="02070309020205020404" pitchFamily="49" charset="0"/>
                  <a:sym typeface="Wingdings" panose="05000000000000000000" pitchFamily="2" charset="2"/>
                </a:rPr>
                <a:t> </a:t>
              </a:r>
              <a:r>
                <a:rPr lang="en-US" sz="816" b="1" dirty="0">
                  <a:solidFill>
                    <a:srgbClr val="7030A0"/>
                  </a:solidFill>
                  <a:latin typeface="Courier New" panose="02070309020205020404" pitchFamily="49" charset="0"/>
                  <a:cs typeface="Courier New" panose="02070309020205020404" pitchFamily="49" charset="0"/>
                  <a:sym typeface="Wingdings" panose="05000000000000000000" pitchFamily="2" charset="2"/>
                </a:rPr>
                <a:t>ADAL enabled</a:t>
              </a:r>
              <a:endParaRPr lang="en-US" sz="1122" b="1" i="1" kern="0" dirty="0">
                <a:solidFill>
                  <a:srgbClr val="7030A0"/>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3742E6A9-C86D-402F-A6EF-5E03355270D7}"/>
              </a:ext>
            </a:extLst>
          </p:cNvPr>
          <p:cNvGrpSpPr/>
          <p:nvPr/>
        </p:nvGrpSpPr>
        <p:grpSpPr>
          <a:xfrm>
            <a:off x="3366017" y="5869952"/>
            <a:ext cx="3543514" cy="445417"/>
            <a:chOff x="3194333" y="5438837"/>
            <a:chExt cx="3436570" cy="436723"/>
          </a:xfrm>
        </p:grpSpPr>
        <p:cxnSp>
          <p:nvCxnSpPr>
            <p:cNvPr id="25" name="Straight Arrow Connector 24">
              <a:extLst>
                <a:ext uri="{FF2B5EF4-FFF2-40B4-BE49-F238E27FC236}">
                  <a16:creationId xmlns:a16="http://schemas.microsoft.com/office/drawing/2014/main" id="{FFE8C8B7-EF52-4236-B4DC-4CF4758883C4}"/>
                </a:ext>
              </a:extLst>
            </p:cNvPr>
            <p:cNvCxnSpPr/>
            <p:nvPr/>
          </p:nvCxnSpPr>
          <p:spPr>
            <a:xfrm>
              <a:off x="3526106" y="5727014"/>
              <a:ext cx="2717571"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D5FBF36-C86E-4156-80BD-08896430EC23}"/>
                </a:ext>
              </a:extLst>
            </p:cNvPr>
            <p:cNvSpPr txBox="1"/>
            <p:nvPr/>
          </p:nvSpPr>
          <p:spPr>
            <a:xfrm>
              <a:off x="3194333" y="5438837"/>
              <a:ext cx="3436570" cy="436723"/>
            </a:xfrm>
            <a:prstGeom prst="rect">
              <a:avLst/>
            </a:prstGeom>
            <a:noFill/>
            <a:ln>
              <a:noFill/>
            </a:ln>
          </p:spPr>
          <p:txBody>
            <a:bodyPr wrap="non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17.   Request access to resource – with </a:t>
              </a:r>
              <a:r>
                <a:rPr lang="en-US" sz="1020" b="1" i="1" kern="0" dirty="0">
                  <a:solidFill>
                    <a:srgbClr val="FF0000"/>
                  </a:solidFill>
                </a:rPr>
                <a:t>access token</a:t>
              </a:r>
            </a:p>
          </p:txBody>
        </p:sp>
      </p:grpSp>
      <p:grpSp>
        <p:nvGrpSpPr>
          <p:cNvPr id="27" name="Group 26">
            <a:extLst>
              <a:ext uri="{FF2B5EF4-FFF2-40B4-BE49-F238E27FC236}">
                <a16:creationId xmlns:a16="http://schemas.microsoft.com/office/drawing/2014/main" id="{2AECD886-9685-421C-B0BF-AA68236AFB02}"/>
              </a:ext>
            </a:extLst>
          </p:cNvPr>
          <p:cNvGrpSpPr/>
          <p:nvPr/>
        </p:nvGrpSpPr>
        <p:grpSpPr>
          <a:xfrm>
            <a:off x="3708115" y="6193564"/>
            <a:ext cx="2843305" cy="445417"/>
            <a:chOff x="3551237" y="5834545"/>
            <a:chExt cx="2655343" cy="436723"/>
          </a:xfrm>
        </p:grpSpPr>
        <p:cxnSp>
          <p:nvCxnSpPr>
            <p:cNvPr id="28" name="Straight Arrow Connector 27">
              <a:extLst>
                <a:ext uri="{FF2B5EF4-FFF2-40B4-BE49-F238E27FC236}">
                  <a16:creationId xmlns:a16="http://schemas.microsoft.com/office/drawing/2014/main" id="{AF901AC7-9215-43BC-B104-6BA44BCEEA01}"/>
                </a:ext>
              </a:extLst>
            </p:cNvPr>
            <p:cNvCxnSpPr/>
            <p:nvPr/>
          </p:nvCxnSpPr>
          <p:spPr>
            <a:xfrm flipH="1">
              <a:off x="3551237" y="6117010"/>
              <a:ext cx="2655343"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6CD3255-CDC3-43BF-973A-5CD3CD24D940}"/>
                </a:ext>
              </a:extLst>
            </p:cNvPr>
            <p:cNvSpPr txBox="1"/>
            <p:nvPr/>
          </p:nvSpPr>
          <p:spPr>
            <a:xfrm>
              <a:off x="4072120" y="5834545"/>
              <a:ext cx="1483169" cy="436723"/>
            </a:xfrm>
            <a:prstGeom prst="rect">
              <a:avLst/>
            </a:prstGeom>
            <a:noFill/>
          </p:spPr>
          <p:txBody>
            <a:bodyPr wrap="non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18.    200: Response</a:t>
              </a:r>
            </a:p>
          </p:txBody>
        </p:sp>
      </p:grpSp>
      <p:grpSp>
        <p:nvGrpSpPr>
          <p:cNvPr id="30" name="Group 29">
            <a:extLst>
              <a:ext uri="{FF2B5EF4-FFF2-40B4-BE49-F238E27FC236}">
                <a16:creationId xmlns:a16="http://schemas.microsoft.com/office/drawing/2014/main" id="{1E1CD720-99FB-45E4-8F13-957C74D5F7A6}"/>
              </a:ext>
            </a:extLst>
          </p:cNvPr>
          <p:cNvGrpSpPr/>
          <p:nvPr/>
        </p:nvGrpSpPr>
        <p:grpSpPr>
          <a:xfrm>
            <a:off x="3708118" y="5497157"/>
            <a:ext cx="5306605" cy="445417"/>
            <a:chOff x="3588832" y="2661547"/>
            <a:chExt cx="2655343" cy="436723"/>
          </a:xfrm>
        </p:grpSpPr>
        <p:cxnSp>
          <p:nvCxnSpPr>
            <p:cNvPr id="31" name="Straight Arrow Connector 30">
              <a:extLst>
                <a:ext uri="{FF2B5EF4-FFF2-40B4-BE49-F238E27FC236}">
                  <a16:creationId xmlns:a16="http://schemas.microsoft.com/office/drawing/2014/main" id="{FECB1091-9B14-46E8-AE8C-2BF708B0E53D}"/>
                </a:ext>
              </a:extLst>
            </p:cNvPr>
            <p:cNvCxnSpPr/>
            <p:nvPr/>
          </p:nvCxnSpPr>
          <p:spPr>
            <a:xfrm flipH="1">
              <a:off x="3588832" y="2959770"/>
              <a:ext cx="2655343"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97ACE6B-DF4D-4122-93A7-40E0C570418A}"/>
                </a:ext>
              </a:extLst>
            </p:cNvPr>
            <p:cNvSpPr txBox="1"/>
            <p:nvPr/>
          </p:nvSpPr>
          <p:spPr>
            <a:xfrm>
              <a:off x="3972179" y="2661547"/>
              <a:ext cx="1700310" cy="436723"/>
            </a:xfrm>
            <a:prstGeom prst="rect">
              <a:avLst/>
            </a:prstGeom>
            <a:noFill/>
            <a:ln>
              <a:noFill/>
            </a:ln>
          </p:spPr>
          <p:txBody>
            <a:bodyPr wrap="non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16.    200: (return  OAUTH  </a:t>
              </a:r>
              <a:r>
                <a:rPr lang="en-US" sz="1020" b="1" i="1" kern="0" dirty="0">
                  <a:solidFill>
                    <a:srgbClr val="FF0000"/>
                  </a:solidFill>
                </a:rPr>
                <a:t>Access/refresh token</a:t>
              </a:r>
              <a:r>
                <a:rPr lang="en-US" sz="1020" b="1" i="1" kern="0" dirty="0">
                  <a:gradFill>
                    <a:gsLst>
                      <a:gs pos="2917">
                        <a:schemeClr val="tx1"/>
                      </a:gs>
                      <a:gs pos="30000">
                        <a:schemeClr val="tx1"/>
                      </a:gs>
                    </a:gsLst>
                    <a:lin ang="5400000" scaled="0"/>
                  </a:gradFill>
                </a:rPr>
                <a:t>)</a:t>
              </a:r>
            </a:p>
          </p:txBody>
        </p:sp>
      </p:grpSp>
      <p:grpSp>
        <p:nvGrpSpPr>
          <p:cNvPr id="33" name="Group 32">
            <a:extLst>
              <a:ext uri="{FF2B5EF4-FFF2-40B4-BE49-F238E27FC236}">
                <a16:creationId xmlns:a16="http://schemas.microsoft.com/office/drawing/2014/main" id="{ADE0D3A3-1551-4A3E-AF3B-8DC996B6C7F4}"/>
              </a:ext>
            </a:extLst>
          </p:cNvPr>
          <p:cNvGrpSpPr/>
          <p:nvPr/>
        </p:nvGrpSpPr>
        <p:grpSpPr>
          <a:xfrm>
            <a:off x="3708114" y="4731569"/>
            <a:ext cx="5315009" cy="445417"/>
            <a:chOff x="852539" y="3923485"/>
            <a:chExt cx="8109705" cy="436723"/>
          </a:xfrm>
        </p:grpSpPr>
        <p:cxnSp>
          <p:nvCxnSpPr>
            <p:cNvPr id="34" name="Straight Arrow Connector 33">
              <a:extLst>
                <a:ext uri="{FF2B5EF4-FFF2-40B4-BE49-F238E27FC236}">
                  <a16:creationId xmlns:a16="http://schemas.microsoft.com/office/drawing/2014/main" id="{9053C371-A75E-46B7-A4DB-D7C2A5F6BDA8}"/>
                </a:ext>
              </a:extLst>
            </p:cNvPr>
            <p:cNvCxnSpPr/>
            <p:nvPr/>
          </p:nvCxnSpPr>
          <p:spPr>
            <a:xfrm>
              <a:off x="852539" y="4217585"/>
              <a:ext cx="8109705"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501003-329D-48EB-87B4-4DD468272C28}"/>
                </a:ext>
              </a:extLst>
            </p:cNvPr>
            <p:cNvSpPr txBox="1"/>
            <p:nvPr/>
          </p:nvSpPr>
          <p:spPr>
            <a:xfrm>
              <a:off x="1680127" y="3923485"/>
              <a:ext cx="2912165" cy="436723"/>
            </a:xfrm>
            <a:prstGeom prst="rect">
              <a:avLst/>
            </a:prstGeom>
            <a:noFill/>
            <a:ln>
              <a:noFill/>
            </a:ln>
          </p:spPr>
          <p:txBody>
            <a:bodyPr wrap="non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13.   POST [</a:t>
              </a:r>
              <a:r>
                <a:rPr lang="en-US" sz="1020" b="1" i="1" kern="0" dirty="0">
                  <a:solidFill>
                    <a:srgbClr val="FF0000"/>
                  </a:solidFill>
                </a:rPr>
                <a:t>SAML Token</a:t>
              </a:r>
              <a:r>
                <a:rPr lang="en-US" sz="1020" b="1" i="1" kern="0" dirty="0">
                  <a:gradFill>
                    <a:gsLst>
                      <a:gs pos="2917">
                        <a:schemeClr val="tx1"/>
                      </a:gs>
                      <a:gs pos="30000">
                        <a:schemeClr val="tx1"/>
                      </a:gs>
                    </a:gsLst>
                    <a:lin ang="5400000" scaled="0"/>
                  </a:gradFill>
                </a:rPr>
                <a:t>]</a:t>
              </a:r>
            </a:p>
          </p:txBody>
        </p:sp>
      </p:grpSp>
      <p:grpSp>
        <p:nvGrpSpPr>
          <p:cNvPr id="36" name="Group 35">
            <a:extLst>
              <a:ext uri="{FF2B5EF4-FFF2-40B4-BE49-F238E27FC236}">
                <a16:creationId xmlns:a16="http://schemas.microsoft.com/office/drawing/2014/main" id="{B0099828-B403-4868-9456-F2A31A54BC6A}"/>
              </a:ext>
            </a:extLst>
          </p:cNvPr>
          <p:cNvGrpSpPr/>
          <p:nvPr/>
        </p:nvGrpSpPr>
        <p:grpSpPr>
          <a:xfrm>
            <a:off x="10625749" y="1030428"/>
            <a:ext cx="1554337" cy="5605206"/>
            <a:chOff x="10900562" y="1354263"/>
            <a:chExt cx="1523998" cy="5495799"/>
          </a:xfrm>
        </p:grpSpPr>
        <p:cxnSp>
          <p:nvCxnSpPr>
            <p:cNvPr id="37" name="Straight Connector 36">
              <a:extLst>
                <a:ext uri="{FF2B5EF4-FFF2-40B4-BE49-F238E27FC236}">
                  <a16:creationId xmlns:a16="http://schemas.microsoft.com/office/drawing/2014/main" id="{4444D858-B996-4876-9292-9678C53E46C9}"/>
                </a:ext>
              </a:extLst>
            </p:cNvPr>
            <p:cNvCxnSpPr/>
            <p:nvPr/>
          </p:nvCxnSpPr>
          <p:spPr>
            <a:xfrm flipH="1">
              <a:off x="11662560" y="1897062"/>
              <a:ext cx="25936" cy="495300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ECCB9E3-C82A-4534-9944-1E289D7CD429}"/>
                </a:ext>
              </a:extLst>
            </p:cNvPr>
            <p:cNvSpPr/>
            <p:nvPr/>
          </p:nvSpPr>
          <p:spPr bwMode="auto">
            <a:xfrm>
              <a:off x="10900562" y="1354263"/>
              <a:ext cx="1523998" cy="533400"/>
            </a:xfrm>
            <a:prstGeom prst="rect">
              <a:avLst/>
            </a:prstGeom>
            <a:solidFill>
              <a:srgbClr val="005CA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defTabSz="950953">
                <a:spcBef>
                  <a:spcPct val="0"/>
                </a:spcBef>
                <a:spcAft>
                  <a:spcPct val="0"/>
                </a:spcAft>
                <a:defRPr/>
              </a:pPr>
              <a:r>
                <a:rPr lang="en-US" sz="2040" b="1" kern="0" dirty="0">
                  <a:gradFill>
                    <a:gsLst>
                      <a:gs pos="16814">
                        <a:srgbClr val="FFFFFF"/>
                      </a:gs>
                      <a:gs pos="46000">
                        <a:srgbClr val="FFFFFF"/>
                      </a:gs>
                    </a:gsLst>
                    <a:lin ang="5400000" scaled="0"/>
                  </a:gradFill>
                </a:rPr>
                <a:t>IDP (ADFS)</a:t>
              </a:r>
              <a:br>
                <a:rPr lang="en-US" sz="2040" b="1" kern="0" dirty="0">
                  <a:gradFill>
                    <a:gsLst>
                      <a:gs pos="16814">
                        <a:srgbClr val="FFFFFF"/>
                      </a:gs>
                      <a:gs pos="46000">
                        <a:srgbClr val="FFFFFF"/>
                      </a:gs>
                    </a:gsLst>
                    <a:lin ang="5400000" scaled="0"/>
                  </a:gradFill>
                </a:rPr>
              </a:br>
              <a:r>
                <a:rPr lang="en-US" sz="1122" b="1" kern="0" dirty="0">
                  <a:gradFill>
                    <a:gsLst>
                      <a:gs pos="16814">
                        <a:srgbClr val="FFFFFF"/>
                      </a:gs>
                      <a:gs pos="46000">
                        <a:srgbClr val="FFFFFF"/>
                      </a:gs>
                    </a:gsLst>
                    <a:lin ang="5400000" scaled="0"/>
                  </a:gradFill>
                </a:rPr>
                <a:t>“</a:t>
              </a:r>
              <a:r>
                <a:rPr lang="en-US" sz="1122" b="1" kern="0" dirty="0" err="1">
                  <a:gradFill>
                    <a:gsLst>
                      <a:gs pos="16814">
                        <a:srgbClr val="FFFFFF"/>
                      </a:gs>
                      <a:gs pos="46000">
                        <a:srgbClr val="FFFFFF"/>
                      </a:gs>
                    </a:gsLst>
                    <a:lin ang="5400000" scaled="0"/>
                  </a:gradFill>
                </a:rPr>
                <a:t>sts</a:t>
              </a:r>
              <a:r>
                <a:rPr lang="en-US" sz="1122" b="1" kern="0" dirty="0">
                  <a:gradFill>
                    <a:gsLst>
                      <a:gs pos="16814">
                        <a:srgbClr val="FFFFFF"/>
                      </a:gs>
                      <a:gs pos="46000">
                        <a:srgbClr val="FFFFFF"/>
                      </a:gs>
                    </a:gsLst>
                    <a:lin ang="5400000" scaled="0"/>
                  </a:gradFill>
                </a:rPr>
                <a:t>”</a:t>
              </a:r>
              <a:endParaRPr lang="en-US" sz="2040" b="1" kern="0" dirty="0">
                <a:gradFill>
                  <a:gsLst>
                    <a:gs pos="16814">
                      <a:srgbClr val="FFFFFF"/>
                    </a:gs>
                    <a:gs pos="46000">
                      <a:srgbClr val="FFFFFF"/>
                    </a:gs>
                  </a:gsLst>
                  <a:lin ang="5400000" scaled="0"/>
                </a:gradFill>
              </a:endParaRPr>
            </a:p>
          </p:txBody>
        </p:sp>
      </p:grpSp>
      <p:grpSp>
        <p:nvGrpSpPr>
          <p:cNvPr id="39" name="Group 38">
            <a:extLst>
              <a:ext uri="{FF2B5EF4-FFF2-40B4-BE49-F238E27FC236}">
                <a16:creationId xmlns:a16="http://schemas.microsoft.com/office/drawing/2014/main" id="{15E4ABC9-C9BB-477F-96AD-FD3542BA4F3D}"/>
              </a:ext>
            </a:extLst>
          </p:cNvPr>
          <p:cNvGrpSpPr/>
          <p:nvPr/>
        </p:nvGrpSpPr>
        <p:grpSpPr>
          <a:xfrm>
            <a:off x="3529586" y="2356903"/>
            <a:ext cx="5485134" cy="840935"/>
            <a:chOff x="3031941" y="2019713"/>
            <a:chExt cx="5457661" cy="639333"/>
          </a:xfrm>
        </p:grpSpPr>
        <p:cxnSp>
          <p:nvCxnSpPr>
            <p:cNvPr id="40" name="Straight Arrow Connector 39">
              <a:extLst>
                <a:ext uri="{FF2B5EF4-FFF2-40B4-BE49-F238E27FC236}">
                  <a16:creationId xmlns:a16="http://schemas.microsoft.com/office/drawing/2014/main" id="{A1446E9E-7D14-4AE1-8554-AD0F5462F0AC}"/>
                </a:ext>
              </a:extLst>
            </p:cNvPr>
            <p:cNvCxnSpPr/>
            <p:nvPr/>
          </p:nvCxnSpPr>
          <p:spPr>
            <a:xfrm>
              <a:off x="3221160" y="2227262"/>
              <a:ext cx="5268442" cy="16148"/>
            </a:xfrm>
            <a:prstGeom prst="straightConnector1">
              <a:avLst/>
            </a:prstGeom>
            <a:ln>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93E1A0-3551-4BA2-95AF-2BD224778654}"/>
                </a:ext>
              </a:extLst>
            </p:cNvPr>
            <p:cNvSpPr txBox="1"/>
            <p:nvPr/>
          </p:nvSpPr>
          <p:spPr>
            <a:xfrm>
              <a:off x="3031941" y="2019713"/>
              <a:ext cx="5427953" cy="639333"/>
            </a:xfrm>
            <a:prstGeom prst="rect">
              <a:avLst/>
            </a:prstGeom>
            <a:noFill/>
          </p:spPr>
          <p:txBody>
            <a:bodyPr wrap="squar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5.    200: GET [</a:t>
              </a:r>
              <a:r>
                <a:rPr lang="en-US" sz="1020" b="1" i="1" kern="0" dirty="0" err="1">
                  <a:gradFill>
                    <a:gsLst>
                      <a:gs pos="2917">
                        <a:schemeClr val="tx1"/>
                      </a:gs>
                      <a:gs pos="30000">
                        <a:schemeClr val="tx1"/>
                      </a:gs>
                    </a:gsLst>
                    <a:lin ang="5400000" scaled="0"/>
                  </a:gradFill>
                </a:rPr>
                <a:t>authURL</a:t>
              </a:r>
              <a:r>
                <a:rPr lang="en-US" sz="1020" b="1" i="1" kern="0" dirty="0">
                  <a:gradFill>
                    <a:gsLst>
                      <a:gs pos="2917">
                        <a:schemeClr val="tx1"/>
                      </a:gs>
                      <a:gs pos="30000">
                        <a:schemeClr val="tx1"/>
                      </a:gs>
                    </a:gsLst>
                    <a:lin ang="5400000" scaled="0"/>
                  </a:gradFill>
                </a:rPr>
                <a:t>/</a:t>
              </a:r>
              <a:r>
                <a:rPr lang="en-US" sz="1020" b="1" i="1" kern="0" dirty="0" err="1">
                  <a:gradFill>
                    <a:gsLst>
                      <a:gs pos="2917">
                        <a:schemeClr val="tx1"/>
                      </a:gs>
                      <a:gs pos="30000">
                        <a:schemeClr val="tx1"/>
                      </a:gs>
                    </a:gsLst>
                    <a:lin ang="5400000" scaled="0"/>
                  </a:gradFill>
                </a:rPr>
                <a:t>UserRealm</a:t>
              </a:r>
              <a:r>
                <a:rPr lang="en-US" sz="1020" b="1" i="1" kern="0" dirty="0">
                  <a:gradFill>
                    <a:gsLst>
                      <a:gs pos="2917">
                        <a:schemeClr val="tx1"/>
                      </a:gs>
                      <a:gs pos="30000">
                        <a:schemeClr val="tx1"/>
                      </a:gs>
                    </a:gsLst>
                    <a:lin ang="5400000" scaled="0"/>
                  </a:gradFill>
                </a:rPr>
                <a:t>/user@domain.com] (show login page) </a:t>
              </a:r>
            </a:p>
            <a:p>
              <a:pPr defTabSz="932597" fontAlgn="auto">
                <a:lnSpc>
                  <a:spcPct val="90000"/>
                </a:lnSpc>
                <a:spcAft>
                  <a:spcPts val="612"/>
                </a:spcAft>
                <a:defRPr/>
              </a:pPr>
              <a:br>
                <a:rPr lang="en-US" sz="1122" b="1" i="1" kern="0" dirty="0">
                  <a:gradFill>
                    <a:gsLst>
                      <a:gs pos="2917">
                        <a:schemeClr val="tx1"/>
                      </a:gs>
                      <a:gs pos="30000">
                        <a:schemeClr val="tx1"/>
                      </a:gs>
                    </a:gsLst>
                    <a:lin ang="5400000" scaled="0"/>
                  </a:gradFill>
                </a:rPr>
              </a:br>
              <a:endParaRPr lang="en-US" sz="1122" b="1" i="1" kern="0" dirty="0">
                <a:gradFill>
                  <a:gsLst>
                    <a:gs pos="2917">
                      <a:schemeClr val="tx1"/>
                    </a:gs>
                    <a:gs pos="30000">
                      <a:schemeClr val="tx1"/>
                    </a:gs>
                  </a:gsLst>
                  <a:lin ang="5400000" scaled="0"/>
                </a:gradFill>
              </a:endParaRPr>
            </a:p>
          </p:txBody>
        </p:sp>
      </p:grpSp>
      <p:grpSp>
        <p:nvGrpSpPr>
          <p:cNvPr id="42" name="Group 41">
            <a:extLst>
              <a:ext uri="{FF2B5EF4-FFF2-40B4-BE49-F238E27FC236}">
                <a16:creationId xmlns:a16="http://schemas.microsoft.com/office/drawing/2014/main" id="{74791287-A50E-4864-BDB5-54FC990BF5E6}"/>
              </a:ext>
            </a:extLst>
          </p:cNvPr>
          <p:cNvGrpSpPr/>
          <p:nvPr/>
        </p:nvGrpSpPr>
        <p:grpSpPr>
          <a:xfrm>
            <a:off x="3609994" y="3276817"/>
            <a:ext cx="7673360" cy="445417"/>
            <a:chOff x="3986542" y="3142399"/>
            <a:chExt cx="8073159" cy="436723"/>
          </a:xfrm>
        </p:grpSpPr>
        <p:sp>
          <p:nvSpPr>
            <p:cNvPr id="43" name="TextBox 42">
              <a:extLst>
                <a:ext uri="{FF2B5EF4-FFF2-40B4-BE49-F238E27FC236}">
                  <a16:creationId xmlns:a16="http://schemas.microsoft.com/office/drawing/2014/main" id="{99716BB1-2232-40FB-A676-10CCBCFE6096}"/>
                </a:ext>
              </a:extLst>
            </p:cNvPr>
            <p:cNvSpPr txBox="1"/>
            <p:nvPr/>
          </p:nvSpPr>
          <p:spPr>
            <a:xfrm>
              <a:off x="6526211" y="3142399"/>
              <a:ext cx="2914533" cy="436723"/>
            </a:xfrm>
            <a:prstGeom prst="rect">
              <a:avLst/>
            </a:prstGeom>
            <a:noFill/>
            <a:ln>
              <a:noFill/>
            </a:ln>
          </p:spPr>
          <p:txBody>
            <a:bodyPr wrap="non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8.    200: GET [ADFS URL]  /  </a:t>
              </a:r>
              <a:r>
                <a:rPr lang="en-US" sz="1020" b="1" i="1" kern="0" dirty="0" err="1">
                  <a:gradFill>
                    <a:gsLst>
                      <a:gs pos="2917">
                        <a:schemeClr val="tx1"/>
                      </a:gs>
                      <a:gs pos="30000">
                        <a:schemeClr val="tx1"/>
                      </a:gs>
                    </a:gsLst>
                    <a:lin ang="5400000" scaled="0"/>
                  </a:gradFill>
                </a:rPr>
                <a:t>authN</a:t>
              </a:r>
              <a:r>
                <a:rPr lang="en-US" sz="1020" b="1" i="1" kern="0" dirty="0">
                  <a:gradFill>
                    <a:gsLst>
                      <a:gs pos="2917">
                        <a:schemeClr val="tx1"/>
                      </a:gs>
                      <a:gs pos="30000">
                        <a:schemeClr val="tx1"/>
                      </a:gs>
                    </a:gsLst>
                    <a:lin ang="5400000" scaled="0"/>
                  </a:gradFill>
                </a:rPr>
                <a:t> </a:t>
              </a:r>
              <a:r>
                <a:rPr lang="en-US" sz="1020" b="1" i="1" kern="0" dirty="0" err="1">
                  <a:gradFill>
                    <a:gsLst>
                      <a:gs pos="2917">
                        <a:schemeClr val="tx1"/>
                      </a:gs>
                      <a:gs pos="30000">
                        <a:schemeClr val="tx1"/>
                      </a:gs>
                    </a:gsLst>
                    <a:lin ang="5400000" scaled="0"/>
                  </a:gradFill>
                </a:rPr>
                <a:t>req</a:t>
              </a:r>
              <a:endParaRPr lang="en-US" sz="1020" b="1" i="1" kern="0" dirty="0">
                <a:gradFill>
                  <a:gsLst>
                    <a:gs pos="2917">
                      <a:schemeClr val="tx1"/>
                    </a:gs>
                    <a:gs pos="30000">
                      <a:schemeClr val="tx1"/>
                    </a:gs>
                  </a:gsLst>
                  <a:lin ang="5400000" scaled="0"/>
                </a:gradFill>
              </a:endParaRPr>
            </a:p>
          </p:txBody>
        </p:sp>
        <p:cxnSp>
          <p:nvCxnSpPr>
            <p:cNvPr id="44" name="Straight Arrow Connector 43">
              <a:extLst>
                <a:ext uri="{FF2B5EF4-FFF2-40B4-BE49-F238E27FC236}">
                  <a16:creationId xmlns:a16="http://schemas.microsoft.com/office/drawing/2014/main" id="{10293583-81E0-4362-84FE-A5857FD04DCD}"/>
                </a:ext>
              </a:extLst>
            </p:cNvPr>
            <p:cNvCxnSpPr/>
            <p:nvPr/>
          </p:nvCxnSpPr>
          <p:spPr>
            <a:xfrm>
              <a:off x="3986542" y="3420615"/>
              <a:ext cx="8073159" cy="10008"/>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52315E9-4DD4-4F97-978A-41470CC69B84}"/>
              </a:ext>
            </a:extLst>
          </p:cNvPr>
          <p:cNvGrpSpPr/>
          <p:nvPr/>
        </p:nvGrpSpPr>
        <p:grpSpPr>
          <a:xfrm>
            <a:off x="3692003" y="2885316"/>
            <a:ext cx="5292858" cy="456730"/>
            <a:chOff x="9735203" y="2901116"/>
            <a:chExt cx="5772627" cy="447815"/>
          </a:xfrm>
        </p:grpSpPr>
        <p:cxnSp>
          <p:nvCxnSpPr>
            <p:cNvPr id="46" name="Straight Arrow Connector 45">
              <a:extLst>
                <a:ext uri="{FF2B5EF4-FFF2-40B4-BE49-F238E27FC236}">
                  <a16:creationId xmlns:a16="http://schemas.microsoft.com/office/drawing/2014/main" id="{9A078F15-8E56-4324-AFC1-F86AB27AF44F}"/>
                </a:ext>
              </a:extLst>
            </p:cNvPr>
            <p:cNvCxnSpPr/>
            <p:nvPr/>
          </p:nvCxnSpPr>
          <p:spPr>
            <a:xfrm flipH="1" flipV="1">
              <a:off x="9735203" y="3187628"/>
              <a:ext cx="5772627" cy="60771"/>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DB49FF2-EE97-4D90-A202-F62073C01718}"/>
                </a:ext>
              </a:extLst>
            </p:cNvPr>
            <p:cNvSpPr txBox="1"/>
            <p:nvPr/>
          </p:nvSpPr>
          <p:spPr>
            <a:xfrm>
              <a:off x="9952303" y="2901116"/>
              <a:ext cx="4603438" cy="447815"/>
            </a:xfrm>
            <a:prstGeom prst="rect">
              <a:avLst/>
            </a:prstGeom>
            <a:noFill/>
            <a:ln>
              <a:noFill/>
            </a:ln>
          </p:spPr>
          <p:txBody>
            <a:bodyPr wrap="squar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7.   302 : STS endpoint returned – https://sts.domain.com</a:t>
              </a:r>
            </a:p>
          </p:txBody>
        </p:sp>
      </p:grpSp>
      <p:grpSp>
        <p:nvGrpSpPr>
          <p:cNvPr id="48" name="Group 47">
            <a:extLst>
              <a:ext uri="{FF2B5EF4-FFF2-40B4-BE49-F238E27FC236}">
                <a16:creationId xmlns:a16="http://schemas.microsoft.com/office/drawing/2014/main" id="{D9B90F5F-94DA-4F78-9E6D-626AB2A40E51}"/>
              </a:ext>
            </a:extLst>
          </p:cNvPr>
          <p:cNvGrpSpPr/>
          <p:nvPr/>
        </p:nvGrpSpPr>
        <p:grpSpPr>
          <a:xfrm>
            <a:off x="3708113" y="4338004"/>
            <a:ext cx="7897328" cy="445417"/>
            <a:chOff x="3541220" y="1731349"/>
            <a:chExt cx="2719653" cy="436723"/>
          </a:xfrm>
        </p:grpSpPr>
        <p:cxnSp>
          <p:nvCxnSpPr>
            <p:cNvPr id="49" name="Straight Arrow Connector 48">
              <a:extLst>
                <a:ext uri="{FF2B5EF4-FFF2-40B4-BE49-F238E27FC236}">
                  <a16:creationId xmlns:a16="http://schemas.microsoft.com/office/drawing/2014/main" id="{A33D65DE-55B2-4E99-857A-78CE1A2E7FD0}"/>
                </a:ext>
              </a:extLst>
            </p:cNvPr>
            <p:cNvCxnSpPr/>
            <p:nvPr/>
          </p:nvCxnSpPr>
          <p:spPr>
            <a:xfrm flipH="1">
              <a:off x="3541220" y="2049462"/>
              <a:ext cx="2649909"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2933C8C-086A-4447-A9AB-AEE4AAE0EF7D}"/>
                </a:ext>
              </a:extLst>
            </p:cNvPr>
            <p:cNvSpPr txBox="1"/>
            <p:nvPr/>
          </p:nvSpPr>
          <p:spPr>
            <a:xfrm>
              <a:off x="4431376" y="1731349"/>
              <a:ext cx="1829497" cy="436723"/>
            </a:xfrm>
            <a:prstGeom prst="rect">
              <a:avLst/>
            </a:prstGeom>
            <a:noFill/>
            <a:ln>
              <a:noFill/>
            </a:ln>
          </p:spPr>
          <p:txBody>
            <a:bodyPr wrap="non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12.     200 : [</a:t>
              </a:r>
              <a:r>
                <a:rPr lang="en-US" sz="1020" b="1" i="1" kern="0" dirty="0">
                  <a:solidFill>
                    <a:srgbClr val="FF0000"/>
                  </a:solidFill>
                </a:rPr>
                <a:t>SAML token issued</a:t>
              </a:r>
              <a:r>
                <a:rPr lang="en-US" sz="1020" b="1" i="1" kern="0" dirty="0">
                  <a:gradFill>
                    <a:gsLst>
                      <a:gs pos="2917">
                        <a:schemeClr val="tx1"/>
                      </a:gs>
                      <a:gs pos="30000">
                        <a:schemeClr val="tx1"/>
                      </a:gs>
                    </a:gsLst>
                    <a:lin ang="5400000" scaled="0"/>
                  </a:gradFill>
                </a:rPr>
                <a:t>] included in </a:t>
              </a:r>
              <a:r>
                <a:rPr lang="en-US" sz="1020" b="1" i="1" kern="0" dirty="0" err="1">
                  <a:gradFill>
                    <a:gsLst>
                      <a:gs pos="2917">
                        <a:schemeClr val="tx1"/>
                      </a:gs>
                      <a:gs pos="30000">
                        <a:schemeClr val="tx1"/>
                      </a:gs>
                    </a:gsLst>
                    <a:lin ang="5400000" scaled="0"/>
                  </a:gradFill>
                </a:rPr>
                <a:t>javascript</a:t>
              </a:r>
              <a:r>
                <a:rPr lang="en-US" sz="1020" b="1" i="1" kern="0" dirty="0">
                  <a:gradFill>
                    <a:gsLst>
                      <a:gs pos="2917">
                        <a:schemeClr val="tx1"/>
                      </a:gs>
                      <a:gs pos="30000">
                        <a:schemeClr val="tx1"/>
                      </a:gs>
                    </a:gsLst>
                    <a:lin ang="5400000" scaled="0"/>
                  </a:gradFill>
                </a:rPr>
                <a:t> for </a:t>
              </a:r>
              <a:r>
                <a:rPr lang="en-US" sz="1020" b="1" i="1" kern="0" dirty="0" err="1">
                  <a:gradFill>
                    <a:gsLst>
                      <a:gs pos="2917">
                        <a:schemeClr val="tx1"/>
                      </a:gs>
                      <a:gs pos="30000">
                        <a:schemeClr val="tx1"/>
                      </a:gs>
                    </a:gsLst>
                    <a:lin ang="5400000" scaled="0"/>
                  </a:gradFill>
                </a:rPr>
                <a:t>POSTing</a:t>
              </a:r>
              <a:r>
                <a:rPr lang="en-US" sz="1020" b="1" i="1" kern="0" dirty="0">
                  <a:gradFill>
                    <a:gsLst>
                      <a:gs pos="2917">
                        <a:schemeClr val="tx1"/>
                      </a:gs>
                      <a:gs pos="30000">
                        <a:schemeClr val="tx1"/>
                      </a:gs>
                    </a:gsLst>
                    <a:lin ang="5400000" scaled="0"/>
                  </a:gradFill>
                </a:rPr>
                <a:t> it to </a:t>
              </a:r>
              <a:r>
                <a:rPr lang="en-US" sz="1020" b="1" i="1" kern="0" dirty="0" err="1">
                  <a:gradFill>
                    <a:gsLst>
                      <a:gs pos="2917">
                        <a:schemeClr val="tx1"/>
                      </a:gs>
                      <a:gs pos="30000">
                        <a:schemeClr val="tx1"/>
                      </a:gs>
                    </a:gsLst>
                    <a:lin ang="5400000" scaled="0"/>
                  </a:gradFill>
                </a:rPr>
                <a:t>EvoSTS</a:t>
              </a:r>
              <a:r>
                <a:rPr lang="en-US" sz="1020" b="1" i="1" kern="0" dirty="0">
                  <a:gradFill>
                    <a:gsLst>
                      <a:gs pos="2917">
                        <a:schemeClr val="tx1"/>
                      </a:gs>
                      <a:gs pos="30000">
                        <a:schemeClr val="tx1"/>
                      </a:gs>
                    </a:gsLst>
                    <a:lin ang="5400000" scaled="0"/>
                  </a:gradFill>
                </a:rPr>
                <a:t> </a:t>
              </a:r>
            </a:p>
          </p:txBody>
        </p:sp>
      </p:grpSp>
      <p:grpSp>
        <p:nvGrpSpPr>
          <p:cNvPr id="51" name="Group 50">
            <a:extLst>
              <a:ext uri="{FF2B5EF4-FFF2-40B4-BE49-F238E27FC236}">
                <a16:creationId xmlns:a16="http://schemas.microsoft.com/office/drawing/2014/main" id="{AB711D49-1B0C-4CF8-9602-B278BE664CC0}"/>
              </a:ext>
            </a:extLst>
          </p:cNvPr>
          <p:cNvGrpSpPr/>
          <p:nvPr/>
        </p:nvGrpSpPr>
        <p:grpSpPr>
          <a:xfrm>
            <a:off x="1104598" y="3498859"/>
            <a:ext cx="10298319" cy="445417"/>
            <a:chOff x="1226329" y="3987252"/>
            <a:chExt cx="2655343" cy="436723"/>
          </a:xfrm>
        </p:grpSpPr>
        <p:cxnSp>
          <p:nvCxnSpPr>
            <p:cNvPr id="52" name="Straight Arrow Connector 51">
              <a:extLst>
                <a:ext uri="{FF2B5EF4-FFF2-40B4-BE49-F238E27FC236}">
                  <a16:creationId xmlns:a16="http://schemas.microsoft.com/office/drawing/2014/main" id="{F349C98C-781F-473D-A8F0-D74985A9CB84}"/>
                </a:ext>
              </a:extLst>
            </p:cNvPr>
            <p:cNvCxnSpPr/>
            <p:nvPr/>
          </p:nvCxnSpPr>
          <p:spPr>
            <a:xfrm flipH="1">
              <a:off x="1226329" y="4326777"/>
              <a:ext cx="2655343"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7D6AC26-DDD3-4C05-84B6-749A5472D639}"/>
                </a:ext>
              </a:extLst>
            </p:cNvPr>
            <p:cNvSpPr txBox="1"/>
            <p:nvPr/>
          </p:nvSpPr>
          <p:spPr>
            <a:xfrm>
              <a:off x="1366755" y="3987252"/>
              <a:ext cx="570526" cy="436723"/>
            </a:xfrm>
            <a:prstGeom prst="rect">
              <a:avLst/>
            </a:prstGeom>
            <a:noFill/>
            <a:ln>
              <a:noFill/>
            </a:ln>
          </p:spPr>
          <p:txBody>
            <a:bodyPr wrap="non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9. ADFS FBA prompt (or WIA)</a:t>
              </a:r>
            </a:p>
          </p:txBody>
        </p:sp>
      </p:grpSp>
      <p:grpSp>
        <p:nvGrpSpPr>
          <p:cNvPr id="54" name="Group 53">
            <a:extLst>
              <a:ext uri="{FF2B5EF4-FFF2-40B4-BE49-F238E27FC236}">
                <a16:creationId xmlns:a16="http://schemas.microsoft.com/office/drawing/2014/main" id="{EE9491E9-3011-4692-ABA0-B4FBF38E41B4}"/>
              </a:ext>
            </a:extLst>
          </p:cNvPr>
          <p:cNvGrpSpPr/>
          <p:nvPr/>
        </p:nvGrpSpPr>
        <p:grpSpPr>
          <a:xfrm>
            <a:off x="1057694" y="3941975"/>
            <a:ext cx="10345224" cy="449667"/>
            <a:chOff x="1170961" y="4794821"/>
            <a:chExt cx="2710711" cy="440890"/>
          </a:xfrm>
        </p:grpSpPr>
        <p:cxnSp>
          <p:nvCxnSpPr>
            <p:cNvPr id="55" name="Straight Arrow Connector 54">
              <a:extLst>
                <a:ext uri="{FF2B5EF4-FFF2-40B4-BE49-F238E27FC236}">
                  <a16:creationId xmlns:a16="http://schemas.microsoft.com/office/drawing/2014/main" id="{FD8D2316-A5A6-490E-A813-69640B8DABB7}"/>
                </a:ext>
              </a:extLst>
            </p:cNvPr>
            <p:cNvCxnSpPr/>
            <p:nvPr/>
          </p:nvCxnSpPr>
          <p:spPr>
            <a:xfrm>
              <a:off x="1170961" y="5097461"/>
              <a:ext cx="2710711" cy="1"/>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5AE800B-FA61-44D7-9CA0-62FA20A6BD2E}"/>
                </a:ext>
              </a:extLst>
            </p:cNvPr>
            <p:cNvSpPr txBox="1"/>
            <p:nvPr/>
          </p:nvSpPr>
          <p:spPr>
            <a:xfrm>
              <a:off x="1530179" y="4794821"/>
              <a:ext cx="1378948" cy="440890"/>
            </a:xfrm>
            <a:prstGeom prst="rect">
              <a:avLst/>
            </a:prstGeom>
            <a:noFill/>
            <a:ln>
              <a:noFill/>
            </a:ln>
          </p:spPr>
          <p:txBody>
            <a:bodyPr wrap="squar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10. Creds entered	        GET [ADFS URL] with creds</a:t>
              </a:r>
            </a:p>
          </p:txBody>
        </p:sp>
      </p:grpSp>
      <p:grpSp>
        <p:nvGrpSpPr>
          <p:cNvPr id="57" name="Group 56">
            <a:extLst>
              <a:ext uri="{FF2B5EF4-FFF2-40B4-BE49-F238E27FC236}">
                <a16:creationId xmlns:a16="http://schemas.microsoft.com/office/drawing/2014/main" id="{F82751D2-8A30-48B9-A7A3-34AF2590249F}"/>
              </a:ext>
            </a:extLst>
          </p:cNvPr>
          <p:cNvGrpSpPr/>
          <p:nvPr/>
        </p:nvGrpSpPr>
        <p:grpSpPr>
          <a:xfrm>
            <a:off x="1072270" y="1685817"/>
            <a:ext cx="2605715" cy="589485"/>
            <a:chOff x="833973" y="1968797"/>
            <a:chExt cx="2705101" cy="577979"/>
          </a:xfrm>
        </p:grpSpPr>
        <p:cxnSp>
          <p:nvCxnSpPr>
            <p:cNvPr id="58" name="Straight Arrow Connector 57">
              <a:extLst>
                <a:ext uri="{FF2B5EF4-FFF2-40B4-BE49-F238E27FC236}">
                  <a16:creationId xmlns:a16="http://schemas.microsoft.com/office/drawing/2014/main" id="{C51209B3-0339-47BC-B646-988AFFB1BB3F}"/>
                </a:ext>
              </a:extLst>
            </p:cNvPr>
            <p:cNvCxnSpPr/>
            <p:nvPr/>
          </p:nvCxnSpPr>
          <p:spPr>
            <a:xfrm>
              <a:off x="833973" y="2278062"/>
              <a:ext cx="2705101"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A783911-20E6-451A-BEC8-62E34090D9EA}"/>
                </a:ext>
              </a:extLst>
            </p:cNvPr>
            <p:cNvSpPr txBox="1"/>
            <p:nvPr/>
          </p:nvSpPr>
          <p:spPr>
            <a:xfrm>
              <a:off x="1122203" y="1968797"/>
              <a:ext cx="2027223" cy="577979"/>
            </a:xfrm>
            <a:prstGeom prst="rect">
              <a:avLst/>
            </a:prstGeom>
            <a:noFill/>
            <a:ln>
              <a:noFill/>
            </a:ln>
          </p:spPr>
          <p:txBody>
            <a:bodyPr wrap="non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1. Create a new profile </a:t>
              </a:r>
              <a:r>
                <a:rPr lang="en-US" sz="1020" b="1" i="1" u="sng" kern="0" dirty="0">
                  <a:gradFill>
                    <a:gsLst>
                      <a:gs pos="2917">
                        <a:schemeClr val="tx1"/>
                      </a:gs>
                      <a:gs pos="30000">
                        <a:schemeClr val="tx1"/>
                      </a:gs>
                    </a:gsLst>
                    <a:lin ang="5400000" scaled="0"/>
                  </a:gradFill>
                </a:rPr>
                <a:t>or</a:t>
              </a:r>
              <a:br>
                <a:rPr lang="en-US" sz="1020" b="1" i="1" kern="0" dirty="0">
                  <a:gradFill>
                    <a:gsLst>
                      <a:gs pos="2917">
                        <a:schemeClr val="tx1"/>
                      </a:gs>
                      <a:gs pos="30000">
                        <a:schemeClr val="tx1"/>
                      </a:gs>
                    </a:gsLst>
                    <a:lin ang="5400000" scaled="0"/>
                  </a:gradFill>
                </a:rPr>
              </a:br>
              <a:r>
                <a:rPr lang="en-US" sz="1020" b="1" i="1" kern="0" dirty="0">
                  <a:gradFill>
                    <a:gsLst>
                      <a:gs pos="2917">
                        <a:schemeClr val="tx1"/>
                      </a:gs>
                      <a:gs pos="30000">
                        <a:schemeClr val="tx1"/>
                      </a:gs>
                    </a:gsLst>
                    <a:lin ang="5400000" scaled="0"/>
                  </a:gradFill>
                </a:rPr>
                <a:t>Open an existing profile</a:t>
              </a:r>
            </a:p>
          </p:txBody>
        </p:sp>
      </p:grpSp>
      <p:grpSp>
        <p:nvGrpSpPr>
          <p:cNvPr id="60" name="Group 59">
            <a:extLst>
              <a:ext uri="{FF2B5EF4-FFF2-40B4-BE49-F238E27FC236}">
                <a16:creationId xmlns:a16="http://schemas.microsoft.com/office/drawing/2014/main" id="{C5701619-FD7F-436D-899D-964992D74355}"/>
              </a:ext>
            </a:extLst>
          </p:cNvPr>
          <p:cNvGrpSpPr/>
          <p:nvPr/>
        </p:nvGrpSpPr>
        <p:grpSpPr>
          <a:xfrm>
            <a:off x="3508659" y="1473353"/>
            <a:ext cx="3249146" cy="851530"/>
            <a:chOff x="3398047" y="1659481"/>
            <a:chExt cx="3107925" cy="1010239"/>
          </a:xfrm>
        </p:grpSpPr>
        <p:cxnSp>
          <p:nvCxnSpPr>
            <p:cNvPr id="61" name="Straight Arrow Connector 60">
              <a:extLst>
                <a:ext uri="{FF2B5EF4-FFF2-40B4-BE49-F238E27FC236}">
                  <a16:creationId xmlns:a16="http://schemas.microsoft.com/office/drawing/2014/main" id="{9879D050-C47C-4E2F-9E20-242281D14268}"/>
                </a:ext>
              </a:extLst>
            </p:cNvPr>
            <p:cNvCxnSpPr/>
            <p:nvPr/>
          </p:nvCxnSpPr>
          <p:spPr>
            <a:xfrm>
              <a:off x="3588832" y="2293259"/>
              <a:ext cx="2705101"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AD9D22F-5206-452C-895D-27ED93A5FB76}"/>
                </a:ext>
              </a:extLst>
            </p:cNvPr>
            <p:cNvSpPr txBox="1"/>
            <p:nvPr/>
          </p:nvSpPr>
          <p:spPr>
            <a:xfrm>
              <a:off x="3398047" y="1659481"/>
              <a:ext cx="3107925" cy="1010239"/>
            </a:xfrm>
            <a:prstGeom prst="rect">
              <a:avLst/>
            </a:prstGeom>
            <a:noFill/>
            <a:ln>
              <a:noFill/>
            </a:ln>
          </p:spPr>
          <p:txBody>
            <a:bodyPr wrap="square" lIns="186521" tIns="149217" rIns="186521" bIns="149217" rtlCol="0">
              <a:spAutoFit/>
            </a:bodyPr>
            <a:lstStyle/>
            <a:p>
              <a:pPr>
                <a:lnSpc>
                  <a:spcPct val="90000"/>
                </a:lnSpc>
                <a:spcAft>
                  <a:spcPts val="612"/>
                </a:spcAft>
                <a:defRPr/>
              </a:pPr>
              <a:r>
                <a:rPr lang="en-US" sz="1020" b="1" i="1" kern="0" dirty="0">
                  <a:gradFill>
                    <a:gsLst>
                      <a:gs pos="2917">
                        <a:schemeClr val="tx1"/>
                      </a:gs>
                      <a:gs pos="30000">
                        <a:schemeClr val="tx1"/>
                      </a:gs>
                    </a:gsLst>
                    <a:lin ang="5400000" scaled="0"/>
                  </a:gradFill>
                </a:rPr>
                <a:t>2.</a:t>
              </a:r>
              <a:br>
                <a:rPr lang="en-US" sz="1020" b="1" i="1" kern="0" dirty="0">
                  <a:gradFill>
                    <a:gsLst>
                      <a:gs pos="2917">
                        <a:schemeClr val="tx1"/>
                      </a:gs>
                      <a:gs pos="30000">
                        <a:schemeClr val="tx1"/>
                      </a:gs>
                    </a:gsLst>
                    <a:lin ang="5400000" scaled="0"/>
                  </a:gradFill>
                </a:rPr>
              </a:br>
              <a:r>
                <a:rPr lang="en-US" sz="1020" b="1" i="1" kern="0" dirty="0">
                  <a:gradFill>
                    <a:gsLst>
                      <a:gs pos="2917">
                        <a:schemeClr val="tx1"/>
                      </a:gs>
                      <a:gs pos="30000">
                        <a:schemeClr val="tx1"/>
                      </a:gs>
                    </a:gsLst>
                    <a:lin ang="5400000" scaled="0"/>
                  </a:gradFill>
                </a:rPr>
                <a:t> </a:t>
              </a:r>
              <a:r>
                <a:rPr lang="en-US" sz="1020" b="1" i="1" kern="0" dirty="0" err="1">
                  <a:gradFill>
                    <a:gsLst>
                      <a:gs pos="2917">
                        <a:schemeClr val="tx1"/>
                      </a:gs>
                      <a:gs pos="30000">
                        <a:schemeClr val="tx1"/>
                      </a:gs>
                    </a:gsLst>
                    <a:lin ang="5400000" scaled="0"/>
                  </a:gradFill>
                </a:rPr>
                <a:t>AutoDiscover</a:t>
              </a:r>
              <a:r>
                <a:rPr lang="en-US" sz="1020" b="1" i="1" kern="0" dirty="0">
                  <a:gradFill>
                    <a:gsLst>
                      <a:gs pos="2917">
                        <a:schemeClr val="tx1"/>
                      </a:gs>
                      <a:gs pos="30000">
                        <a:schemeClr val="tx1"/>
                      </a:gs>
                    </a:gsLst>
                    <a:lin ang="5400000" scaled="0"/>
                  </a:gradFill>
                </a:rPr>
                <a:t>, MAPI/HTTP, OAB (</a:t>
              </a:r>
              <a:r>
                <a:rPr lang="en-US" sz="1020" b="1" i="1" kern="0" dirty="0">
                  <a:solidFill>
                    <a:srgbClr val="FF0000"/>
                  </a:solidFill>
                </a:rPr>
                <a:t>no token/no cred</a:t>
              </a:r>
              <a:r>
                <a:rPr lang="en-US" sz="1020" b="1" i="1" kern="0" dirty="0">
                  <a:gradFill>
                    <a:gsLst>
                      <a:gs pos="2917">
                        <a:schemeClr val="tx1"/>
                      </a:gs>
                      <a:gs pos="30000">
                        <a:schemeClr val="tx1"/>
                      </a:gs>
                    </a:gsLst>
                    <a:lin ang="5400000" scaled="0"/>
                  </a:gradFill>
                </a:rPr>
                <a:t>)</a:t>
              </a:r>
              <a:br>
                <a:rPr lang="en-US" sz="1020" b="1" i="1" kern="0" dirty="0">
                  <a:gradFill>
                    <a:gsLst>
                      <a:gs pos="2917">
                        <a:schemeClr val="tx1"/>
                      </a:gs>
                      <a:gs pos="30000">
                        <a:schemeClr val="tx1"/>
                      </a:gs>
                    </a:gsLst>
                    <a:lin ang="5400000" scaled="0"/>
                  </a:gradFill>
                </a:rPr>
              </a:br>
              <a:r>
                <a:rPr lang="en-US" sz="816" b="1" dirty="0">
                  <a:solidFill>
                    <a:srgbClr val="0070C0"/>
                  </a:solidFill>
                  <a:latin typeface="Courier New" panose="02070309020205020404" pitchFamily="49" charset="0"/>
                  <a:cs typeface="Courier New" panose="02070309020205020404" pitchFamily="49" charset="0"/>
                </a:rPr>
                <a:t>“Authorization: Bearer” </a:t>
              </a:r>
              <a:r>
                <a:rPr lang="en-US" sz="816" dirty="0"/>
                <a:t>header </a:t>
              </a:r>
              <a:r>
                <a:rPr lang="en-US" sz="816" dirty="0">
                  <a:sym typeface="Wingdings" panose="05000000000000000000" pitchFamily="2" charset="2"/>
                </a:rPr>
                <a:t> </a:t>
              </a:r>
              <a:r>
                <a:rPr lang="en-US" sz="816" b="1" dirty="0">
                  <a:solidFill>
                    <a:srgbClr val="7030A0"/>
                  </a:solidFill>
                  <a:sym typeface="Wingdings" panose="05000000000000000000" pitchFamily="2" charset="2"/>
                </a:rPr>
                <a:t>ADAL request</a:t>
              </a:r>
              <a:endParaRPr lang="en-US" sz="1020" b="1" i="1" kern="0" dirty="0">
                <a:solidFill>
                  <a:srgbClr val="7030A0"/>
                </a:solidFill>
              </a:endParaRPr>
            </a:p>
          </p:txBody>
        </p:sp>
      </p:grpSp>
      <p:sp>
        <p:nvSpPr>
          <p:cNvPr id="63" name="TextBox 62">
            <a:extLst>
              <a:ext uri="{FF2B5EF4-FFF2-40B4-BE49-F238E27FC236}">
                <a16:creationId xmlns:a16="http://schemas.microsoft.com/office/drawing/2014/main" id="{9E975EF9-1347-41CC-9DF5-D9503BCBFF31}"/>
              </a:ext>
            </a:extLst>
          </p:cNvPr>
          <p:cNvSpPr txBox="1"/>
          <p:nvPr/>
        </p:nvSpPr>
        <p:spPr>
          <a:xfrm>
            <a:off x="9642477" y="910019"/>
            <a:ext cx="1092778" cy="459869"/>
          </a:xfrm>
          <a:prstGeom prst="rect">
            <a:avLst/>
          </a:prstGeom>
          <a:noFill/>
        </p:spPr>
        <p:txBody>
          <a:bodyPr wrap="none" lIns="186521" tIns="149217" rIns="186521" bIns="149217" rtlCol="0">
            <a:spAutoFit/>
          </a:bodyPr>
          <a:lstStyle/>
          <a:p>
            <a:pPr defTabSz="932597" fontAlgn="auto">
              <a:lnSpc>
                <a:spcPct val="90000"/>
              </a:lnSpc>
              <a:spcAft>
                <a:spcPts val="612"/>
              </a:spcAft>
              <a:defRPr/>
            </a:pPr>
            <a:r>
              <a:rPr lang="en-US" sz="1122" b="1" i="1" kern="0" dirty="0">
                <a:gradFill>
                  <a:gsLst>
                    <a:gs pos="2917">
                      <a:schemeClr val="tx1"/>
                    </a:gs>
                    <a:gs pos="30000">
                      <a:schemeClr val="tx1"/>
                    </a:gs>
                  </a:gsLst>
                  <a:lin ang="5400000" scaled="0"/>
                </a:gradFill>
              </a:rPr>
              <a:t>federation</a:t>
            </a:r>
          </a:p>
        </p:txBody>
      </p:sp>
      <p:cxnSp>
        <p:nvCxnSpPr>
          <p:cNvPr id="64" name="Straight Arrow Connector 63">
            <a:extLst>
              <a:ext uri="{FF2B5EF4-FFF2-40B4-BE49-F238E27FC236}">
                <a16:creationId xmlns:a16="http://schemas.microsoft.com/office/drawing/2014/main" id="{FF06ECF6-6CD2-4183-B917-6EBAF2FFCCB8}"/>
              </a:ext>
            </a:extLst>
          </p:cNvPr>
          <p:cNvCxnSpPr/>
          <p:nvPr/>
        </p:nvCxnSpPr>
        <p:spPr>
          <a:xfrm>
            <a:off x="9826187" y="1309413"/>
            <a:ext cx="725358"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DEE7FCF-7423-415F-8FA3-AFBC708E9A69}"/>
              </a:ext>
            </a:extLst>
          </p:cNvPr>
          <p:cNvCxnSpPr/>
          <p:nvPr/>
        </p:nvCxnSpPr>
        <p:spPr>
          <a:xfrm>
            <a:off x="7329825" y="1234642"/>
            <a:ext cx="5029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061A0C3-9F7F-473C-923E-64A9C1E39980}"/>
              </a:ext>
            </a:extLst>
          </p:cNvPr>
          <p:cNvSpPr txBox="1"/>
          <p:nvPr/>
        </p:nvSpPr>
        <p:spPr>
          <a:xfrm>
            <a:off x="7180840" y="926591"/>
            <a:ext cx="698763" cy="459869"/>
          </a:xfrm>
          <a:prstGeom prst="rect">
            <a:avLst/>
          </a:prstGeom>
          <a:noFill/>
        </p:spPr>
        <p:txBody>
          <a:bodyPr wrap="none" lIns="186521" tIns="149217" rIns="186521" bIns="149217" rtlCol="0">
            <a:spAutoFit/>
          </a:bodyPr>
          <a:lstStyle/>
          <a:p>
            <a:pPr defTabSz="932597" fontAlgn="auto">
              <a:lnSpc>
                <a:spcPct val="90000"/>
              </a:lnSpc>
              <a:spcAft>
                <a:spcPts val="612"/>
              </a:spcAft>
              <a:defRPr/>
            </a:pPr>
            <a:r>
              <a:rPr lang="en-US" sz="1122" b="1" i="1" kern="0" dirty="0">
                <a:gradFill>
                  <a:gsLst>
                    <a:gs pos="2917">
                      <a:schemeClr val="tx1"/>
                    </a:gs>
                    <a:gs pos="30000">
                      <a:schemeClr val="tx1"/>
                    </a:gs>
                  </a:gsLst>
                  <a:lin ang="5400000" scaled="0"/>
                </a:gradFill>
              </a:rPr>
              <a:t>trust</a:t>
            </a:r>
          </a:p>
        </p:txBody>
      </p:sp>
      <p:grpSp>
        <p:nvGrpSpPr>
          <p:cNvPr id="67" name="Group 66">
            <a:extLst>
              <a:ext uri="{FF2B5EF4-FFF2-40B4-BE49-F238E27FC236}">
                <a16:creationId xmlns:a16="http://schemas.microsoft.com/office/drawing/2014/main" id="{EFD48B23-9486-48BE-958F-302720111450}"/>
              </a:ext>
            </a:extLst>
          </p:cNvPr>
          <p:cNvGrpSpPr/>
          <p:nvPr/>
        </p:nvGrpSpPr>
        <p:grpSpPr>
          <a:xfrm>
            <a:off x="1143603" y="2166992"/>
            <a:ext cx="2458433" cy="944187"/>
            <a:chOff x="949761" y="2620772"/>
            <a:chExt cx="2458778" cy="944320"/>
          </a:xfrm>
        </p:grpSpPr>
        <p:grpSp>
          <p:nvGrpSpPr>
            <p:cNvPr id="68" name="Group 67">
              <a:extLst>
                <a:ext uri="{FF2B5EF4-FFF2-40B4-BE49-F238E27FC236}">
                  <a16:creationId xmlns:a16="http://schemas.microsoft.com/office/drawing/2014/main" id="{E0554A53-9340-4442-8F1C-BAC4A9E6FEB8}"/>
                </a:ext>
              </a:extLst>
            </p:cNvPr>
            <p:cNvGrpSpPr/>
            <p:nvPr/>
          </p:nvGrpSpPr>
          <p:grpSpPr>
            <a:xfrm>
              <a:off x="2865768" y="2620772"/>
              <a:ext cx="542771" cy="559083"/>
              <a:chOff x="3332632" y="3173282"/>
              <a:chExt cx="542771" cy="559083"/>
            </a:xfrm>
          </p:grpSpPr>
          <p:pic>
            <p:nvPicPr>
              <p:cNvPr id="70" name="Picture 69">
                <a:extLst>
                  <a:ext uri="{FF2B5EF4-FFF2-40B4-BE49-F238E27FC236}">
                    <a16:creationId xmlns:a16="http://schemas.microsoft.com/office/drawing/2014/main" id="{973EF7DB-8C17-4905-8B39-622396B4A9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9808" y="3326770"/>
                <a:ext cx="405595" cy="405595"/>
              </a:xfrm>
              <a:prstGeom prst="rect">
                <a:avLst/>
              </a:prstGeom>
            </p:spPr>
          </p:pic>
          <p:pic>
            <p:nvPicPr>
              <p:cNvPr id="71" name="Picture 70">
                <a:extLst>
                  <a:ext uri="{FF2B5EF4-FFF2-40B4-BE49-F238E27FC236}">
                    <a16:creationId xmlns:a16="http://schemas.microsoft.com/office/drawing/2014/main" id="{E60076BF-25E3-4F70-AD6D-3F5B81779F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2632" y="3173282"/>
                <a:ext cx="302041" cy="302041"/>
              </a:xfrm>
              <a:prstGeom prst="rect">
                <a:avLst/>
              </a:prstGeom>
            </p:spPr>
          </p:pic>
        </p:grpSp>
        <p:sp>
          <p:nvSpPr>
            <p:cNvPr id="69" name="TextBox 68">
              <a:extLst>
                <a:ext uri="{FF2B5EF4-FFF2-40B4-BE49-F238E27FC236}">
                  <a16:creationId xmlns:a16="http://schemas.microsoft.com/office/drawing/2014/main" id="{60554A85-6A96-4300-A868-9E62B4019A67}"/>
                </a:ext>
              </a:extLst>
            </p:cNvPr>
            <p:cNvSpPr txBox="1"/>
            <p:nvPr/>
          </p:nvSpPr>
          <p:spPr>
            <a:xfrm>
              <a:off x="949761" y="2693271"/>
              <a:ext cx="2212139" cy="871821"/>
            </a:xfrm>
            <a:prstGeom prst="rect">
              <a:avLst/>
            </a:prstGeom>
            <a:noFill/>
          </p:spPr>
          <p:txBody>
            <a:bodyPr wrap="none" lIns="182854" tIns="146283" rIns="182854" bIns="146283" rtlCol="0">
              <a:spAutoFit/>
            </a:bodyPr>
            <a:lstStyle/>
            <a:p>
              <a:pPr defTabSz="914224" fontAlgn="auto">
                <a:lnSpc>
                  <a:spcPct val="90000"/>
                </a:lnSpc>
                <a:spcAft>
                  <a:spcPts val="600"/>
                </a:spcAft>
              </a:pPr>
              <a:r>
                <a:rPr lang="en-US" sz="1020" b="1" i="1" kern="0" dirty="0">
                  <a:gradFill>
                    <a:gsLst>
                      <a:gs pos="2917">
                        <a:schemeClr val="tx1"/>
                      </a:gs>
                      <a:gs pos="30000">
                        <a:schemeClr val="tx1"/>
                      </a:gs>
                    </a:gsLst>
                    <a:lin ang="5400000" scaled="0"/>
                  </a:gradFill>
                </a:rPr>
                <a:t>4.</a:t>
              </a:r>
              <a:br>
                <a:rPr lang="en-US" sz="1020" b="1" i="1" kern="0" dirty="0">
                  <a:gradFill>
                    <a:gsLst>
                      <a:gs pos="2917">
                        <a:schemeClr val="tx1"/>
                      </a:gs>
                      <a:gs pos="30000">
                        <a:schemeClr val="tx1"/>
                      </a:gs>
                    </a:gsLst>
                    <a:lin ang="5400000" scaled="0"/>
                  </a:gradFill>
                </a:rPr>
              </a:br>
              <a:r>
                <a:rPr lang="en-US" sz="1020" b="1" i="1" kern="0" dirty="0">
                  <a:gradFill>
                    <a:gsLst>
                      <a:gs pos="2917">
                        <a:schemeClr val="tx1"/>
                      </a:gs>
                      <a:gs pos="30000">
                        <a:schemeClr val="tx1"/>
                      </a:gs>
                    </a:gsLst>
                    <a:lin ang="5400000" scaled="0"/>
                  </a:gradFill>
                </a:rPr>
                <a:t>Implicit sign-in via WebView </a:t>
              </a:r>
              <a:br>
                <a:rPr lang="en-US" sz="1020" b="1" i="1" kern="0" dirty="0">
                  <a:gradFill>
                    <a:gsLst>
                      <a:gs pos="2917">
                        <a:schemeClr val="tx1"/>
                      </a:gs>
                      <a:gs pos="30000">
                        <a:schemeClr val="tx1"/>
                      </a:gs>
                    </a:gsLst>
                    <a:lin ang="5400000" scaled="0"/>
                  </a:gradFill>
                </a:rPr>
              </a:br>
              <a:r>
                <a:rPr lang="en-US" sz="1020" b="1" i="1" kern="0" dirty="0">
                  <a:gradFill>
                    <a:gsLst>
                      <a:gs pos="2917">
                        <a:schemeClr val="tx1"/>
                      </a:gs>
                      <a:gs pos="30000">
                        <a:schemeClr val="tx1"/>
                      </a:gs>
                    </a:gsLst>
                    <a:lin ang="5400000" scaled="0"/>
                  </a:gradFill>
                </a:rPr>
                <a:t>(Show Trident Control)</a:t>
              </a:r>
              <a:br>
                <a:rPr lang="en-US" sz="1020" b="1" i="1" kern="0" dirty="0">
                  <a:gradFill>
                    <a:gsLst>
                      <a:gs pos="2917">
                        <a:schemeClr val="tx1"/>
                      </a:gs>
                      <a:gs pos="30000">
                        <a:schemeClr val="tx1"/>
                      </a:gs>
                    </a:gsLst>
                    <a:lin ang="5400000" scaled="0"/>
                  </a:gradFill>
                </a:rPr>
              </a:br>
              <a:r>
                <a:rPr lang="en-US" sz="1020" b="1" i="1" kern="0" dirty="0">
                  <a:gradFill>
                    <a:gsLst>
                      <a:gs pos="2917">
                        <a:schemeClr val="tx1"/>
                      </a:gs>
                      <a:gs pos="30000">
                        <a:schemeClr val="tx1"/>
                      </a:gs>
                    </a:gsLst>
                    <a:lin ang="5400000" scaled="0"/>
                  </a:gradFill>
                </a:rPr>
                <a:t>Opt-in : MFA</a:t>
              </a:r>
            </a:p>
          </p:txBody>
        </p:sp>
      </p:grpSp>
      <p:pic>
        <p:nvPicPr>
          <p:cNvPr id="72" name="Picture 71">
            <a:extLst>
              <a:ext uri="{FF2B5EF4-FFF2-40B4-BE49-F238E27FC236}">
                <a16:creationId xmlns:a16="http://schemas.microsoft.com/office/drawing/2014/main" id="{5585D59A-369E-4208-AA3E-82EE830593E5}"/>
              </a:ext>
            </a:extLst>
          </p:cNvPr>
          <p:cNvPicPr>
            <a:picLocks noChangeAspect="1"/>
          </p:cNvPicPr>
          <p:nvPr/>
        </p:nvPicPr>
        <p:blipFill>
          <a:blip r:embed="rId5"/>
          <a:stretch>
            <a:fillRect/>
          </a:stretch>
        </p:blipFill>
        <p:spPr>
          <a:xfrm>
            <a:off x="104770" y="2045019"/>
            <a:ext cx="1327713" cy="1629725"/>
          </a:xfrm>
          <a:prstGeom prst="rect">
            <a:avLst/>
          </a:prstGeom>
        </p:spPr>
      </p:pic>
      <p:grpSp>
        <p:nvGrpSpPr>
          <p:cNvPr id="73" name="Group 72">
            <a:extLst>
              <a:ext uri="{FF2B5EF4-FFF2-40B4-BE49-F238E27FC236}">
                <a16:creationId xmlns:a16="http://schemas.microsoft.com/office/drawing/2014/main" id="{BEB8DB93-824E-4F17-8D2B-DA933C53106D}"/>
              </a:ext>
            </a:extLst>
          </p:cNvPr>
          <p:cNvGrpSpPr/>
          <p:nvPr/>
        </p:nvGrpSpPr>
        <p:grpSpPr>
          <a:xfrm>
            <a:off x="11405777" y="3882026"/>
            <a:ext cx="1100966" cy="1088030"/>
            <a:chOff x="7335467" y="4226665"/>
            <a:chExt cx="2040628" cy="676977"/>
          </a:xfrm>
        </p:grpSpPr>
        <p:cxnSp>
          <p:nvCxnSpPr>
            <p:cNvPr id="74" name="Straight Connector 73">
              <a:extLst>
                <a:ext uri="{FF2B5EF4-FFF2-40B4-BE49-F238E27FC236}">
                  <a16:creationId xmlns:a16="http://schemas.microsoft.com/office/drawing/2014/main" id="{297F40BD-1FA3-4A65-917A-7E8A01009086}"/>
                </a:ext>
              </a:extLst>
            </p:cNvPr>
            <p:cNvCxnSpPr/>
            <p:nvPr/>
          </p:nvCxnSpPr>
          <p:spPr>
            <a:xfrm>
              <a:off x="8999775" y="4539931"/>
              <a:ext cx="0" cy="224135"/>
            </a:xfrm>
            <a:prstGeom prst="line">
              <a:avLst/>
            </a:prstGeom>
            <a:ln>
              <a:solidFill>
                <a:srgbClr val="85E5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DDF7346-CCEA-457A-9DE6-8BF95F11CD2A}"/>
                </a:ext>
              </a:extLst>
            </p:cNvPr>
            <p:cNvSpPr txBox="1"/>
            <p:nvPr/>
          </p:nvSpPr>
          <p:spPr>
            <a:xfrm>
              <a:off x="7335467" y="4226665"/>
              <a:ext cx="2040628" cy="676977"/>
            </a:xfrm>
            <a:prstGeom prst="rect">
              <a:avLst/>
            </a:prstGeom>
            <a:noFill/>
          </p:spPr>
          <p:txBody>
            <a:bodyPr wrap="square" lIns="182854" tIns="146283" rIns="182854" bIns="146283" rtlCol="0">
              <a:spAutoFit/>
            </a:bodyPr>
            <a:lstStyle/>
            <a:p>
              <a:pPr defTabSz="914224" fontAlgn="auto">
                <a:lnSpc>
                  <a:spcPct val="90000"/>
                </a:lnSpc>
                <a:spcAft>
                  <a:spcPts val="600"/>
                </a:spcAft>
              </a:pPr>
              <a:r>
                <a:rPr lang="en-US" sz="1122" b="1" i="1" kern="0" dirty="0">
                  <a:gradFill>
                    <a:gsLst>
                      <a:gs pos="2917">
                        <a:schemeClr val="tx1"/>
                      </a:gs>
                      <a:gs pos="30000">
                        <a:schemeClr val="tx1"/>
                      </a:gs>
                    </a:gsLst>
                    <a:lin ang="5400000" scaled="0"/>
                  </a:gradFill>
                </a:rPr>
                <a:t>11.</a:t>
              </a:r>
              <a:br>
                <a:rPr lang="en-US" sz="1122" b="1" i="1" kern="0" dirty="0">
                  <a:gradFill>
                    <a:gsLst>
                      <a:gs pos="2917">
                        <a:schemeClr val="tx1"/>
                      </a:gs>
                      <a:gs pos="30000">
                        <a:schemeClr val="tx1"/>
                      </a:gs>
                    </a:gsLst>
                    <a:lin ang="5400000" scaled="0"/>
                  </a:gradFill>
                </a:rPr>
              </a:br>
              <a:r>
                <a:rPr lang="en-US" sz="1122" b="1" i="1" kern="0" dirty="0">
                  <a:gradFill>
                    <a:gsLst>
                      <a:gs pos="2917">
                        <a:schemeClr val="tx1"/>
                      </a:gs>
                      <a:gs pos="30000">
                        <a:schemeClr val="tx1"/>
                      </a:gs>
                    </a:gsLst>
                    <a:lin ang="5400000" scaled="0"/>
                  </a:gradFill>
                </a:rPr>
                <a:t>(verify Username</a:t>
              </a:r>
              <a:br>
                <a:rPr lang="en-US" sz="1122" b="1" i="1" kern="0" dirty="0">
                  <a:gradFill>
                    <a:gsLst>
                      <a:gs pos="2917">
                        <a:schemeClr val="tx1"/>
                      </a:gs>
                      <a:gs pos="30000">
                        <a:schemeClr val="tx1"/>
                      </a:gs>
                    </a:gsLst>
                    <a:lin ang="5400000" scaled="0"/>
                  </a:gradFill>
                </a:rPr>
              </a:br>
              <a:r>
                <a:rPr lang="en-US" sz="1122" b="1" i="1" kern="0" dirty="0">
                  <a:gradFill>
                    <a:gsLst>
                      <a:gs pos="2917">
                        <a:schemeClr val="tx1"/>
                      </a:gs>
                      <a:gs pos="30000">
                        <a:schemeClr val="tx1"/>
                      </a:gs>
                    </a:gsLst>
                    <a:lin ang="5400000" scaled="0"/>
                  </a:gradFill>
                </a:rPr>
                <a:t>/password)</a:t>
              </a:r>
            </a:p>
          </p:txBody>
        </p:sp>
      </p:grpSp>
      <p:sp>
        <p:nvSpPr>
          <p:cNvPr id="76" name="Speech Bubble: Rectangle 75">
            <a:extLst>
              <a:ext uri="{FF2B5EF4-FFF2-40B4-BE49-F238E27FC236}">
                <a16:creationId xmlns:a16="http://schemas.microsoft.com/office/drawing/2014/main" id="{05BA7E9C-808F-4F0A-AF96-70231859BF71}"/>
              </a:ext>
            </a:extLst>
          </p:cNvPr>
          <p:cNvSpPr/>
          <p:nvPr/>
        </p:nvSpPr>
        <p:spPr>
          <a:xfrm>
            <a:off x="9778949" y="4961297"/>
            <a:ext cx="910528" cy="908654"/>
          </a:xfrm>
          <a:prstGeom prst="wedgeRectCallout">
            <a:avLst>
              <a:gd name="adj1" fmla="val -128426"/>
              <a:gd name="adj2" fmla="val -30524"/>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20" i="1" dirty="0">
                <a:solidFill>
                  <a:schemeClr val="tx1"/>
                </a:solidFill>
              </a:rPr>
              <a:t>Conditional Access Policies evaluated here …</a:t>
            </a:r>
            <a:endParaRPr lang="en-US" sz="1020" dirty="0">
              <a:solidFill>
                <a:schemeClr val="tx1"/>
              </a:solidFill>
            </a:endParaRPr>
          </a:p>
          <a:p>
            <a:pPr algn="ctr"/>
            <a:endParaRPr lang="en-US" sz="1020" dirty="0"/>
          </a:p>
        </p:txBody>
      </p:sp>
      <p:cxnSp>
        <p:nvCxnSpPr>
          <p:cNvPr id="77" name="Straight Arrow Connector 76">
            <a:extLst>
              <a:ext uri="{FF2B5EF4-FFF2-40B4-BE49-F238E27FC236}">
                <a16:creationId xmlns:a16="http://schemas.microsoft.com/office/drawing/2014/main" id="{5C68911B-EB2E-4582-AD81-F8D7386A0BD4}"/>
              </a:ext>
            </a:extLst>
          </p:cNvPr>
          <p:cNvCxnSpPr/>
          <p:nvPr/>
        </p:nvCxnSpPr>
        <p:spPr>
          <a:xfrm>
            <a:off x="3742310" y="2917622"/>
            <a:ext cx="5315009"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C904178-AA3F-4734-ACE1-57DA01532DB1}"/>
              </a:ext>
            </a:extLst>
          </p:cNvPr>
          <p:cNvSpPr txBox="1"/>
          <p:nvPr/>
        </p:nvSpPr>
        <p:spPr>
          <a:xfrm>
            <a:off x="3887410" y="2619630"/>
            <a:ext cx="4609488" cy="618390"/>
          </a:xfrm>
          <a:prstGeom prst="rect">
            <a:avLst/>
          </a:prstGeom>
          <a:noFill/>
          <a:ln>
            <a:noFill/>
          </a:ln>
        </p:spPr>
        <p:txBody>
          <a:bodyPr wrap="square" lIns="186521" tIns="149217" rIns="186521" bIns="149217" rtlCol="0">
            <a:spAutoFit/>
          </a:bodyPr>
          <a:lstStyle/>
          <a:p>
            <a:pPr>
              <a:lnSpc>
                <a:spcPct val="90000"/>
              </a:lnSpc>
              <a:spcAft>
                <a:spcPts val="612"/>
              </a:spcAft>
              <a:defRPr/>
            </a:pPr>
            <a:r>
              <a:rPr lang="en-US" sz="1122" b="1" i="1" kern="0" dirty="0">
                <a:gradFill>
                  <a:gsLst>
                    <a:gs pos="2917">
                      <a:schemeClr val="tx1"/>
                    </a:gs>
                    <a:gs pos="30000">
                      <a:schemeClr val="tx1"/>
                    </a:gs>
                  </a:gsLst>
                  <a:lin ang="5400000" scaled="0"/>
                </a:gradFill>
              </a:rPr>
              <a:t>6.   OAuth </a:t>
            </a:r>
            <a:r>
              <a:rPr lang="en-US" sz="1122" b="1" i="1" kern="0" dirty="0" err="1">
                <a:gradFill>
                  <a:gsLst>
                    <a:gs pos="2917">
                      <a:schemeClr val="tx1"/>
                    </a:gs>
                    <a:gs pos="30000">
                      <a:schemeClr val="tx1"/>
                    </a:gs>
                  </a:gsLst>
                  <a:lin ang="5400000" scaled="0"/>
                </a:gradFill>
              </a:rPr>
              <a:t>Req</a:t>
            </a:r>
            <a:r>
              <a:rPr lang="en-US" sz="1122" b="1" i="1" kern="0" dirty="0">
                <a:gradFill>
                  <a:gsLst>
                    <a:gs pos="2917">
                      <a:schemeClr val="tx1"/>
                    </a:gs>
                    <a:gs pos="30000">
                      <a:schemeClr val="tx1"/>
                    </a:gs>
                  </a:gsLst>
                  <a:lin ang="5400000" scaled="0"/>
                </a:gradFill>
              </a:rPr>
              <a:t> : </a:t>
            </a:r>
            <a:r>
              <a:rPr lang="en-US" sz="1122" i="1" kern="0" dirty="0" err="1">
                <a:gradFill>
                  <a:gsLst>
                    <a:gs pos="2917">
                      <a:schemeClr val="tx1"/>
                    </a:gs>
                    <a:gs pos="30000">
                      <a:schemeClr val="tx1"/>
                    </a:gs>
                  </a:gsLst>
                  <a:lin ang="5400000" scaled="0"/>
                </a:gradFill>
              </a:rPr>
              <a:t>EvoSTS</a:t>
            </a:r>
            <a:r>
              <a:rPr lang="en-US" sz="1122" i="1" kern="0" dirty="0">
                <a:gradFill>
                  <a:gsLst>
                    <a:gs pos="2917">
                      <a:schemeClr val="tx1"/>
                    </a:gs>
                    <a:gs pos="30000">
                      <a:schemeClr val="tx1"/>
                    </a:gs>
                  </a:gsLst>
                  <a:lin ang="5400000" scaled="0"/>
                </a:gradFill>
              </a:rPr>
              <a:t>/</a:t>
            </a:r>
            <a:r>
              <a:rPr lang="en-US" sz="1122" dirty="0"/>
              <a:t>oauth2/</a:t>
            </a:r>
            <a:r>
              <a:rPr lang="en-US" sz="1122" dirty="0" err="1"/>
              <a:t>authorize?</a:t>
            </a:r>
            <a:r>
              <a:rPr lang="en-US" sz="1122" b="1" dirty="0" err="1"/>
              <a:t>response_type</a:t>
            </a:r>
            <a:r>
              <a:rPr lang="en-US" sz="1122" b="1" dirty="0"/>
              <a:t>= </a:t>
            </a:r>
            <a:r>
              <a:rPr lang="en-US" sz="1122" b="1" dirty="0">
                <a:solidFill>
                  <a:srgbClr val="FF0000"/>
                </a:solidFill>
              </a:rPr>
              <a:t>code</a:t>
            </a:r>
            <a:r>
              <a:rPr lang="en-US" sz="1122" b="1" dirty="0"/>
              <a:t>…</a:t>
            </a:r>
            <a:r>
              <a:rPr lang="en-US" sz="1122" b="1" i="1" kern="0" dirty="0">
                <a:gradFill>
                  <a:gsLst>
                    <a:gs pos="2917">
                      <a:schemeClr val="tx1"/>
                    </a:gs>
                    <a:gs pos="30000">
                      <a:schemeClr val="tx1"/>
                    </a:gs>
                  </a:gsLst>
                  <a:lin ang="5400000" scaled="0"/>
                </a:gradFill>
              </a:rPr>
              <a:t> </a:t>
            </a:r>
          </a:p>
        </p:txBody>
      </p:sp>
      <p:sp>
        <p:nvSpPr>
          <p:cNvPr id="79" name="Speech Bubble: Rectangle 78">
            <a:extLst>
              <a:ext uri="{FF2B5EF4-FFF2-40B4-BE49-F238E27FC236}">
                <a16:creationId xmlns:a16="http://schemas.microsoft.com/office/drawing/2014/main" id="{1F07BDC6-141B-4421-BC76-EEE1BE28633B}"/>
              </a:ext>
            </a:extLst>
          </p:cNvPr>
          <p:cNvSpPr/>
          <p:nvPr/>
        </p:nvSpPr>
        <p:spPr>
          <a:xfrm>
            <a:off x="11486774" y="5171794"/>
            <a:ext cx="910528" cy="908654"/>
          </a:xfrm>
          <a:prstGeom prst="wedgeRectCallout">
            <a:avLst>
              <a:gd name="adj1" fmla="val -60826"/>
              <a:gd name="adj2" fmla="val -10750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20" i="1" dirty="0">
                <a:solidFill>
                  <a:schemeClr val="tx1"/>
                </a:solidFill>
              </a:rPr>
              <a:t>(Legacy)</a:t>
            </a:r>
            <a:br>
              <a:rPr lang="en-US" sz="1020" i="1" dirty="0">
                <a:solidFill>
                  <a:schemeClr val="tx1"/>
                </a:solidFill>
              </a:rPr>
            </a:br>
            <a:r>
              <a:rPr lang="en-US" sz="1020" i="1" dirty="0">
                <a:solidFill>
                  <a:schemeClr val="tx1"/>
                </a:solidFill>
              </a:rPr>
              <a:t>ADFS</a:t>
            </a:r>
            <a:br>
              <a:rPr lang="en-US" sz="1020" i="1" dirty="0">
                <a:solidFill>
                  <a:schemeClr val="tx1"/>
                </a:solidFill>
              </a:rPr>
            </a:br>
            <a:r>
              <a:rPr lang="en-US" sz="1020" i="1" dirty="0">
                <a:solidFill>
                  <a:schemeClr val="tx1"/>
                </a:solidFill>
              </a:rPr>
              <a:t>Client Access Filtering …</a:t>
            </a:r>
            <a:endParaRPr lang="en-US" sz="1020" dirty="0">
              <a:solidFill>
                <a:schemeClr val="tx1"/>
              </a:solidFill>
            </a:endParaRPr>
          </a:p>
          <a:p>
            <a:pPr algn="ctr"/>
            <a:endParaRPr lang="en-US" sz="1020" dirty="0"/>
          </a:p>
        </p:txBody>
      </p:sp>
      <p:grpSp>
        <p:nvGrpSpPr>
          <p:cNvPr id="80" name="Group 79">
            <a:extLst>
              <a:ext uri="{FF2B5EF4-FFF2-40B4-BE49-F238E27FC236}">
                <a16:creationId xmlns:a16="http://schemas.microsoft.com/office/drawing/2014/main" id="{E6309574-D79B-4D31-A56F-FF3CE787C7B7}"/>
              </a:ext>
            </a:extLst>
          </p:cNvPr>
          <p:cNvGrpSpPr/>
          <p:nvPr/>
        </p:nvGrpSpPr>
        <p:grpSpPr>
          <a:xfrm>
            <a:off x="1278483" y="4780607"/>
            <a:ext cx="1854537" cy="1363127"/>
            <a:chOff x="1252664" y="4687296"/>
            <a:chExt cx="1818339" cy="1336520"/>
          </a:xfrm>
          <a:solidFill>
            <a:srgbClr val="FF0000"/>
          </a:solidFill>
        </p:grpSpPr>
        <p:sp>
          <p:nvSpPr>
            <p:cNvPr id="81" name="Speech Bubble: Rectangle 80">
              <a:extLst>
                <a:ext uri="{FF2B5EF4-FFF2-40B4-BE49-F238E27FC236}">
                  <a16:creationId xmlns:a16="http://schemas.microsoft.com/office/drawing/2014/main" id="{59A36F03-151D-4861-8E8F-7601F133AABD}"/>
                </a:ext>
              </a:extLst>
            </p:cNvPr>
            <p:cNvSpPr/>
            <p:nvPr/>
          </p:nvSpPr>
          <p:spPr>
            <a:xfrm>
              <a:off x="1252664" y="4687296"/>
              <a:ext cx="1818339" cy="1336520"/>
            </a:xfrm>
            <a:prstGeom prst="wedgeRectCallout">
              <a:avLst>
                <a:gd name="adj1" fmla="val 77845"/>
                <a:gd name="adj2" fmla="val 312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4"/>
            </a:p>
          </p:txBody>
        </p:sp>
        <p:pic>
          <p:nvPicPr>
            <p:cNvPr id="82" name="Picture 81">
              <a:extLst>
                <a:ext uri="{FF2B5EF4-FFF2-40B4-BE49-F238E27FC236}">
                  <a16:creationId xmlns:a16="http://schemas.microsoft.com/office/drawing/2014/main" id="{5E9F5E4B-08A4-45EA-B5BE-48ED2BC41813}"/>
                </a:ext>
              </a:extLst>
            </p:cNvPr>
            <p:cNvPicPr>
              <a:picLocks noChangeAspect="1"/>
            </p:cNvPicPr>
            <p:nvPr/>
          </p:nvPicPr>
          <p:blipFill>
            <a:blip r:embed="rId6"/>
            <a:stretch>
              <a:fillRect/>
            </a:stretch>
          </p:blipFill>
          <p:spPr>
            <a:xfrm>
              <a:off x="1275021" y="4730482"/>
              <a:ext cx="1706923" cy="1248073"/>
            </a:xfrm>
            <a:prstGeom prst="rect">
              <a:avLst/>
            </a:prstGeom>
            <a:grpFill/>
          </p:spPr>
        </p:pic>
      </p:grpSp>
      <p:pic>
        <p:nvPicPr>
          <p:cNvPr id="83" name="Picture 82">
            <a:extLst>
              <a:ext uri="{FF2B5EF4-FFF2-40B4-BE49-F238E27FC236}">
                <a16:creationId xmlns:a16="http://schemas.microsoft.com/office/drawing/2014/main" id="{C8C542BB-0216-4B14-AB4A-32B3CD749AC9}"/>
              </a:ext>
            </a:extLst>
          </p:cNvPr>
          <p:cNvPicPr>
            <a:picLocks noChangeAspect="1"/>
          </p:cNvPicPr>
          <p:nvPr/>
        </p:nvPicPr>
        <p:blipFill>
          <a:blip r:embed="rId7"/>
          <a:stretch>
            <a:fillRect/>
          </a:stretch>
        </p:blipFill>
        <p:spPr>
          <a:xfrm>
            <a:off x="1875183" y="6132292"/>
            <a:ext cx="689743" cy="260842"/>
          </a:xfrm>
          <a:prstGeom prst="rect">
            <a:avLst/>
          </a:prstGeom>
        </p:spPr>
      </p:pic>
      <p:sp>
        <p:nvSpPr>
          <p:cNvPr id="84" name="Speech Bubble: Rectangle 83">
            <a:extLst>
              <a:ext uri="{FF2B5EF4-FFF2-40B4-BE49-F238E27FC236}">
                <a16:creationId xmlns:a16="http://schemas.microsoft.com/office/drawing/2014/main" id="{A75325BA-5852-4473-9839-3AF5E0486868}"/>
              </a:ext>
            </a:extLst>
          </p:cNvPr>
          <p:cNvSpPr/>
          <p:nvPr/>
        </p:nvSpPr>
        <p:spPr>
          <a:xfrm>
            <a:off x="9581245" y="2102889"/>
            <a:ext cx="2543480" cy="613216"/>
          </a:xfrm>
          <a:prstGeom prst="wedgeRectCallout">
            <a:avLst>
              <a:gd name="adj1" fmla="val 22799"/>
              <a:gd name="adj2" fmla="val 218355"/>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20" dirty="0">
                <a:solidFill>
                  <a:schemeClr val="tx1"/>
                </a:solidFill>
              </a:rPr>
              <a:t>For WIA this endpoint should be enabled : “/</a:t>
            </a:r>
            <a:r>
              <a:rPr lang="en-US" sz="1020" dirty="0" err="1">
                <a:solidFill>
                  <a:schemeClr val="tx1"/>
                </a:solidFill>
              </a:rPr>
              <a:t>adfs</a:t>
            </a:r>
            <a:r>
              <a:rPr lang="en-US" sz="1020" dirty="0">
                <a:solidFill>
                  <a:schemeClr val="tx1"/>
                </a:solidFill>
              </a:rPr>
              <a:t>/services/trust/13/</a:t>
            </a:r>
            <a:r>
              <a:rPr lang="en-US" sz="1020" dirty="0" err="1">
                <a:solidFill>
                  <a:schemeClr val="tx1"/>
                </a:solidFill>
              </a:rPr>
              <a:t>windowstransport</a:t>
            </a:r>
            <a:r>
              <a:rPr lang="en-US" sz="1020" dirty="0">
                <a:solidFill>
                  <a:schemeClr val="tx1"/>
                </a:solidFill>
              </a:rPr>
              <a:t>”</a:t>
            </a:r>
          </a:p>
        </p:txBody>
      </p:sp>
      <p:cxnSp>
        <p:nvCxnSpPr>
          <p:cNvPr id="85" name="Straight Arrow Connector 84">
            <a:extLst>
              <a:ext uri="{FF2B5EF4-FFF2-40B4-BE49-F238E27FC236}">
                <a16:creationId xmlns:a16="http://schemas.microsoft.com/office/drawing/2014/main" id="{8E8DB8D0-C883-41D3-B9F6-8BF719658699}"/>
              </a:ext>
            </a:extLst>
          </p:cNvPr>
          <p:cNvCxnSpPr/>
          <p:nvPr/>
        </p:nvCxnSpPr>
        <p:spPr>
          <a:xfrm flipH="1">
            <a:off x="3708119" y="5257298"/>
            <a:ext cx="5306605"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033FF1F-F59C-4CFC-82C1-09E9665FFD68}"/>
              </a:ext>
            </a:extLst>
          </p:cNvPr>
          <p:cNvSpPr txBox="1"/>
          <p:nvPr/>
        </p:nvSpPr>
        <p:spPr>
          <a:xfrm>
            <a:off x="4429988" y="4963494"/>
            <a:ext cx="5088508" cy="445417"/>
          </a:xfrm>
          <a:prstGeom prst="rect">
            <a:avLst/>
          </a:prstGeom>
          <a:noFill/>
          <a:ln>
            <a:noFill/>
          </a:ln>
        </p:spPr>
        <p:txBody>
          <a:bodyPr wrap="non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14.    302: (return  OAUTH </a:t>
            </a:r>
            <a:r>
              <a:rPr lang="en-US" sz="1020" b="1" i="1" kern="0" dirty="0" err="1">
                <a:gradFill>
                  <a:gsLst>
                    <a:gs pos="2917">
                      <a:schemeClr val="tx1"/>
                    </a:gs>
                    <a:gs pos="30000">
                      <a:schemeClr val="tx1"/>
                    </a:gs>
                  </a:gsLst>
                  <a:lin ang="5400000" scaled="0"/>
                </a:gradFill>
              </a:rPr>
              <a:t>AuthZ</a:t>
            </a:r>
            <a:r>
              <a:rPr lang="en-US" sz="1020" b="1" i="1" kern="0" dirty="0">
                <a:gradFill>
                  <a:gsLst>
                    <a:gs pos="2917">
                      <a:schemeClr val="tx1"/>
                    </a:gs>
                    <a:gs pos="30000">
                      <a:schemeClr val="tx1"/>
                    </a:gs>
                  </a:gsLst>
                  <a:lin ang="5400000" scaled="0"/>
                </a:gradFill>
              </a:rPr>
              <a:t> </a:t>
            </a:r>
            <a:r>
              <a:rPr lang="en-US" sz="1020" b="1" i="1" kern="0" dirty="0">
                <a:solidFill>
                  <a:srgbClr val="FF0000"/>
                </a:solidFill>
              </a:rPr>
              <a:t>code</a:t>
            </a:r>
            <a:r>
              <a:rPr lang="en-US" sz="1020" b="1" i="1" kern="0" dirty="0">
                <a:gradFill>
                  <a:gsLst>
                    <a:gs pos="2917">
                      <a:schemeClr val="tx1"/>
                    </a:gs>
                    <a:gs pos="30000">
                      <a:schemeClr val="tx1"/>
                    </a:gs>
                  </a:gsLst>
                  <a:lin ang="5400000" scaled="0"/>
                </a:gradFill>
              </a:rPr>
              <a:t>  / redirect to </a:t>
            </a:r>
            <a:r>
              <a:rPr lang="en-US" sz="1020" b="1" i="1" kern="0" dirty="0" err="1">
                <a:gradFill>
                  <a:gsLst>
                    <a:gs pos="2917">
                      <a:schemeClr val="tx1"/>
                    </a:gs>
                    <a:gs pos="30000">
                      <a:schemeClr val="tx1"/>
                    </a:gs>
                  </a:gsLst>
                  <a:lin ang="5400000" scaled="0"/>
                </a:gradFill>
              </a:rPr>
              <a:t>EvoSTS</a:t>
            </a:r>
            <a:r>
              <a:rPr lang="en-US" sz="1020" b="1" i="1" kern="0" dirty="0">
                <a:gradFill>
                  <a:gsLst>
                    <a:gs pos="2917">
                      <a:schemeClr val="tx1"/>
                    </a:gs>
                    <a:gs pos="30000">
                      <a:schemeClr val="tx1"/>
                    </a:gs>
                  </a:gsLst>
                  <a:lin ang="5400000" scaled="0"/>
                </a:gradFill>
              </a:rPr>
              <a:t> : OAUTH/Token)</a:t>
            </a:r>
          </a:p>
        </p:txBody>
      </p:sp>
      <p:cxnSp>
        <p:nvCxnSpPr>
          <p:cNvPr id="87" name="Straight Arrow Connector 86">
            <a:extLst>
              <a:ext uri="{FF2B5EF4-FFF2-40B4-BE49-F238E27FC236}">
                <a16:creationId xmlns:a16="http://schemas.microsoft.com/office/drawing/2014/main" id="{33007A8E-D601-48C9-9D73-B3A73F33ADBE}"/>
              </a:ext>
            </a:extLst>
          </p:cNvPr>
          <p:cNvCxnSpPr/>
          <p:nvPr/>
        </p:nvCxnSpPr>
        <p:spPr>
          <a:xfrm>
            <a:off x="3708114" y="5517254"/>
            <a:ext cx="5315009" cy="0"/>
          </a:xfrm>
          <a:prstGeom prst="straightConnector1">
            <a:avLst/>
          </a:prstGeom>
          <a:ln>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5D854FC-4D18-4DC8-A0EF-BA120BB53C78}"/>
              </a:ext>
            </a:extLst>
          </p:cNvPr>
          <p:cNvSpPr txBox="1"/>
          <p:nvPr/>
        </p:nvSpPr>
        <p:spPr>
          <a:xfrm>
            <a:off x="4947890" y="5214493"/>
            <a:ext cx="3443785" cy="445417"/>
          </a:xfrm>
          <a:prstGeom prst="rect">
            <a:avLst/>
          </a:prstGeom>
          <a:noFill/>
          <a:ln>
            <a:noFill/>
          </a:ln>
        </p:spPr>
        <p:txBody>
          <a:bodyPr wrap="none" lIns="186521" tIns="149217" rIns="186521" bIns="149217" rtlCol="0">
            <a:spAutoFit/>
          </a:bodyPr>
          <a:lstStyle/>
          <a:p>
            <a:pPr defTabSz="932597" fontAlgn="auto">
              <a:lnSpc>
                <a:spcPct val="90000"/>
              </a:lnSpc>
              <a:spcAft>
                <a:spcPts val="612"/>
              </a:spcAft>
              <a:defRPr/>
            </a:pPr>
            <a:r>
              <a:rPr lang="en-US" sz="1020" b="1" i="1" kern="0" dirty="0">
                <a:gradFill>
                  <a:gsLst>
                    <a:gs pos="2917">
                      <a:schemeClr val="tx1"/>
                    </a:gs>
                    <a:gs pos="30000">
                      <a:schemeClr val="tx1"/>
                    </a:gs>
                  </a:gsLst>
                  <a:lin ang="5400000" scaled="0"/>
                </a:gradFill>
              </a:rPr>
              <a:t>15.    POST to OAuth/Token using the </a:t>
            </a:r>
            <a:r>
              <a:rPr lang="en-US" sz="1020" b="1" i="1" kern="0" dirty="0" err="1">
                <a:gradFill>
                  <a:gsLst>
                    <a:gs pos="2917">
                      <a:schemeClr val="tx1"/>
                    </a:gs>
                    <a:gs pos="30000">
                      <a:schemeClr val="tx1"/>
                    </a:gs>
                  </a:gsLst>
                  <a:lin ang="5400000" scaled="0"/>
                </a:gradFill>
              </a:rPr>
              <a:t>AuthZ</a:t>
            </a:r>
            <a:r>
              <a:rPr lang="en-US" sz="1020" b="1" i="1" kern="0" dirty="0">
                <a:gradFill>
                  <a:gsLst>
                    <a:gs pos="2917">
                      <a:schemeClr val="tx1"/>
                    </a:gs>
                    <a:gs pos="30000">
                      <a:schemeClr val="tx1"/>
                    </a:gs>
                  </a:gsLst>
                  <a:lin ang="5400000" scaled="0"/>
                </a:gradFill>
              </a:rPr>
              <a:t> code</a:t>
            </a:r>
          </a:p>
        </p:txBody>
      </p:sp>
    </p:spTree>
    <p:extLst>
      <p:ext uri="{BB962C8B-B14F-4D97-AF65-F5344CB8AC3E}">
        <p14:creationId xmlns:p14="http://schemas.microsoft.com/office/powerpoint/2010/main" val="3496055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wipe(left)">
                                      <p:cBhvr>
                                        <p:cTn id="29" dur="500"/>
                                        <p:tgtEl>
                                          <p:spTgt spid="78"/>
                                        </p:tgtEl>
                                      </p:cBhvr>
                                    </p:animEffect>
                                  </p:childTnLst>
                                </p:cTn>
                              </p:par>
                              <p:par>
                                <p:cTn id="30" presetID="22" presetClass="entr" presetSubtype="8" fill="hold"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left)">
                                      <p:cBhvr>
                                        <p:cTn id="49" dur="500"/>
                                        <p:tgtEl>
                                          <p:spTgt spid="8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left)">
                                      <p:cBhvr>
                                        <p:cTn id="62" dur="500"/>
                                        <p:tgtEl>
                                          <p:spTgt spid="7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wipe(right)">
                                      <p:cBhvr>
                                        <p:cTn id="75" dur="500"/>
                                        <p:tgtEl>
                                          <p:spTgt spid="85"/>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86"/>
                                        </p:tgtEl>
                                        <p:attrNameLst>
                                          <p:attrName>style.visibility</p:attrName>
                                        </p:attrNameLst>
                                      </p:cBhvr>
                                      <p:to>
                                        <p:strVal val="visible"/>
                                      </p:to>
                                    </p:set>
                                    <p:animEffect transition="in" filter="wipe(right)">
                                      <p:cBhvr>
                                        <p:cTn id="78" dur="500"/>
                                        <p:tgtEl>
                                          <p:spTgt spid="8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wipe(left)">
                                      <p:cBhvr>
                                        <p:cTn id="83" dur="500"/>
                                        <p:tgtEl>
                                          <p:spTgt spid="7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wipe(left)">
                                      <p:cBhvr>
                                        <p:cTn id="88" dur="500"/>
                                        <p:tgtEl>
                                          <p:spTgt spid="88"/>
                                        </p:tgtEl>
                                      </p:cBhvr>
                                    </p:animEffect>
                                  </p:childTnLst>
                                </p:cTn>
                              </p:par>
                              <p:par>
                                <p:cTn id="89" presetID="22" presetClass="entr" presetSubtype="8" fill="hold" nodeType="withEffect">
                                  <p:stCondLst>
                                    <p:cond delay="0"/>
                                  </p:stCondLst>
                                  <p:childTnLst>
                                    <p:set>
                                      <p:cBhvr>
                                        <p:cTn id="90" dur="1" fill="hold">
                                          <p:stCondLst>
                                            <p:cond delay="0"/>
                                          </p:stCondLst>
                                        </p:cTn>
                                        <p:tgtEl>
                                          <p:spTgt spid="87"/>
                                        </p:tgtEl>
                                        <p:attrNameLst>
                                          <p:attrName>style.visibility</p:attrName>
                                        </p:attrNameLst>
                                      </p:cBhvr>
                                      <p:to>
                                        <p:strVal val="visible"/>
                                      </p:to>
                                    </p:set>
                                    <p:animEffect transition="in" filter="wipe(left)">
                                      <p:cBhvr>
                                        <p:cTn id="91" dur="500"/>
                                        <p:tgtEl>
                                          <p:spTgt spid="87"/>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0"/>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80"/>
                                        </p:tgtEl>
                                        <p:attrNameLst>
                                          <p:attrName>style.visibility</p:attrName>
                                        </p:attrNameLst>
                                      </p:cBhvr>
                                      <p:to>
                                        <p:strVal val="visible"/>
                                      </p:to>
                                    </p:set>
                                    <p:animEffect transition="in" filter="wipe(right)">
                                      <p:cBhvr>
                                        <p:cTn id="100" dur="500"/>
                                        <p:tgtEl>
                                          <p:spTgt spid="8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3"/>
                                        </p:tgtEl>
                                        <p:attrNameLst>
                                          <p:attrName>style.visibility</p:attrName>
                                        </p:attrNameLst>
                                      </p:cBhvr>
                                      <p:to>
                                        <p:strVal val="visible"/>
                                      </p:to>
                                    </p:set>
                                    <p:animEffect transition="in" filter="wipe(left)">
                                      <p:cBhvr>
                                        <p:cTn id="105" dur="500"/>
                                        <p:tgtEl>
                                          <p:spTgt spid="83"/>
                                        </p:tgtEl>
                                      </p:cBhvr>
                                    </p:animEffect>
                                  </p:childTnLst>
                                </p:cTn>
                              </p:par>
                              <p:par>
                                <p:cTn id="106" presetID="22" presetClass="entr" presetSubtype="8" fill="hold" nodeType="withEffect">
                                  <p:stCondLst>
                                    <p:cond delay="0"/>
                                  </p:stCondLst>
                                  <p:childTnLst>
                                    <p:set>
                                      <p:cBhvr>
                                        <p:cTn id="107" dur="1" fill="hold">
                                          <p:stCondLst>
                                            <p:cond delay="0"/>
                                          </p:stCondLst>
                                        </p:cTn>
                                        <p:tgtEl>
                                          <p:spTgt spid="4"/>
                                        </p:tgtEl>
                                        <p:attrNameLst>
                                          <p:attrName>style.visibility</p:attrName>
                                        </p:attrNameLst>
                                      </p:cBhvr>
                                      <p:to>
                                        <p:strVal val="visible"/>
                                      </p:to>
                                    </p:set>
                                    <p:animEffect transition="in" filter="wipe(left)">
                                      <p:cBhvr>
                                        <p:cTn id="108" dur="500"/>
                                        <p:tgtEl>
                                          <p:spTgt spid="4"/>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p:bldP spid="79" grpId="0" animBg="1"/>
      <p:bldP spid="84" grpId="0" animBg="1"/>
      <p:bldP spid="86" grpId="0"/>
      <p:bldP spid="8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fr-FR" dirty="0"/>
              <a:t>AD FS : </a:t>
            </a:r>
            <a:r>
              <a:rPr lang="fr-FR" dirty="0" err="1"/>
              <a:t>Friendly</a:t>
            </a:r>
            <a:r>
              <a:rPr lang="fr-FR" dirty="0"/>
              <a:t> AD FS </a:t>
            </a:r>
            <a:r>
              <a:rPr lang="fr-FR" dirty="0" err="1"/>
              <a:t>features</a:t>
            </a:r>
            <a:r>
              <a:rPr lang="fr-FR" dirty="0"/>
              <a:t> </a:t>
            </a:r>
            <a:r>
              <a:rPr lang="fr-FR"/>
              <a:t>for Azure AD</a:t>
            </a:r>
            <a:endParaRPr lang="fr-FR" dirty="0"/>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66141" y="1922261"/>
            <a:ext cx="11887200" cy="351788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1400" dirty="0">
                <a:latin typeface="+mn-lt"/>
              </a:rPr>
              <a:t>All enhanced sign-in experiences are available (except for home realm discovery which is not applicable for Azure AD/Office 365 scenarios)</a:t>
            </a:r>
            <a:endParaRPr lang="fr-FR" sz="1400" dirty="0">
              <a:latin typeface="+mn-lt"/>
            </a:endParaRPr>
          </a:p>
          <a:p>
            <a:pPr lvl="0">
              <a:lnSpc>
                <a:spcPct val="150000"/>
              </a:lnSpc>
            </a:pPr>
            <a:r>
              <a:rPr lang="en-US" sz="1400" dirty="0">
                <a:latin typeface="+mn-lt"/>
              </a:rPr>
              <a:t>Extranet password change </a:t>
            </a:r>
            <a:endParaRPr lang="fr-FR" sz="1400" dirty="0">
              <a:latin typeface="+mn-lt"/>
            </a:endParaRPr>
          </a:p>
          <a:p>
            <a:pPr lvl="0">
              <a:lnSpc>
                <a:spcPct val="150000"/>
              </a:lnSpc>
            </a:pPr>
            <a:r>
              <a:rPr lang="en-US" sz="1400" dirty="0">
                <a:latin typeface="+mn-lt"/>
              </a:rPr>
              <a:t>Extranet soft account lockout</a:t>
            </a:r>
          </a:p>
          <a:p>
            <a:pPr lvl="0">
              <a:lnSpc>
                <a:spcPct val="150000"/>
              </a:lnSpc>
            </a:pPr>
            <a:r>
              <a:rPr lang="en-US" sz="1400" dirty="0">
                <a:latin typeface="+mn-lt"/>
              </a:rPr>
              <a:t>Extranet </a:t>
            </a:r>
            <a:r>
              <a:rPr lang="en-US" sz="1400" b="1" dirty="0">
                <a:latin typeface="+mn-lt"/>
              </a:rPr>
              <a:t>Smart</a:t>
            </a:r>
            <a:r>
              <a:rPr lang="en-US" sz="1400" dirty="0">
                <a:latin typeface="+mn-lt"/>
              </a:rPr>
              <a:t> Lockout  (new)</a:t>
            </a:r>
            <a:endParaRPr lang="fr-FR" sz="1400" dirty="0">
              <a:latin typeface="+mn-lt"/>
            </a:endParaRPr>
          </a:p>
          <a:p>
            <a:pPr lvl="0">
              <a:lnSpc>
                <a:spcPct val="150000"/>
              </a:lnSpc>
            </a:pPr>
            <a:r>
              <a:rPr lang="en-US" sz="1400" dirty="0">
                <a:latin typeface="+mn-lt"/>
              </a:rPr>
              <a:t>Reduction of SSO cookie size with Dynamic Group security identifier (SID) Hydration</a:t>
            </a:r>
            <a:endParaRPr lang="fr-FR" sz="1400" dirty="0">
              <a:latin typeface="+mn-lt"/>
            </a:endParaRPr>
          </a:p>
          <a:p>
            <a:pPr lvl="0">
              <a:lnSpc>
                <a:spcPct val="150000"/>
              </a:lnSpc>
            </a:pPr>
            <a:r>
              <a:rPr lang="en-US" sz="1400" dirty="0">
                <a:latin typeface="+mn-lt"/>
              </a:rPr>
              <a:t>Consistent client-request-id for troubleshooting</a:t>
            </a:r>
            <a:endParaRPr lang="fr-FR" sz="1400" dirty="0">
              <a:latin typeface="+mn-lt"/>
            </a:endParaRPr>
          </a:p>
          <a:p>
            <a:pPr lvl="0">
              <a:lnSpc>
                <a:spcPct val="150000"/>
              </a:lnSpc>
            </a:pPr>
            <a:r>
              <a:rPr lang="en-US" sz="1400" dirty="0">
                <a:latin typeface="+mn-lt"/>
              </a:rPr>
              <a:t>Password expiry notification</a:t>
            </a:r>
            <a:endParaRPr lang="fr-FR" sz="1400" dirty="0">
              <a:latin typeface="+mn-lt"/>
            </a:endParaRPr>
          </a:p>
          <a:p>
            <a:pPr lvl="1" indent="-342900">
              <a:buFont typeface="Wingdings" panose="05000000000000000000" pitchFamily="2" charset="2"/>
              <a:buChar char="§"/>
              <a:defRPr/>
            </a:pPr>
            <a:endPar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fr-FR"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1745430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AU" dirty="0"/>
              <a:t>Alternate Login ID</a:t>
            </a:r>
            <a:endParaRPr lang="fr-FR" dirty="0"/>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66141" y="1922261"/>
            <a:ext cx="5212023" cy="373025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
              <a:defRPr/>
            </a:pPr>
            <a:r>
              <a:rPr lang="en-US" sz="1200" dirty="0">
                <a:gradFill>
                  <a:gsLst>
                    <a:gs pos="1250">
                      <a:srgbClr val="505050"/>
                    </a:gs>
                    <a:gs pos="100000">
                      <a:srgbClr val="505050"/>
                    </a:gs>
                  </a:gsLst>
                  <a:lin ang="5400000" scaled="0"/>
                </a:gradFill>
                <a:latin typeface="+mn-lt"/>
              </a:rPr>
              <a:t>By default, federation with Azure AD requires users to have a UPN that matches their publicly routable federated domain name (i.e. user@contoso.com)</a:t>
            </a:r>
            <a:br>
              <a:rPr lang="en-US" sz="1200" dirty="0">
                <a:gradFill>
                  <a:gsLst>
                    <a:gs pos="1250">
                      <a:srgbClr val="505050"/>
                    </a:gs>
                    <a:gs pos="100000">
                      <a:srgbClr val="505050"/>
                    </a:gs>
                  </a:gsLst>
                  <a:lin ang="5400000" scaled="0"/>
                </a:gradFill>
                <a:latin typeface="+mn-lt"/>
              </a:rPr>
            </a:br>
            <a:endParaRPr lang="en-US" sz="1200" dirty="0">
              <a:gradFill>
                <a:gsLst>
                  <a:gs pos="1250">
                    <a:srgbClr val="505050"/>
                  </a:gs>
                  <a:gs pos="100000">
                    <a:srgbClr val="505050"/>
                  </a:gs>
                </a:gsLst>
                <a:lin ang="5400000" scaled="0"/>
              </a:gradFill>
              <a:latin typeface="+mn-lt"/>
            </a:endParaRPr>
          </a:p>
          <a:p>
            <a:pPr lvl="0">
              <a:buFont typeface="Wingdings" panose="05000000000000000000" pitchFamily="2" charset="2"/>
              <a:buChar char="§"/>
              <a:defRPr/>
            </a:pPr>
            <a:r>
              <a:rPr lang="en-US" sz="1200" dirty="0">
                <a:gradFill>
                  <a:gsLst>
                    <a:gs pos="1250">
                      <a:srgbClr val="505050"/>
                    </a:gs>
                    <a:gs pos="100000">
                      <a:srgbClr val="505050"/>
                    </a:gs>
                  </a:gsLst>
                  <a:lin ang="5400000" scaled="0"/>
                </a:gradFill>
                <a:latin typeface="+mn-lt"/>
              </a:rPr>
              <a:t>If your on-premises UPNs are using non-routable domains (i.e. </a:t>
            </a:r>
            <a:r>
              <a:rPr lang="en-US" sz="1200" dirty="0" err="1">
                <a:gradFill>
                  <a:gsLst>
                    <a:gs pos="1250">
                      <a:srgbClr val="505050"/>
                    </a:gs>
                    <a:gs pos="100000">
                      <a:srgbClr val="505050"/>
                    </a:gs>
                  </a:gsLst>
                  <a:lin ang="5400000" scaled="0"/>
                </a:gradFill>
                <a:latin typeface="+mn-lt"/>
              </a:rPr>
              <a:t>contoso.local</a:t>
            </a:r>
            <a:r>
              <a:rPr lang="en-US" sz="1200" dirty="0">
                <a:gradFill>
                  <a:gsLst>
                    <a:gs pos="1250">
                      <a:srgbClr val="505050"/>
                    </a:gs>
                    <a:gs pos="100000">
                      <a:srgbClr val="505050"/>
                    </a:gs>
                  </a:gsLst>
                  <a:lin ang="5400000" scaled="0"/>
                </a:gradFill>
                <a:latin typeface="+mn-lt"/>
              </a:rPr>
              <a:t>) or your cannot change your existing UPN's to match your public domain due to application dependencies then you cannot use your on-premises </a:t>
            </a:r>
            <a:r>
              <a:rPr lang="en-US" sz="1200" dirty="0" err="1">
                <a:gradFill>
                  <a:gsLst>
                    <a:gs pos="1250">
                      <a:srgbClr val="505050"/>
                    </a:gs>
                    <a:gs pos="100000">
                      <a:srgbClr val="505050"/>
                    </a:gs>
                  </a:gsLst>
                  <a:lin ang="5400000" scaled="0"/>
                </a:gradFill>
                <a:latin typeface="+mn-lt"/>
              </a:rPr>
              <a:t>UserPrincipalName</a:t>
            </a:r>
            <a:r>
              <a:rPr lang="en-US" sz="1200" dirty="0">
                <a:gradFill>
                  <a:gsLst>
                    <a:gs pos="1250">
                      <a:srgbClr val="505050"/>
                    </a:gs>
                    <a:gs pos="100000">
                      <a:srgbClr val="505050"/>
                    </a:gs>
                  </a:gsLst>
                  <a:lin ang="5400000" scaled="0"/>
                </a:gradFill>
                <a:latin typeface="+mn-lt"/>
              </a:rPr>
              <a:t> attribute to authenticate your users to Azure AD</a:t>
            </a:r>
            <a:br>
              <a:rPr lang="en-US" sz="1200" dirty="0">
                <a:gradFill>
                  <a:gsLst>
                    <a:gs pos="1250">
                      <a:srgbClr val="505050"/>
                    </a:gs>
                    <a:gs pos="100000">
                      <a:srgbClr val="505050"/>
                    </a:gs>
                  </a:gsLst>
                  <a:lin ang="5400000" scaled="0"/>
                </a:gradFill>
                <a:latin typeface="+mn-lt"/>
              </a:rPr>
            </a:br>
            <a:endParaRPr lang="en-US" sz="1200" dirty="0">
              <a:gradFill>
                <a:gsLst>
                  <a:gs pos="1250">
                    <a:srgbClr val="505050"/>
                  </a:gs>
                  <a:gs pos="100000">
                    <a:srgbClr val="505050"/>
                  </a:gs>
                </a:gsLst>
                <a:lin ang="5400000" scaled="0"/>
              </a:gradFill>
              <a:latin typeface="+mn-lt"/>
            </a:endParaRPr>
          </a:p>
          <a:p>
            <a:pPr lvl="0">
              <a:buFont typeface="Wingdings" panose="05000000000000000000" pitchFamily="2" charset="2"/>
              <a:buChar char="§"/>
              <a:defRPr/>
            </a:pPr>
            <a:r>
              <a:rPr lang="en-US" sz="1200" dirty="0">
                <a:gradFill>
                  <a:gsLst>
                    <a:gs pos="1250">
                      <a:srgbClr val="505050"/>
                    </a:gs>
                    <a:gs pos="100000">
                      <a:srgbClr val="505050"/>
                    </a:gs>
                  </a:gsLst>
                  <a:lin ang="5400000" scaled="0"/>
                </a:gradFill>
                <a:latin typeface="+mn-lt"/>
              </a:rPr>
              <a:t>To solve this problem, you can enable the alternate login ID functionality which allows you to configure a sign-in experience where this alternate login ID is an attribute of a user object in AD other than the UPN that can be set to the public routable federated domain</a:t>
            </a:r>
          </a:p>
          <a:p>
            <a:pPr lvl="0">
              <a:buFont typeface="Wingdings" panose="05000000000000000000" pitchFamily="2" charset="2"/>
              <a:buChar char="§"/>
              <a:defRPr/>
            </a:pPr>
            <a:endParaRPr lang="en-US" sz="1200" dirty="0">
              <a:gradFill>
                <a:gsLst>
                  <a:gs pos="1250">
                    <a:srgbClr val="505050"/>
                  </a:gs>
                  <a:gs pos="100000">
                    <a:srgbClr val="505050"/>
                  </a:gs>
                </a:gsLst>
                <a:lin ang="5400000" scaled="0"/>
              </a:gradFill>
              <a:latin typeface="+mn-lt"/>
            </a:endParaRPr>
          </a:p>
          <a:p>
            <a:pPr lvl="0">
              <a:buFont typeface="Wingdings" panose="05000000000000000000" pitchFamily="2" charset="2"/>
              <a:buChar char="§"/>
              <a:defRPr/>
            </a:pPr>
            <a:r>
              <a:rPr lang="en-US" sz="1200" dirty="0">
                <a:gradFill>
                  <a:gsLst>
                    <a:gs pos="1250">
                      <a:srgbClr val="505050"/>
                    </a:gs>
                    <a:gs pos="100000">
                      <a:srgbClr val="505050"/>
                    </a:gs>
                  </a:gsLst>
                  <a:lin ang="5400000" scaled="0"/>
                </a:gradFill>
                <a:latin typeface="+mn-lt"/>
              </a:rPr>
              <a:t>Using the 'mail' attribute for alternate login ID functionality is strongly recommended</a:t>
            </a:r>
          </a:p>
          <a:p>
            <a:pPr marL="0" marR="0" lvl="0" indent="0" algn="l" defTabSz="932742" rtl="0" eaLnBrk="1" fontAlgn="auto" latinLnBrk="0" hangingPunct="1">
              <a:lnSpc>
                <a:spcPct val="90000"/>
              </a:lnSpc>
              <a:spcBef>
                <a:spcPct val="20000"/>
              </a:spcBef>
              <a:spcAft>
                <a:spcPts val="0"/>
              </a:spcAft>
              <a:buClrTx/>
              <a:buSzPct val="90000"/>
              <a:buNone/>
              <a:tabLst/>
              <a:defRPr/>
            </a:pPr>
            <a:endPar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fr-FR"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endParaRPr>
          </a:p>
        </p:txBody>
      </p:sp>
      <p:sp>
        <p:nvSpPr>
          <p:cNvPr id="3" name="Rectangle 2">
            <a:extLst>
              <a:ext uri="{FF2B5EF4-FFF2-40B4-BE49-F238E27FC236}">
                <a16:creationId xmlns:a16="http://schemas.microsoft.com/office/drawing/2014/main" id="{0200566F-1732-4F74-9D2F-A9E933F2C333}"/>
              </a:ext>
            </a:extLst>
          </p:cNvPr>
          <p:cNvSpPr/>
          <p:nvPr/>
        </p:nvSpPr>
        <p:spPr>
          <a:xfrm>
            <a:off x="6200278" y="6307572"/>
            <a:ext cx="6216650" cy="430887"/>
          </a:xfrm>
          <a:prstGeom prst="rect">
            <a:avLst/>
          </a:prstGeom>
        </p:spPr>
        <p:txBody>
          <a:bodyPr>
            <a:spAutoFit/>
          </a:bodyPr>
          <a:lstStyle/>
          <a:p>
            <a:pPr algn="l"/>
            <a:r>
              <a:rPr lang="fr-FR" sz="1100" dirty="0">
                <a:hlinkClick r:id="rId3"/>
              </a:rPr>
              <a:t>https://blogs.technet.microsoft.com/kaushika/2014/04/20/introduction-to-active-directory-federation-services-ad-fs-alternateloginid-feature/</a:t>
            </a:r>
            <a:r>
              <a:rPr lang="fr-FR" sz="1100" dirty="0"/>
              <a:t> </a:t>
            </a:r>
          </a:p>
        </p:txBody>
      </p:sp>
      <p:pic>
        <p:nvPicPr>
          <p:cNvPr id="4" name="Picture 3">
            <a:extLst>
              <a:ext uri="{FF2B5EF4-FFF2-40B4-BE49-F238E27FC236}">
                <a16:creationId xmlns:a16="http://schemas.microsoft.com/office/drawing/2014/main" id="{162DD2CD-98AD-434C-8C73-D34BAD16AB9D}"/>
              </a:ext>
            </a:extLst>
          </p:cNvPr>
          <p:cNvPicPr>
            <a:picLocks noChangeAspect="1"/>
          </p:cNvPicPr>
          <p:nvPr/>
        </p:nvPicPr>
        <p:blipFill>
          <a:blip r:embed="rId4"/>
          <a:stretch>
            <a:fillRect/>
          </a:stretch>
        </p:blipFill>
        <p:spPr>
          <a:xfrm>
            <a:off x="6291130" y="1554462"/>
            <a:ext cx="5541546" cy="4777409"/>
          </a:xfrm>
          <a:prstGeom prst="rect">
            <a:avLst/>
          </a:prstGeom>
        </p:spPr>
      </p:pic>
    </p:spTree>
    <p:extLst>
      <p:ext uri="{BB962C8B-B14F-4D97-AF65-F5344CB8AC3E}">
        <p14:creationId xmlns:p14="http://schemas.microsoft.com/office/powerpoint/2010/main" val="4773292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A7D2C4-8A6C-4F49-B754-050C7E610282}"/>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42</a:t>
            </a:fld>
            <a:endParaRPr lang="en-US" dirty="0"/>
          </a:p>
        </p:txBody>
      </p:sp>
      <p:sp>
        <p:nvSpPr>
          <p:cNvPr id="3" name="Text Placeholder 2">
            <a:extLst>
              <a:ext uri="{FF2B5EF4-FFF2-40B4-BE49-F238E27FC236}">
                <a16:creationId xmlns:a16="http://schemas.microsoft.com/office/drawing/2014/main" id="{46789252-92C7-4672-826F-D9EB455E854B}"/>
              </a:ext>
            </a:extLst>
          </p:cNvPr>
          <p:cNvSpPr>
            <a:spLocks noGrp="1"/>
          </p:cNvSpPr>
          <p:nvPr>
            <p:ph type="body" sz="quarter" idx="13"/>
          </p:nvPr>
        </p:nvSpPr>
        <p:spPr/>
        <p:txBody>
          <a:bodyPr/>
          <a:lstStyle/>
          <a:p>
            <a:r>
              <a:rPr lang="fr-FR" dirty="0"/>
              <a:t>AD FS - Extranet Account Lockout </a:t>
            </a:r>
            <a:r>
              <a:rPr lang="fr-FR" dirty="0" err="1"/>
              <a:t>security</a:t>
            </a:r>
            <a:r>
              <a:rPr lang="fr-FR" dirty="0"/>
              <a:t> </a:t>
            </a:r>
            <a:r>
              <a:rPr lang="fr-FR" dirty="0" err="1"/>
              <a:t>feature</a:t>
            </a:r>
            <a:endParaRPr lang="fr-FR" dirty="0"/>
          </a:p>
        </p:txBody>
      </p:sp>
      <p:sp>
        <p:nvSpPr>
          <p:cNvPr id="4" name="Rectangle 3">
            <a:extLst>
              <a:ext uri="{FF2B5EF4-FFF2-40B4-BE49-F238E27FC236}">
                <a16:creationId xmlns:a16="http://schemas.microsoft.com/office/drawing/2014/main" id="{6CF1436A-CFDD-489C-8372-0F1955AC1C1F}"/>
              </a:ext>
            </a:extLst>
          </p:cNvPr>
          <p:cNvSpPr/>
          <p:nvPr/>
        </p:nvSpPr>
        <p:spPr>
          <a:xfrm>
            <a:off x="457580" y="1942799"/>
            <a:ext cx="11154286" cy="4431983"/>
          </a:xfrm>
          <a:prstGeom prst="rect">
            <a:avLst/>
          </a:prstGeom>
        </p:spPr>
        <p:txBody>
          <a:bodyPr wrap="square">
            <a:spAutoFit/>
          </a:bodyPr>
          <a:lstStyle/>
          <a:p>
            <a:pPr marL="285750" indent="-285750" algn="l">
              <a:buFont typeface="Arial" panose="020B0604020202020204" pitchFamily="34" charset="0"/>
              <a:buChar char="•"/>
            </a:pPr>
            <a:r>
              <a:rPr lang="en-US" sz="1400" dirty="0">
                <a:solidFill>
                  <a:srgbClr val="333333"/>
                </a:solidFill>
              </a:rPr>
              <a:t>This feature exists since ADFS 2012 R2 (aka. V3)</a:t>
            </a:r>
          </a:p>
          <a:p>
            <a:pPr marL="285750" indent="-285750" algn="l">
              <a:buFont typeface="Arial" panose="020B0604020202020204" pitchFamily="34" charset="0"/>
              <a:buChar char="•"/>
            </a:pPr>
            <a:r>
              <a:rPr lang="en-US" sz="1400" dirty="0"/>
              <a:t>With this feature, AD FS will "stop" authenticating the "malicious" user account from outside for a period of time. Please note that this feature only applies to </a:t>
            </a:r>
            <a:r>
              <a:rPr lang="en-US" sz="1400" b="1" dirty="0"/>
              <a:t>username and password authentication</a:t>
            </a:r>
          </a:p>
          <a:p>
            <a:pPr marL="285750" indent="-285750" algn="l">
              <a:buFont typeface="Arial" panose="020B0604020202020204" pitchFamily="34" charset="0"/>
              <a:buChar char="•"/>
            </a:pPr>
            <a:endParaRPr lang="en-US" sz="1400" b="1" dirty="0"/>
          </a:p>
          <a:p>
            <a:pPr marL="825475" lvl="1" indent="-285750" algn="l">
              <a:buFont typeface="Arial" panose="020B0604020202020204" pitchFamily="34" charset="0"/>
              <a:buChar char="•"/>
            </a:pPr>
            <a:r>
              <a:rPr lang="en-US" sz="1400" dirty="0"/>
              <a:t>First of all, it protects your user accounts from </a:t>
            </a:r>
            <a:r>
              <a:rPr lang="en-US" sz="1400" b="1" dirty="0"/>
              <a:t>brute force attacks</a:t>
            </a:r>
            <a:r>
              <a:rPr lang="en-US" sz="1400" dirty="0"/>
              <a:t> where an attacker tries to guess a user's password by continuously sending authentication requests. </a:t>
            </a:r>
          </a:p>
          <a:p>
            <a:pPr marL="1365199" lvl="2" indent="-285750" algn="l">
              <a:buFont typeface="Arial" panose="020B0604020202020204" pitchFamily="34" charset="0"/>
              <a:buChar char="•"/>
            </a:pPr>
            <a:r>
              <a:rPr lang="en-US" sz="1200" dirty="0"/>
              <a:t>In this case, AD FS will lock out the malicious user account for extranet access. </a:t>
            </a:r>
            <a:br>
              <a:rPr lang="en-US" sz="1200" dirty="0"/>
            </a:br>
            <a:endParaRPr lang="en-US" sz="1200" dirty="0"/>
          </a:p>
          <a:p>
            <a:pPr marL="825475" lvl="1" indent="-285750" algn="l">
              <a:buFont typeface="Arial" panose="020B0604020202020204" pitchFamily="34" charset="0"/>
              <a:buChar char="•"/>
            </a:pPr>
            <a:r>
              <a:rPr lang="en-US" sz="1400" dirty="0"/>
              <a:t>Second of all, it protects your user accounts from </a:t>
            </a:r>
            <a:r>
              <a:rPr lang="en-US" sz="1400" b="1" dirty="0"/>
              <a:t>malicious account lockout</a:t>
            </a:r>
            <a:r>
              <a:rPr lang="en-US" sz="1400" dirty="0"/>
              <a:t> where an attacker wants to lock out a user account by sending authentication requests with wrong passwords.</a:t>
            </a:r>
          </a:p>
          <a:p>
            <a:pPr marL="1365199" lvl="2" indent="-285750" algn="l">
              <a:buFont typeface="Arial" panose="020B0604020202020204" pitchFamily="34" charset="0"/>
              <a:buChar char="•"/>
            </a:pPr>
            <a:r>
              <a:rPr lang="en-US" sz="1200" dirty="0"/>
              <a:t>In this case, although the user account will be locked out by AD FS for extranet access, the actual user account in AD is not locked out and the user can still access corporate resources within the organization.</a:t>
            </a:r>
          </a:p>
          <a:p>
            <a:pPr marL="1365199" lvl="2" indent="-285750" algn="l">
              <a:buFont typeface="Arial" panose="020B0604020202020204" pitchFamily="34" charset="0"/>
              <a:buChar char="•"/>
            </a:pPr>
            <a:r>
              <a:rPr lang="en-US" sz="1200" b="1" dirty="0"/>
              <a:t>We call it soft-lockout as compared to actual AD account lockout.</a:t>
            </a:r>
            <a:br>
              <a:rPr lang="en-US" sz="1200" b="1" dirty="0"/>
            </a:br>
            <a:endParaRPr lang="en-US" sz="1200" b="1" dirty="0"/>
          </a:p>
          <a:p>
            <a:pPr marL="285750" indent="-285750" algn="l">
              <a:buFont typeface="Arial" panose="020B0604020202020204" pitchFamily="34" charset="0"/>
              <a:buChar char="•"/>
            </a:pPr>
            <a:r>
              <a:rPr lang="en-US" sz="1400" dirty="0">
                <a:solidFill>
                  <a:srgbClr val="333333"/>
                </a:solidFill>
              </a:rPr>
              <a:t>This feature only works for extranet scenario where the authentication requests come through the Web Application Proxy. </a:t>
            </a:r>
          </a:p>
          <a:p>
            <a:pPr marL="285750" indent="-285750" algn="l">
              <a:buFont typeface="Arial" panose="020B0604020202020204" pitchFamily="34" charset="0"/>
              <a:buChar char="•"/>
            </a:pPr>
            <a:endParaRPr lang="en-US" sz="1400" dirty="0">
              <a:solidFill>
                <a:srgbClr val="333333"/>
              </a:solidFill>
            </a:endParaRPr>
          </a:p>
          <a:p>
            <a:pPr marL="285750" indent="-285750" algn="l">
              <a:buFont typeface="Arial" panose="020B0604020202020204" pitchFamily="34" charset="0"/>
              <a:buChar char="•"/>
            </a:pPr>
            <a:r>
              <a:rPr lang="en-US" sz="1400" dirty="0">
                <a:solidFill>
                  <a:srgbClr val="333333"/>
                </a:solidFill>
              </a:rPr>
              <a:t>This feature works independently from AD Lockout </a:t>
            </a:r>
            <a:r>
              <a:rPr lang="en-US" sz="1400" b="1" dirty="0">
                <a:solidFill>
                  <a:srgbClr val="333333"/>
                </a:solidFill>
              </a:rPr>
              <a:t>policy but you do need to consider a few things when it comes to configuring extranet lockout setting to make sure this feature work as intended</a:t>
            </a:r>
            <a:r>
              <a:rPr lang="en-US" sz="1400" dirty="0">
                <a:solidFill>
                  <a:srgbClr val="333333"/>
                </a:solidFill>
              </a:rPr>
              <a:t>.</a:t>
            </a:r>
          </a:p>
          <a:p>
            <a:pPr marL="285750" indent="-285750" algn="l">
              <a:buFont typeface="Arial" panose="020B0604020202020204" pitchFamily="34" charset="0"/>
              <a:buChar char="•"/>
            </a:pPr>
            <a:endParaRPr lang="en-US" sz="1400" dirty="0">
              <a:solidFill>
                <a:srgbClr val="333333"/>
              </a:solidFill>
            </a:endParaRPr>
          </a:p>
          <a:p>
            <a:pPr marL="285750" indent="-285750" algn="l">
              <a:buFont typeface="Arial" panose="020B0604020202020204" pitchFamily="34" charset="0"/>
              <a:buChar char="•"/>
            </a:pPr>
            <a:r>
              <a:rPr lang="en-US" sz="1400" dirty="0">
                <a:solidFill>
                  <a:srgbClr val="333333"/>
                </a:solidFill>
              </a:rPr>
              <a:t>See : Demystify extranet lockout feature in AD FS 3.0 :</a:t>
            </a:r>
          </a:p>
          <a:p>
            <a:pPr marL="825475" lvl="1" indent="-285750" algn="l">
              <a:buFont typeface="Arial" panose="020B0604020202020204" pitchFamily="34" charset="0"/>
              <a:buChar char="•"/>
            </a:pPr>
            <a:r>
              <a:rPr lang="en-US" sz="1400" dirty="0">
                <a:solidFill>
                  <a:srgbClr val="333333"/>
                </a:solidFill>
                <a:hlinkClick r:id="rId3"/>
              </a:rPr>
              <a:t>https://blogs.msdn.microsoft.com/luzhao1/2015/06/24/demystify-extranet-lockout-feature-in-ad-fs-3-0/</a:t>
            </a:r>
            <a:r>
              <a:rPr lang="en-US" sz="1400" dirty="0">
                <a:solidFill>
                  <a:srgbClr val="333333"/>
                </a:solidFill>
              </a:rPr>
              <a:t> </a:t>
            </a:r>
            <a:endParaRPr lang="en-US" sz="1400" b="0" i="0" dirty="0">
              <a:solidFill>
                <a:srgbClr val="333333"/>
              </a:solidFill>
              <a:effectLst/>
            </a:endParaRPr>
          </a:p>
        </p:txBody>
      </p:sp>
    </p:spTree>
    <p:extLst>
      <p:ext uri="{BB962C8B-B14F-4D97-AF65-F5344CB8AC3E}">
        <p14:creationId xmlns:p14="http://schemas.microsoft.com/office/powerpoint/2010/main" val="12251784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17ECEE-FF59-4434-9021-7078CDAA91F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43</a:t>
            </a:fld>
            <a:endParaRPr lang="en-US" dirty="0"/>
          </a:p>
        </p:txBody>
      </p:sp>
      <p:sp>
        <p:nvSpPr>
          <p:cNvPr id="3" name="Text Placeholder 2">
            <a:extLst>
              <a:ext uri="{FF2B5EF4-FFF2-40B4-BE49-F238E27FC236}">
                <a16:creationId xmlns:a16="http://schemas.microsoft.com/office/drawing/2014/main" id="{6348FF72-F5CB-4D3A-91BB-2C015D67E34A}"/>
              </a:ext>
            </a:extLst>
          </p:cNvPr>
          <p:cNvSpPr>
            <a:spLocks noGrp="1"/>
          </p:cNvSpPr>
          <p:nvPr>
            <p:ph type="body" sz="quarter" idx="13"/>
          </p:nvPr>
        </p:nvSpPr>
        <p:spPr/>
        <p:txBody>
          <a:bodyPr/>
          <a:lstStyle/>
          <a:p>
            <a:r>
              <a:rPr lang="fr-FR" dirty="0"/>
              <a:t>AD FS : </a:t>
            </a:r>
            <a:r>
              <a:rPr lang="en-US" dirty="0"/>
              <a:t>Extranet SMART Lockout (ESL)</a:t>
            </a:r>
            <a:endParaRPr lang="fr-FR" dirty="0"/>
          </a:p>
        </p:txBody>
      </p:sp>
      <p:sp>
        <p:nvSpPr>
          <p:cNvPr id="5" name="Rectangle 4">
            <a:extLst>
              <a:ext uri="{FF2B5EF4-FFF2-40B4-BE49-F238E27FC236}">
                <a16:creationId xmlns:a16="http://schemas.microsoft.com/office/drawing/2014/main" id="{B241B363-701C-42C3-A552-FD52A9A58879}"/>
              </a:ext>
            </a:extLst>
          </p:cNvPr>
          <p:cNvSpPr/>
          <p:nvPr/>
        </p:nvSpPr>
        <p:spPr>
          <a:xfrm>
            <a:off x="274702" y="1668482"/>
            <a:ext cx="11155558" cy="2431435"/>
          </a:xfrm>
          <a:prstGeom prst="rect">
            <a:avLst/>
          </a:prstGeom>
        </p:spPr>
        <p:txBody>
          <a:bodyPr wrap="square">
            <a:spAutoFit/>
          </a:bodyPr>
          <a:lstStyle/>
          <a:p>
            <a:pPr marL="285750" indent="-285750" algn="l">
              <a:buFont typeface="Wingdings" panose="05000000000000000000" pitchFamily="2" charset="2"/>
              <a:buChar char="§"/>
            </a:pPr>
            <a:r>
              <a:rPr lang="en-US" sz="1400" dirty="0"/>
              <a:t>AD FS 2016 introduces a new feature called Extranet Smart Lockout (ESL) .  </a:t>
            </a:r>
          </a:p>
          <a:p>
            <a:pPr marL="825475" lvl="1" indent="-285750" algn="l">
              <a:buFont typeface="Wingdings" panose="05000000000000000000" pitchFamily="2" charset="2"/>
              <a:buChar char="§"/>
            </a:pPr>
            <a:r>
              <a:rPr lang="en-US" sz="1400" dirty="0"/>
              <a:t>In an era of increased attacks on authentication services, ESL enables AD FS to differentiate between:</a:t>
            </a:r>
          </a:p>
          <a:p>
            <a:pPr marL="1904924" lvl="3" indent="-285750" algn="l">
              <a:buFont typeface="Wingdings" panose="05000000000000000000" pitchFamily="2" charset="2"/>
              <a:buChar char="§"/>
            </a:pPr>
            <a:r>
              <a:rPr lang="en-US" sz="1400" dirty="0"/>
              <a:t>sign-in attempts that look like they're from the valid user  (from familiar locations)</a:t>
            </a:r>
          </a:p>
          <a:p>
            <a:pPr marL="1904924" lvl="3" indent="-285750" algn="l">
              <a:buFont typeface="Wingdings" panose="05000000000000000000" pitchFamily="2" charset="2"/>
              <a:buChar char="§"/>
            </a:pPr>
            <a:r>
              <a:rPr lang="en-US" sz="1400" dirty="0"/>
              <a:t>and sign-ins from what may be an attacker. </a:t>
            </a:r>
          </a:p>
          <a:p>
            <a:pPr marL="825475" lvl="1" indent="-285750" algn="l">
              <a:buFont typeface="Wingdings" panose="05000000000000000000" pitchFamily="2" charset="2"/>
              <a:buChar char="§"/>
            </a:pPr>
            <a:r>
              <a:rPr lang="en-US" sz="1400" dirty="0"/>
              <a:t>As a result, :</a:t>
            </a:r>
          </a:p>
          <a:p>
            <a:pPr marL="1365199" lvl="2" indent="-285750" algn="l">
              <a:buFont typeface="Wingdings" panose="05000000000000000000" pitchFamily="2" charset="2"/>
              <a:buChar char="§"/>
            </a:pPr>
            <a:r>
              <a:rPr lang="en-US" sz="1400" b="1" dirty="0"/>
              <a:t>AD FS can lock out attackers while letting valid users continue to use their accounts. </a:t>
            </a:r>
          </a:p>
          <a:p>
            <a:pPr marL="1365199" lvl="2" indent="-285750" algn="l">
              <a:buFont typeface="Wingdings" panose="05000000000000000000" pitchFamily="2" charset="2"/>
              <a:buChar char="§"/>
            </a:pPr>
            <a:r>
              <a:rPr lang="en-US" sz="1400" b="1" dirty="0"/>
              <a:t>This prevents denial-of-service on the user and</a:t>
            </a:r>
            <a:r>
              <a:rPr lang="en-US" sz="1400" b="1" i="1" dirty="0"/>
              <a:t> </a:t>
            </a:r>
            <a:r>
              <a:rPr lang="en-US" sz="1400" b="1" dirty="0"/>
              <a:t>protects against targeted attacks such as “password spray” attacks. </a:t>
            </a:r>
          </a:p>
          <a:p>
            <a:pPr marL="825475" lvl="1" indent="-285750" algn="l">
              <a:buFont typeface="Wingdings" panose="05000000000000000000" pitchFamily="2" charset="2"/>
              <a:buChar char="§"/>
            </a:pPr>
            <a:r>
              <a:rPr lang="en-US" sz="1400" dirty="0"/>
              <a:t>ESL is available for AD FS in Windows Server 2016 (March 2018 update for AD FS).</a:t>
            </a:r>
            <a:br>
              <a:rPr lang="en-US" sz="1400" dirty="0"/>
            </a:br>
            <a:r>
              <a:rPr lang="en-US" sz="1400" dirty="0"/>
              <a:t>  </a:t>
            </a:r>
            <a:endParaRPr lang="en-US" sz="1200" dirty="0"/>
          </a:p>
          <a:p>
            <a:pPr marL="285750" indent="-285750" algn="l">
              <a:buFont typeface="Wingdings" panose="05000000000000000000" pitchFamily="2" charset="2"/>
              <a:buChar char="§"/>
            </a:pPr>
            <a:endParaRPr lang="en-US" sz="1200" dirty="0"/>
          </a:p>
        </p:txBody>
      </p:sp>
      <p:pic>
        <p:nvPicPr>
          <p:cNvPr id="10" name="Picture 9">
            <a:extLst>
              <a:ext uri="{FF2B5EF4-FFF2-40B4-BE49-F238E27FC236}">
                <a16:creationId xmlns:a16="http://schemas.microsoft.com/office/drawing/2014/main" id="{743AC4F5-19B5-4FFA-80D9-39148069E9F6}"/>
              </a:ext>
            </a:extLst>
          </p:cNvPr>
          <p:cNvPicPr>
            <a:picLocks noChangeAspect="1"/>
          </p:cNvPicPr>
          <p:nvPr/>
        </p:nvPicPr>
        <p:blipFill>
          <a:blip r:embed="rId3"/>
          <a:stretch>
            <a:fillRect/>
          </a:stretch>
        </p:blipFill>
        <p:spPr>
          <a:xfrm>
            <a:off x="5204031" y="4380126"/>
            <a:ext cx="6748951" cy="1834602"/>
          </a:xfrm>
          <a:prstGeom prst="rect">
            <a:avLst/>
          </a:prstGeom>
        </p:spPr>
      </p:pic>
      <p:sp>
        <p:nvSpPr>
          <p:cNvPr id="11" name="Rectangle 10">
            <a:extLst>
              <a:ext uri="{FF2B5EF4-FFF2-40B4-BE49-F238E27FC236}">
                <a16:creationId xmlns:a16="http://schemas.microsoft.com/office/drawing/2014/main" id="{5BEB09C4-A699-408C-8A04-637EBEBA65F5}"/>
              </a:ext>
            </a:extLst>
          </p:cNvPr>
          <p:cNvSpPr/>
          <p:nvPr/>
        </p:nvSpPr>
        <p:spPr>
          <a:xfrm>
            <a:off x="488107" y="4728040"/>
            <a:ext cx="4541423" cy="1015663"/>
          </a:xfrm>
          <a:prstGeom prst="rect">
            <a:avLst/>
          </a:prstGeom>
        </p:spPr>
        <p:txBody>
          <a:bodyPr wrap="square">
            <a:spAutoFit/>
          </a:bodyPr>
          <a:lstStyle/>
          <a:p>
            <a:pPr marL="285750" indent="-285750" algn="l">
              <a:buFont typeface="Wingdings" panose="05000000000000000000" pitchFamily="2" charset="2"/>
              <a:buChar char="§"/>
            </a:pPr>
            <a:r>
              <a:rPr lang="en-US" sz="1200" dirty="0"/>
              <a:t>Problem to mitigate:</a:t>
            </a:r>
          </a:p>
          <a:p>
            <a:pPr marL="825475" lvl="1" indent="-285750" algn="l">
              <a:buFont typeface="Wingdings" panose="05000000000000000000" pitchFamily="2" charset="2"/>
              <a:buChar char="§"/>
            </a:pPr>
            <a:r>
              <a:rPr lang="en-US" sz="1200" dirty="0"/>
              <a:t>Attacker finds the federation endpoint</a:t>
            </a:r>
          </a:p>
          <a:p>
            <a:pPr marL="825475" lvl="1" indent="-285750" algn="l">
              <a:buFont typeface="Wingdings" panose="05000000000000000000" pitchFamily="2" charset="2"/>
              <a:buChar char="§"/>
            </a:pPr>
            <a:r>
              <a:rPr lang="en-US" sz="1200" dirty="0"/>
              <a:t>Direct brute force attack on “</a:t>
            </a:r>
            <a:r>
              <a:rPr lang="en-US" sz="1200" dirty="0" err="1"/>
              <a:t>usernamepassword</a:t>
            </a:r>
            <a:r>
              <a:rPr lang="en-US" sz="1200" dirty="0"/>
              <a:t>“ endpoint.</a:t>
            </a:r>
          </a:p>
          <a:p>
            <a:pPr marL="825475" lvl="1" indent="-285750" algn="l">
              <a:buFont typeface="Wingdings" panose="05000000000000000000" pitchFamily="2" charset="2"/>
              <a:buChar char="§"/>
            </a:pPr>
            <a:r>
              <a:rPr lang="en-US" sz="1200" dirty="0"/>
              <a:t>Any federation product faces similar threat</a:t>
            </a:r>
          </a:p>
        </p:txBody>
      </p:sp>
    </p:spTree>
    <p:extLst>
      <p:ext uri="{BB962C8B-B14F-4D97-AF65-F5344CB8AC3E}">
        <p14:creationId xmlns:p14="http://schemas.microsoft.com/office/powerpoint/2010/main" val="298495756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EDAEB8-34B5-4E60-9279-C8F4D1D9BD4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44</a:t>
            </a:fld>
            <a:endParaRPr lang="en-US" dirty="0"/>
          </a:p>
        </p:txBody>
      </p:sp>
      <p:sp>
        <p:nvSpPr>
          <p:cNvPr id="3" name="Text Placeholder 2">
            <a:extLst>
              <a:ext uri="{FF2B5EF4-FFF2-40B4-BE49-F238E27FC236}">
                <a16:creationId xmlns:a16="http://schemas.microsoft.com/office/drawing/2014/main" id="{822CF9CA-E000-4972-8138-E45E2F4B5B7B}"/>
              </a:ext>
            </a:extLst>
          </p:cNvPr>
          <p:cNvSpPr>
            <a:spLocks noGrp="1"/>
          </p:cNvSpPr>
          <p:nvPr>
            <p:ph type="body" sz="quarter" idx="13"/>
          </p:nvPr>
        </p:nvSpPr>
        <p:spPr/>
        <p:txBody>
          <a:bodyPr/>
          <a:lstStyle/>
          <a:p>
            <a:r>
              <a:rPr lang="fr-FR" dirty="0"/>
              <a:t>AD FS : </a:t>
            </a:r>
            <a:r>
              <a:rPr lang="en-US" dirty="0"/>
              <a:t>Extranet Smart Lockout (ESL)</a:t>
            </a:r>
            <a:endParaRPr lang="fr-FR" dirty="0"/>
          </a:p>
          <a:p>
            <a:endParaRPr lang="fr-FR" dirty="0"/>
          </a:p>
        </p:txBody>
      </p:sp>
      <p:graphicFrame>
        <p:nvGraphicFramePr>
          <p:cNvPr id="4" name="Diagram 3">
            <a:extLst>
              <a:ext uri="{FF2B5EF4-FFF2-40B4-BE49-F238E27FC236}">
                <a16:creationId xmlns:a16="http://schemas.microsoft.com/office/drawing/2014/main" id="{DD61A659-0BCE-40D8-B4E0-F2A92C2F1E7F}"/>
              </a:ext>
            </a:extLst>
          </p:cNvPr>
          <p:cNvGraphicFramePr/>
          <p:nvPr>
            <p:extLst>
              <p:ext uri="{D42A27DB-BD31-4B8C-83A1-F6EECF244321}">
                <p14:modId xmlns:p14="http://schemas.microsoft.com/office/powerpoint/2010/main" val="3707932249"/>
              </p:ext>
            </p:extLst>
          </p:nvPr>
        </p:nvGraphicFramePr>
        <p:xfrm>
          <a:off x="1646287" y="2034238"/>
          <a:ext cx="8799428" cy="4737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20DAC1C-FD28-42CB-83A5-CA084C709689}"/>
              </a:ext>
            </a:extLst>
          </p:cNvPr>
          <p:cNvPicPr>
            <a:picLocks noChangeAspect="1"/>
          </p:cNvPicPr>
          <p:nvPr/>
        </p:nvPicPr>
        <p:blipFill>
          <a:blip r:embed="rId8"/>
          <a:stretch>
            <a:fillRect/>
          </a:stretch>
        </p:blipFill>
        <p:spPr>
          <a:xfrm>
            <a:off x="10607309" y="2034238"/>
            <a:ext cx="1716058" cy="1685492"/>
          </a:xfrm>
          <a:prstGeom prst="rect">
            <a:avLst/>
          </a:prstGeom>
        </p:spPr>
      </p:pic>
    </p:spTree>
    <p:extLst>
      <p:ext uri="{BB962C8B-B14F-4D97-AF65-F5344CB8AC3E}">
        <p14:creationId xmlns:p14="http://schemas.microsoft.com/office/powerpoint/2010/main" val="315918262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FC0208-97FC-4A23-9F10-A92878A24029}"/>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45</a:t>
            </a:fld>
            <a:endParaRPr lang="en-US" dirty="0"/>
          </a:p>
        </p:txBody>
      </p:sp>
      <p:sp>
        <p:nvSpPr>
          <p:cNvPr id="3" name="Text Placeholder 2">
            <a:extLst>
              <a:ext uri="{FF2B5EF4-FFF2-40B4-BE49-F238E27FC236}">
                <a16:creationId xmlns:a16="http://schemas.microsoft.com/office/drawing/2014/main" id="{539ADE9D-333D-4039-B104-86DC41BB9C15}"/>
              </a:ext>
            </a:extLst>
          </p:cNvPr>
          <p:cNvSpPr>
            <a:spLocks noGrp="1"/>
          </p:cNvSpPr>
          <p:nvPr>
            <p:ph type="body" sz="quarter" idx="13"/>
          </p:nvPr>
        </p:nvSpPr>
        <p:spPr/>
        <p:txBody>
          <a:bodyPr/>
          <a:lstStyle/>
          <a:p>
            <a:r>
              <a:rPr lang="fr-FR" dirty="0"/>
              <a:t>AD FS : </a:t>
            </a:r>
            <a:r>
              <a:rPr lang="en-US" dirty="0"/>
              <a:t>Extranet Smart Lockout (ESL)</a:t>
            </a:r>
            <a:endParaRPr lang="fr-FR" dirty="0"/>
          </a:p>
          <a:p>
            <a:endParaRPr lang="fr-FR" dirty="0"/>
          </a:p>
        </p:txBody>
      </p:sp>
      <p:sp>
        <p:nvSpPr>
          <p:cNvPr id="4" name="TextBox 3">
            <a:extLst>
              <a:ext uri="{FF2B5EF4-FFF2-40B4-BE49-F238E27FC236}">
                <a16:creationId xmlns:a16="http://schemas.microsoft.com/office/drawing/2014/main" id="{FE59F10A-F4D5-405C-B3AC-D4773B992A26}"/>
              </a:ext>
            </a:extLst>
          </p:cNvPr>
          <p:cNvSpPr txBox="1"/>
          <p:nvPr/>
        </p:nvSpPr>
        <p:spPr>
          <a:xfrm>
            <a:off x="295373" y="1851360"/>
            <a:ext cx="12197339" cy="4364272"/>
          </a:xfrm>
          <a:prstGeom prst="rect">
            <a:avLst/>
          </a:prstGeom>
          <a:noFill/>
        </p:spPr>
        <p:txBody>
          <a:bodyPr wrap="square" lIns="182880" tIns="146304" rIns="182880" bIns="146304" rtlCol="0">
            <a:spAutoFit/>
          </a:bodyPr>
          <a:lstStyle/>
          <a:p>
            <a:pPr marL="171450" indent="-171450" algn="l">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There are two key settings with ESL:  </a:t>
            </a:r>
            <a:r>
              <a:rPr lang="en-US" sz="1200" b="1" dirty="0">
                <a:gradFill>
                  <a:gsLst>
                    <a:gs pos="2917">
                      <a:schemeClr val="tx1"/>
                    </a:gs>
                    <a:gs pos="30000">
                      <a:schemeClr val="tx1"/>
                    </a:gs>
                  </a:gsLst>
                  <a:lin ang="5400000" scaled="0"/>
                </a:gradFill>
              </a:rPr>
              <a:t>lockout threshold </a:t>
            </a:r>
            <a:r>
              <a:rPr lang="en-US" sz="1200" dirty="0">
                <a:gradFill>
                  <a:gsLst>
                    <a:gs pos="2917">
                      <a:schemeClr val="tx1"/>
                    </a:gs>
                    <a:gs pos="30000">
                      <a:schemeClr val="tx1"/>
                    </a:gs>
                  </a:gsLst>
                  <a:lin ang="5400000" scaled="0"/>
                </a:gradFill>
              </a:rPr>
              <a:t>and </a:t>
            </a:r>
            <a:r>
              <a:rPr lang="en-US" sz="1200" b="1" dirty="0">
                <a:gradFill>
                  <a:gsLst>
                    <a:gs pos="2917">
                      <a:schemeClr val="tx1"/>
                    </a:gs>
                    <a:gs pos="30000">
                      <a:schemeClr val="tx1"/>
                    </a:gs>
                  </a:gsLst>
                  <a:lin ang="5400000" scaled="0"/>
                </a:gradFill>
              </a:rPr>
              <a:t>observation window. </a:t>
            </a:r>
          </a:p>
          <a:p>
            <a:pPr marL="711175" lvl="1" indent="-171450" algn="l">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Lockout Threshold </a:t>
            </a:r>
          </a:p>
          <a:p>
            <a:pPr marL="1250899" lvl="2" indent="-171450" algn="l">
              <a:lnSpc>
                <a:spcPct val="90000"/>
              </a:lnSpc>
              <a:spcAft>
                <a:spcPts val="600"/>
              </a:spcAft>
              <a:buFont typeface="Wingdings" panose="05000000000000000000" pitchFamily="2" charset="2"/>
              <a:buChar char="§"/>
            </a:pPr>
            <a:r>
              <a:rPr lang="en-US" sz="1200" b="1" dirty="0">
                <a:gradFill>
                  <a:gsLst>
                    <a:gs pos="2917">
                      <a:schemeClr val="tx1"/>
                    </a:gs>
                    <a:gs pos="30000">
                      <a:schemeClr val="tx1"/>
                    </a:gs>
                  </a:gsLst>
                  <a:lin ang="5400000" scaled="0"/>
                </a:gradFill>
              </a:rPr>
              <a:t>Each time a password based authentication is successful, ADFS stores the client IP(s) as familiar location(s) in the account activity table.  </a:t>
            </a:r>
          </a:p>
          <a:p>
            <a:pPr marL="1250899" lvl="2" indent="-171450" algn="l">
              <a:lnSpc>
                <a:spcPct val="90000"/>
              </a:lnSpc>
              <a:spcAft>
                <a:spcPts val="600"/>
              </a:spcAft>
              <a:buFont typeface="Wingdings" panose="05000000000000000000" pitchFamily="2" charset="2"/>
              <a:buChar char="§"/>
            </a:pPr>
            <a:r>
              <a:rPr lang="en-US" sz="1200" b="1" dirty="0">
                <a:gradFill>
                  <a:gsLst>
                    <a:gs pos="2917">
                      <a:schemeClr val="tx1"/>
                    </a:gs>
                    <a:gs pos="30000">
                      <a:schemeClr val="tx1"/>
                    </a:gs>
                  </a:gsLst>
                  <a:lin ang="5400000" scaled="0"/>
                </a:gradFill>
              </a:rPr>
              <a:t>If a password based authentication fails and it is NOT from a familiar location, the failed authentication count is incremented. </a:t>
            </a:r>
          </a:p>
          <a:p>
            <a:pPr marL="1250899" lvl="2" indent="-171450" algn="l">
              <a:lnSpc>
                <a:spcPct val="90000"/>
              </a:lnSpc>
              <a:spcAft>
                <a:spcPts val="600"/>
              </a:spcAft>
              <a:buFont typeface="Wingdings" panose="05000000000000000000" pitchFamily="2" charset="2"/>
              <a:buChar char="§"/>
            </a:pPr>
            <a:r>
              <a:rPr lang="en-US" sz="1200" b="1" dirty="0">
                <a:gradFill>
                  <a:gsLst>
                    <a:gs pos="2917">
                      <a:schemeClr val="tx1"/>
                    </a:gs>
                    <a:gs pos="30000">
                      <a:schemeClr val="tx1"/>
                    </a:gs>
                  </a:gsLst>
                  <a:lin ang="5400000" scaled="0"/>
                </a:gradFill>
              </a:rPr>
              <a:t>Once the number of failed password attempts from unfamiliar locations reaches the lockout threshold, if a password based authentication from an unfamiliar location fails the account is locked out. </a:t>
            </a:r>
          </a:p>
          <a:p>
            <a:pPr marL="1250899" lvl="2" indent="-171450" algn="l">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The threshold is set using Set-</a:t>
            </a:r>
            <a:r>
              <a:rPr lang="en-US" sz="1200" dirty="0" err="1">
                <a:gradFill>
                  <a:gsLst>
                    <a:gs pos="2917">
                      <a:schemeClr val="tx1"/>
                    </a:gs>
                    <a:gs pos="30000">
                      <a:schemeClr val="tx1"/>
                    </a:gs>
                  </a:gsLst>
                  <a:lin ang="5400000" scaled="0"/>
                </a:gradFill>
              </a:rPr>
              <a:t>AdfsProperties</a:t>
            </a:r>
            <a:r>
              <a:rPr lang="en-US" sz="1200" dirty="0">
                <a:gradFill>
                  <a:gsLst>
                    <a:gs pos="2917">
                      <a:schemeClr val="tx1"/>
                    </a:gs>
                    <a:gs pos="30000">
                      <a:schemeClr val="tx1"/>
                    </a:gs>
                  </a:gsLst>
                  <a:lin ang="5400000" scaled="0"/>
                </a:gradFill>
              </a:rPr>
              <a:t> </a:t>
            </a:r>
          </a:p>
          <a:p>
            <a:pPr marL="1790624" lvl="3" indent="-171450" algn="l">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Example: </a:t>
            </a:r>
          </a:p>
          <a:p>
            <a:pPr marL="2330348" lvl="4" indent="-171450" algn="l">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PS C:\&gt;Set-AdfsProperties -</a:t>
            </a:r>
            <a:r>
              <a:rPr lang="en-US" sz="1200" dirty="0" err="1">
                <a:gradFill>
                  <a:gsLst>
                    <a:gs pos="2917">
                      <a:schemeClr val="tx1"/>
                    </a:gs>
                    <a:gs pos="30000">
                      <a:schemeClr val="tx1"/>
                    </a:gs>
                  </a:gsLst>
                  <a:lin ang="5400000" scaled="0"/>
                </a:gradFill>
              </a:rPr>
              <a:t>ExtranetLockoutThreshold</a:t>
            </a:r>
            <a:r>
              <a:rPr lang="en-US" sz="1200" dirty="0">
                <a:gradFill>
                  <a:gsLst>
                    <a:gs pos="2917">
                      <a:schemeClr val="tx1"/>
                    </a:gs>
                    <a:gs pos="30000">
                      <a:schemeClr val="tx1"/>
                    </a:gs>
                  </a:gsLst>
                  <a:lin ang="5400000" scaled="0"/>
                </a:gradFill>
              </a:rPr>
              <a:t> 10 </a:t>
            </a:r>
          </a:p>
          <a:p>
            <a:pPr marL="711175" lvl="1" indent="-171450" algn="l">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Observation window </a:t>
            </a:r>
          </a:p>
          <a:p>
            <a:pPr marL="1250899" lvl="2" indent="-171450" algn="l">
              <a:lnSpc>
                <a:spcPct val="90000"/>
              </a:lnSpc>
              <a:spcAft>
                <a:spcPts val="600"/>
              </a:spcAft>
              <a:buFont typeface="Wingdings" panose="05000000000000000000" pitchFamily="2" charset="2"/>
              <a:buChar char="§"/>
            </a:pPr>
            <a:r>
              <a:rPr lang="en-US" sz="1200" b="1" dirty="0">
                <a:gradFill>
                  <a:gsLst>
                    <a:gs pos="2917">
                      <a:schemeClr val="tx1"/>
                    </a:gs>
                    <a:gs pos="30000">
                      <a:schemeClr val="tx1"/>
                    </a:gs>
                  </a:gsLst>
                  <a:lin ang="5400000" scaled="0"/>
                </a:gradFill>
              </a:rPr>
              <a:t>The observation window setting allows an account to automatically unlock after a certain period of time. Once the account unlocks it allows 1 authentication attempt.  If the authentication succeeds the failed authentication count is reset to 0.  If it fails then the system waits for another observation window before the user is allowed to try again. </a:t>
            </a:r>
          </a:p>
          <a:p>
            <a:pPr marL="1250899" lvl="2" indent="-171450" algn="l">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The observation window is set using Set-</a:t>
            </a:r>
            <a:r>
              <a:rPr lang="en-US" sz="1200" dirty="0" err="1">
                <a:gradFill>
                  <a:gsLst>
                    <a:gs pos="2917">
                      <a:schemeClr val="tx1"/>
                    </a:gs>
                    <a:gs pos="30000">
                      <a:schemeClr val="tx1"/>
                    </a:gs>
                  </a:gsLst>
                  <a:lin ang="5400000" scaled="0"/>
                </a:gradFill>
              </a:rPr>
              <a:t>AdfsProperties</a:t>
            </a:r>
            <a:r>
              <a:rPr lang="en-US" sz="1200" dirty="0">
                <a:gradFill>
                  <a:gsLst>
                    <a:gs pos="2917">
                      <a:schemeClr val="tx1"/>
                    </a:gs>
                    <a:gs pos="30000">
                      <a:schemeClr val="tx1"/>
                    </a:gs>
                  </a:gsLst>
                  <a:lin ang="5400000" scaled="0"/>
                </a:gradFill>
              </a:rPr>
              <a:t> </a:t>
            </a:r>
          </a:p>
          <a:p>
            <a:pPr marL="1790624" lvl="3" indent="-171450" algn="l">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Example:  </a:t>
            </a:r>
          </a:p>
          <a:p>
            <a:pPr marL="2330348" lvl="4" indent="-171450" algn="l">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PS C:\&gt;Set-AdfsProperties -</a:t>
            </a:r>
            <a:r>
              <a:rPr lang="en-US" sz="1200" dirty="0" err="1">
                <a:gradFill>
                  <a:gsLst>
                    <a:gs pos="2917">
                      <a:schemeClr val="tx1"/>
                    </a:gs>
                    <a:gs pos="30000">
                      <a:schemeClr val="tx1"/>
                    </a:gs>
                  </a:gsLst>
                  <a:lin ang="5400000" scaled="0"/>
                </a:gradFill>
              </a:rPr>
              <a:t>ExtranetObservationWindow</a:t>
            </a:r>
            <a:r>
              <a:rPr lang="en-US" sz="1200" dirty="0">
                <a:gradFill>
                  <a:gsLst>
                    <a:gs pos="2917">
                      <a:schemeClr val="tx1"/>
                    </a:gs>
                    <a:gs pos="30000">
                      <a:schemeClr val="tx1"/>
                    </a:gs>
                  </a:gsLst>
                  <a:lin ang="5400000" scaled="0"/>
                </a:gradFill>
              </a:rPr>
              <a:t> ( new-timespan -minutes 5 ) </a:t>
            </a:r>
          </a:p>
          <a:p>
            <a:pPr lvl="4" algn="l">
              <a:lnSpc>
                <a:spcPct val="90000"/>
              </a:lnSpc>
              <a:spcAft>
                <a:spcPts val="600"/>
              </a:spcAft>
            </a:pPr>
            <a:r>
              <a:rPr lang="en-US" sz="1200" dirty="0">
                <a:gradFill>
                  <a:gsLst>
                    <a:gs pos="2917">
                      <a:schemeClr val="tx1"/>
                    </a:gs>
                    <a:gs pos="30000">
                      <a:schemeClr val="tx1"/>
                    </a:gs>
                  </a:gsLst>
                  <a:lin ang="5400000" scaled="0"/>
                </a:gradFill>
              </a:rPr>
              <a:t>Where the value is a </a:t>
            </a:r>
            <a:r>
              <a:rPr lang="en-US" sz="1200" dirty="0" err="1">
                <a:gradFill>
                  <a:gsLst>
                    <a:gs pos="2917">
                      <a:schemeClr val="tx1"/>
                    </a:gs>
                    <a:gs pos="30000">
                      <a:schemeClr val="tx1"/>
                    </a:gs>
                  </a:gsLst>
                  <a:lin ang="5400000" scaled="0"/>
                </a:gradFill>
              </a:rPr>
              <a:t>TimeSpan</a:t>
            </a:r>
            <a:r>
              <a:rPr lang="en-US" sz="1200" dirty="0">
                <a:gradFill>
                  <a:gsLst>
                    <a:gs pos="2917">
                      <a:schemeClr val="tx1"/>
                    </a:gs>
                    <a:gs pos="30000">
                      <a:schemeClr val="tx1"/>
                    </a:gs>
                  </a:gsLst>
                  <a:lin ang="5400000" scaled="0"/>
                </a:gradFill>
              </a:rPr>
              <a:t> </a:t>
            </a:r>
          </a:p>
          <a:p>
            <a:pPr marL="171450" indent="-171450" algn="l">
              <a:lnSpc>
                <a:spcPct val="90000"/>
              </a:lnSpc>
              <a:spcAft>
                <a:spcPts val="600"/>
              </a:spcAft>
              <a:buFont typeface="Wingdings" panose="05000000000000000000" pitchFamily="2" charset="2"/>
              <a:buChar char="§"/>
            </a:pPr>
            <a:endParaRPr lang="fr-FR" sz="1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049968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343AB7-2A1E-4E30-85D3-F654D73487A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46</a:t>
            </a:fld>
            <a:endParaRPr lang="en-US" dirty="0"/>
          </a:p>
        </p:txBody>
      </p:sp>
      <p:sp>
        <p:nvSpPr>
          <p:cNvPr id="3" name="Text Placeholder 2">
            <a:extLst>
              <a:ext uri="{FF2B5EF4-FFF2-40B4-BE49-F238E27FC236}">
                <a16:creationId xmlns:a16="http://schemas.microsoft.com/office/drawing/2014/main" id="{AC19F03C-4455-4E94-BB94-5A5DE16D89A1}"/>
              </a:ext>
            </a:extLst>
          </p:cNvPr>
          <p:cNvSpPr>
            <a:spLocks noGrp="1"/>
          </p:cNvSpPr>
          <p:nvPr>
            <p:ph type="body" sz="quarter" idx="13"/>
          </p:nvPr>
        </p:nvSpPr>
        <p:spPr/>
        <p:txBody>
          <a:bodyPr/>
          <a:lstStyle/>
          <a:p>
            <a:r>
              <a:rPr lang="fr-FR" dirty="0"/>
              <a:t>AD FS : </a:t>
            </a:r>
            <a:r>
              <a:rPr lang="en-US" dirty="0"/>
              <a:t>Extranet Smart Lockout (ESL)</a:t>
            </a:r>
            <a:endParaRPr lang="fr-FR" dirty="0"/>
          </a:p>
          <a:p>
            <a:endParaRPr lang="fr-FR" dirty="0"/>
          </a:p>
        </p:txBody>
      </p:sp>
      <p:sp>
        <p:nvSpPr>
          <p:cNvPr id="33" name="Arrow: Right 32">
            <a:extLst>
              <a:ext uri="{FF2B5EF4-FFF2-40B4-BE49-F238E27FC236}">
                <a16:creationId xmlns:a16="http://schemas.microsoft.com/office/drawing/2014/main" id="{7F328666-2080-4AF0-986A-874581BD83A0}"/>
              </a:ext>
            </a:extLst>
          </p:cNvPr>
          <p:cNvSpPr/>
          <p:nvPr/>
        </p:nvSpPr>
        <p:spPr bwMode="auto">
          <a:xfrm rot="545009">
            <a:off x="2522088" y="2203771"/>
            <a:ext cx="3920783" cy="407777"/>
          </a:xfrm>
          <a:prstGeom prst="rightArrow">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Arrow: Right 33">
            <a:extLst>
              <a:ext uri="{FF2B5EF4-FFF2-40B4-BE49-F238E27FC236}">
                <a16:creationId xmlns:a16="http://schemas.microsoft.com/office/drawing/2014/main" id="{6DF85810-2D68-4FB6-B44B-AF783410A4CF}"/>
              </a:ext>
            </a:extLst>
          </p:cNvPr>
          <p:cNvSpPr/>
          <p:nvPr/>
        </p:nvSpPr>
        <p:spPr bwMode="auto">
          <a:xfrm rot="545009">
            <a:off x="2421601" y="2978121"/>
            <a:ext cx="3920783" cy="407777"/>
          </a:xfrm>
          <a:prstGeom prst="rightArrow">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5" name="Picture 34">
            <a:extLst>
              <a:ext uri="{FF2B5EF4-FFF2-40B4-BE49-F238E27FC236}">
                <a16:creationId xmlns:a16="http://schemas.microsoft.com/office/drawing/2014/main" id="{644FB2AC-F321-4121-884C-FBCD06E5DEF1}"/>
              </a:ext>
            </a:extLst>
          </p:cNvPr>
          <p:cNvPicPr>
            <a:picLocks noChangeAspect="1"/>
          </p:cNvPicPr>
          <p:nvPr/>
        </p:nvPicPr>
        <p:blipFill>
          <a:blip r:embed="rId2"/>
          <a:stretch>
            <a:fillRect/>
          </a:stretch>
        </p:blipFill>
        <p:spPr>
          <a:xfrm>
            <a:off x="9463518" y="1216919"/>
            <a:ext cx="1176235" cy="1176235"/>
          </a:xfrm>
          <a:prstGeom prst="rect">
            <a:avLst/>
          </a:prstGeom>
        </p:spPr>
      </p:pic>
      <p:pic>
        <p:nvPicPr>
          <p:cNvPr id="36" name="Picture 35">
            <a:extLst>
              <a:ext uri="{FF2B5EF4-FFF2-40B4-BE49-F238E27FC236}">
                <a16:creationId xmlns:a16="http://schemas.microsoft.com/office/drawing/2014/main" id="{4DE5F8C6-09EC-43EE-A611-502F39C246E0}"/>
              </a:ext>
            </a:extLst>
          </p:cNvPr>
          <p:cNvPicPr>
            <a:picLocks noChangeAspect="1"/>
          </p:cNvPicPr>
          <p:nvPr/>
        </p:nvPicPr>
        <p:blipFill>
          <a:blip r:embed="rId3"/>
          <a:stretch>
            <a:fillRect/>
          </a:stretch>
        </p:blipFill>
        <p:spPr>
          <a:xfrm>
            <a:off x="7175601" y="2992064"/>
            <a:ext cx="1176235" cy="1176235"/>
          </a:xfrm>
          <a:prstGeom prst="rect">
            <a:avLst/>
          </a:prstGeom>
        </p:spPr>
      </p:pic>
      <p:pic>
        <p:nvPicPr>
          <p:cNvPr id="37" name="Picture 36">
            <a:extLst>
              <a:ext uri="{FF2B5EF4-FFF2-40B4-BE49-F238E27FC236}">
                <a16:creationId xmlns:a16="http://schemas.microsoft.com/office/drawing/2014/main" id="{7E203B17-9EE7-4351-B800-F3B58FF81880}"/>
              </a:ext>
            </a:extLst>
          </p:cNvPr>
          <p:cNvPicPr>
            <a:picLocks noChangeAspect="1"/>
          </p:cNvPicPr>
          <p:nvPr/>
        </p:nvPicPr>
        <p:blipFill>
          <a:blip r:embed="rId4"/>
          <a:stretch>
            <a:fillRect/>
          </a:stretch>
        </p:blipFill>
        <p:spPr>
          <a:xfrm>
            <a:off x="9463518" y="4911826"/>
            <a:ext cx="1176235" cy="1176235"/>
          </a:xfrm>
          <a:prstGeom prst="rect">
            <a:avLst/>
          </a:prstGeom>
        </p:spPr>
      </p:pic>
      <p:cxnSp>
        <p:nvCxnSpPr>
          <p:cNvPr id="38" name="Straight Connector 37">
            <a:extLst>
              <a:ext uri="{FF2B5EF4-FFF2-40B4-BE49-F238E27FC236}">
                <a16:creationId xmlns:a16="http://schemas.microsoft.com/office/drawing/2014/main" id="{545BA687-9FB4-4405-B5E4-0938DDF0CFC3}"/>
              </a:ext>
            </a:extLst>
          </p:cNvPr>
          <p:cNvCxnSpPr>
            <a:cxnSpLocks/>
          </p:cNvCxnSpPr>
          <p:nvPr/>
        </p:nvCxnSpPr>
        <p:spPr>
          <a:xfrm>
            <a:off x="769789" y="3506724"/>
            <a:ext cx="1790848" cy="0"/>
          </a:xfrm>
          <a:prstGeom prst="line">
            <a:avLst/>
          </a:prstGeom>
          <a:noFill/>
          <a:ln w="38100" cap="flat" cmpd="sng" algn="ctr">
            <a:solidFill>
              <a:srgbClr val="353535"/>
            </a:solidFill>
            <a:prstDash val="dash"/>
            <a:headEnd type="none"/>
            <a:tailEnd type="none"/>
          </a:ln>
          <a:effectLst/>
        </p:spPr>
      </p:cxnSp>
      <p:sp>
        <p:nvSpPr>
          <p:cNvPr id="39" name="Arrow: Right 38">
            <a:extLst>
              <a:ext uri="{FF2B5EF4-FFF2-40B4-BE49-F238E27FC236}">
                <a16:creationId xmlns:a16="http://schemas.microsoft.com/office/drawing/2014/main" id="{A3D051D4-8C2C-4A83-9F0D-8813C73C7046}"/>
              </a:ext>
            </a:extLst>
          </p:cNvPr>
          <p:cNvSpPr/>
          <p:nvPr/>
        </p:nvSpPr>
        <p:spPr bwMode="auto">
          <a:xfrm rot="545009">
            <a:off x="2960815" y="2678165"/>
            <a:ext cx="3920783" cy="407777"/>
          </a:xfrm>
          <a:prstGeom prst="rightArrow">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Arrow: Right 39">
            <a:extLst>
              <a:ext uri="{FF2B5EF4-FFF2-40B4-BE49-F238E27FC236}">
                <a16:creationId xmlns:a16="http://schemas.microsoft.com/office/drawing/2014/main" id="{D9FBDCDE-8CC3-4B01-9027-B79CADC15B00}"/>
              </a:ext>
            </a:extLst>
          </p:cNvPr>
          <p:cNvSpPr/>
          <p:nvPr/>
        </p:nvSpPr>
        <p:spPr bwMode="auto">
          <a:xfrm rot="18932776">
            <a:off x="7821729" y="2323561"/>
            <a:ext cx="1521325" cy="407777"/>
          </a:xfrm>
          <a:prstGeom prst="rightArrow">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Arrow: Right 40">
            <a:extLst>
              <a:ext uri="{FF2B5EF4-FFF2-40B4-BE49-F238E27FC236}">
                <a16:creationId xmlns:a16="http://schemas.microsoft.com/office/drawing/2014/main" id="{3DB14453-039A-488F-9A5B-DC4F8F5B815F}"/>
              </a:ext>
            </a:extLst>
          </p:cNvPr>
          <p:cNvSpPr/>
          <p:nvPr/>
        </p:nvSpPr>
        <p:spPr bwMode="auto">
          <a:xfrm rot="5400000">
            <a:off x="9273417" y="3779207"/>
            <a:ext cx="1044488" cy="448747"/>
          </a:xfrm>
          <a:prstGeom prst="rightArrow">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E6E2F05-B30E-43E7-97BE-463A1434CEC1}"/>
              </a:ext>
            </a:extLst>
          </p:cNvPr>
          <p:cNvSpPr txBox="1"/>
          <p:nvPr/>
        </p:nvSpPr>
        <p:spPr>
          <a:xfrm>
            <a:off x="6397183" y="2307416"/>
            <a:ext cx="930747" cy="752514"/>
          </a:xfrm>
          <a:prstGeom prst="rect">
            <a:avLst/>
          </a:prstGeom>
          <a:solidFill>
            <a:srgbClr val="00188F">
              <a:tint val="65000"/>
            </a:srgbClr>
          </a:solidFill>
          <a:ln w="9525" cap="flat" cmpd="sng" algn="ctr">
            <a:solidFill>
              <a:srgbClr val="00188F"/>
            </a:solidFill>
            <a:prstDash val="solid"/>
          </a:ln>
          <a:effectLst/>
        </p:spPr>
        <p:txBody>
          <a:bodyPr wrap="square" lIns="182880" tIns="146304" rIns="182880" bIns="146304" rtlCol="0">
            <a:spAutoFit/>
          </a:bodyPr>
          <a:lstStyle/>
          <a:p>
            <a:pPr marL="0" marR="0" lvl="0" indent="0" algn="l" defTabSz="932742"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Extranet Lockout Reached</a:t>
            </a:r>
          </a:p>
        </p:txBody>
      </p:sp>
      <p:pic>
        <p:nvPicPr>
          <p:cNvPr id="43" name="Picture 42" descr="Error by lpenz - error sign">
            <a:extLst>
              <a:ext uri="{FF2B5EF4-FFF2-40B4-BE49-F238E27FC236}">
                <a16:creationId xmlns:a16="http://schemas.microsoft.com/office/drawing/2014/main" id="{11AE22AA-E74A-41BA-A5A0-738F11F16C56}"/>
              </a:ext>
            </a:extLst>
          </p:cNvPr>
          <p:cNvPicPr>
            <a:picLocks noChangeAspect="1"/>
          </p:cNvPicPr>
          <p:nvPr/>
        </p:nvPicPr>
        <p:blipFill>
          <a:blip r:embed="rId5"/>
          <a:stretch>
            <a:fillRect/>
          </a:stretch>
        </p:blipFill>
        <p:spPr>
          <a:xfrm>
            <a:off x="5241719" y="2574098"/>
            <a:ext cx="879992" cy="879992"/>
          </a:xfrm>
          <a:prstGeom prst="rect">
            <a:avLst/>
          </a:prstGeom>
        </p:spPr>
      </p:pic>
      <p:sp>
        <p:nvSpPr>
          <p:cNvPr id="44" name="Arrow: Right 43">
            <a:extLst>
              <a:ext uri="{FF2B5EF4-FFF2-40B4-BE49-F238E27FC236}">
                <a16:creationId xmlns:a16="http://schemas.microsoft.com/office/drawing/2014/main" id="{BBC20CDA-2B01-44A6-AD45-2D33CDBD62AC}"/>
              </a:ext>
            </a:extLst>
          </p:cNvPr>
          <p:cNvSpPr/>
          <p:nvPr/>
        </p:nvSpPr>
        <p:spPr bwMode="auto">
          <a:xfrm rot="20723526">
            <a:off x="2758566" y="4353641"/>
            <a:ext cx="3920783" cy="407777"/>
          </a:xfrm>
          <a:prstGeom prst="rightArrow">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a:ext uri="{FF2B5EF4-FFF2-40B4-BE49-F238E27FC236}">
                <a16:creationId xmlns:a16="http://schemas.microsoft.com/office/drawing/2014/main" id="{367E996F-544D-44B2-9F1A-34D4E4C7BFE3}"/>
              </a:ext>
            </a:extLst>
          </p:cNvPr>
          <p:cNvSpPr txBox="1"/>
          <p:nvPr/>
        </p:nvSpPr>
        <p:spPr>
          <a:xfrm>
            <a:off x="7110513" y="4547422"/>
            <a:ext cx="1110888" cy="849463"/>
          </a:xfrm>
          <a:prstGeom prst="rect">
            <a:avLst/>
          </a:prstGeom>
          <a:noFill/>
        </p:spPr>
        <p:txBody>
          <a:bodyPr wrap="square" lIns="182880" tIns="146304" rIns="182880" bIns="146304" rtlCol="0">
            <a:spAutoFit/>
          </a:bodyPr>
          <a:lstStyle/>
          <a:p>
            <a:pPr algn="l" defTabSz="932742" fontAlgn="auto">
              <a:lnSpc>
                <a:spcPct val="90000"/>
              </a:lnSpc>
              <a:spcAft>
                <a:spcPts val="600"/>
              </a:spcAft>
              <a:defRPr/>
            </a:pPr>
            <a:r>
              <a:rPr lang="en-US" sz="2000">
                <a:gradFill>
                  <a:gsLst>
                    <a:gs pos="2917">
                      <a:srgbClr val="353535"/>
                    </a:gs>
                    <a:gs pos="30000">
                      <a:srgbClr val="353535"/>
                    </a:gs>
                  </a:gsLst>
                  <a:lin ang="5400000" scaled="0"/>
                </a:gradFill>
                <a:latin typeface="Segoe UI Semilight"/>
              </a:rPr>
              <a:t>AD FS Proxy</a:t>
            </a:r>
          </a:p>
        </p:txBody>
      </p:sp>
      <p:sp>
        <p:nvSpPr>
          <p:cNvPr id="46" name="TextBox 45">
            <a:extLst>
              <a:ext uri="{FF2B5EF4-FFF2-40B4-BE49-F238E27FC236}">
                <a16:creationId xmlns:a16="http://schemas.microsoft.com/office/drawing/2014/main" id="{6018E7B8-CC53-40A5-8D0D-B8C1BC16417D}"/>
              </a:ext>
            </a:extLst>
          </p:cNvPr>
          <p:cNvSpPr txBox="1"/>
          <p:nvPr/>
        </p:nvSpPr>
        <p:spPr>
          <a:xfrm>
            <a:off x="9428296" y="2626986"/>
            <a:ext cx="1110888" cy="572464"/>
          </a:xfrm>
          <a:prstGeom prst="rect">
            <a:avLst/>
          </a:prstGeom>
          <a:noFill/>
        </p:spPr>
        <p:txBody>
          <a:bodyPr wrap="square" lIns="182880" tIns="146304" rIns="182880" bIns="146304" rtlCol="0">
            <a:spAutoFit/>
          </a:bodyPr>
          <a:lstStyle/>
          <a:p>
            <a:pPr algn="l" defTabSz="932742" fontAlgn="auto">
              <a:lnSpc>
                <a:spcPct val="90000"/>
              </a:lnSpc>
              <a:spcAft>
                <a:spcPts val="600"/>
              </a:spcAft>
              <a:defRPr/>
            </a:pPr>
            <a:r>
              <a:rPr lang="en-US" sz="2000">
                <a:gradFill>
                  <a:gsLst>
                    <a:gs pos="2917">
                      <a:srgbClr val="353535"/>
                    </a:gs>
                    <a:gs pos="30000">
                      <a:srgbClr val="353535"/>
                    </a:gs>
                  </a:gsLst>
                  <a:lin ang="5400000" scaled="0"/>
                </a:gradFill>
                <a:latin typeface="Segoe UI Semilight"/>
              </a:rPr>
              <a:t>AD FS</a:t>
            </a:r>
          </a:p>
        </p:txBody>
      </p:sp>
      <p:sp>
        <p:nvSpPr>
          <p:cNvPr id="47" name="TextBox 46">
            <a:extLst>
              <a:ext uri="{FF2B5EF4-FFF2-40B4-BE49-F238E27FC236}">
                <a16:creationId xmlns:a16="http://schemas.microsoft.com/office/drawing/2014/main" id="{2FCC65A4-16B1-4931-BF47-BD681680CDCB}"/>
              </a:ext>
            </a:extLst>
          </p:cNvPr>
          <p:cNvSpPr txBox="1"/>
          <p:nvPr/>
        </p:nvSpPr>
        <p:spPr>
          <a:xfrm>
            <a:off x="9490766" y="6259247"/>
            <a:ext cx="1110888" cy="572464"/>
          </a:xfrm>
          <a:prstGeom prst="rect">
            <a:avLst/>
          </a:prstGeom>
          <a:noFill/>
        </p:spPr>
        <p:txBody>
          <a:bodyPr wrap="square" lIns="182880" tIns="146304" rIns="182880" bIns="146304" rtlCol="0">
            <a:spAutoFit/>
          </a:bodyPr>
          <a:lstStyle/>
          <a:p>
            <a:pPr algn="l" defTabSz="932742" fontAlgn="auto">
              <a:lnSpc>
                <a:spcPct val="90000"/>
              </a:lnSpc>
              <a:spcAft>
                <a:spcPts val="600"/>
              </a:spcAft>
              <a:defRPr/>
            </a:pPr>
            <a:r>
              <a:rPr lang="en-US" sz="2000">
                <a:gradFill>
                  <a:gsLst>
                    <a:gs pos="2917">
                      <a:srgbClr val="353535"/>
                    </a:gs>
                    <a:gs pos="30000">
                      <a:srgbClr val="353535"/>
                    </a:gs>
                  </a:gsLst>
                  <a:lin ang="5400000" scaled="0"/>
                </a:gradFill>
                <a:latin typeface="Segoe UI Semilight"/>
              </a:rPr>
              <a:t>AD DS</a:t>
            </a:r>
          </a:p>
        </p:txBody>
      </p:sp>
      <p:sp>
        <p:nvSpPr>
          <p:cNvPr id="48" name="TextBox 47">
            <a:extLst>
              <a:ext uri="{FF2B5EF4-FFF2-40B4-BE49-F238E27FC236}">
                <a16:creationId xmlns:a16="http://schemas.microsoft.com/office/drawing/2014/main" id="{BC642C87-DD20-460A-A8EE-BC9A1A40CA85}"/>
              </a:ext>
            </a:extLst>
          </p:cNvPr>
          <p:cNvSpPr txBox="1"/>
          <p:nvPr/>
        </p:nvSpPr>
        <p:spPr>
          <a:xfrm>
            <a:off x="7033249" y="5259525"/>
            <a:ext cx="1699587" cy="724814"/>
          </a:xfrm>
          <a:prstGeom prst="rect">
            <a:avLst/>
          </a:prstGeom>
          <a:solidFill>
            <a:srgbClr val="FFC000">
              <a:alpha val="50000"/>
            </a:srgbClr>
          </a:solidFill>
        </p:spPr>
        <p:txBody>
          <a:bodyPr wrap="square" lIns="182880" tIns="146304" rIns="182880" bIns="146304" rtlCol="0">
            <a:spAutoFit/>
          </a:bodyPr>
          <a:lstStyle/>
          <a:p>
            <a:pPr algn="l" defTabSz="932742" fontAlgn="auto">
              <a:lnSpc>
                <a:spcPct val="90000"/>
              </a:lnSpc>
              <a:spcAft>
                <a:spcPts val="600"/>
              </a:spcAft>
              <a:defRPr/>
            </a:pPr>
            <a:r>
              <a:rPr lang="en-US" sz="2000" dirty="0">
                <a:gradFill>
                  <a:gsLst>
                    <a:gs pos="2917">
                      <a:srgbClr val="353535"/>
                    </a:gs>
                    <a:gs pos="30000">
                      <a:srgbClr val="353535"/>
                    </a:gs>
                  </a:gsLst>
                  <a:lin ang="5400000" scaled="0"/>
                </a:gradFill>
                <a:latin typeface="Segoe UI Semilight"/>
              </a:rPr>
              <a:t>Unknown IP</a:t>
            </a:r>
            <a:br>
              <a:rPr lang="en-US" sz="2000" dirty="0">
                <a:gradFill>
                  <a:gsLst>
                    <a:gs pos="2917">
                      <a:srgbClr val="353535"/>
                    </a:gs>
                    <a:gs pos="30000">
                      <a:srgbClr val="353535"/>
                    </a:gs>
                  </a:gsLst>
                  <a:lin ang="5400000" scaled="0"/>
                </a:gradFill>
                <a:latin typeface="Segoe UI Semilight"/>
              </a:rPr>
            </a:br>
            <a:r>
              <a:rPr lang="en-US" sz="1100" dirty="0">
                <a:gradFill>
                  <a:gsLst>
                    <a:gs pos="2917">
                      <a:srgbClr val="353535"/>
                    </a:gs>
                    <a:gs pos="30000">
                      <a:srgbClr val="353535"/>
                    </a:gs>
                  </a:gsLst>
                  <a:lin ang="5400000" scaled="0"/>
                </a:gradFill>
                <a:latin typeface="Segoe UI Semilight"/>
              </a:rPr>
              <a:t>(unfamiliar locations )</a:t>
            </a:r>
          </a:p>
        </p:txBody>
      </p:sp>
      <p:pic>
        <p:nvPicPr>
          <p:cNvPr id="49" name="Picture 48">
            <a:extLst>
              <a:ext uri="{FF2B5EF4-FFF2-40B4-BE49-F238E27FC236}">
                <a16:creationId xmlns:a16="http://schemas.microsoft.com/office/drawing/2014/main" id="{835412AC-84C2-4F79-8562-CF08226B4F46}"/>
              </a:ext>
            </a:extLst>
          </p:cNvPr>
          <p:cNvPicPr>
            <a:picLocks noChangeAspect="1"/>
          </p:cNvPicPr>
          <p:nvPr/>
        </p:nvPicPr>
        <p:blipFill>
          <a:blip r:embed="rId6">
            <a:duotone>
              <a:prstClr val="black"/>
              <a:srgbClr val="FF0000">
                <a:tint val="45000"/>
                <a:satMod val="400000"/>
              </a:srgbClr>
            </a:duotone>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5976654" y="5134477"/>
            <a:ext cx="669149" cy="669149"/>
          </a:xfrm>
          <a:prstGeom prst="rect">
            <a:avLst/>
          </a:prstGeom>
        </p:spPr>
      </p:pic>
      <p:pic>
        <p:nvPicPr>
          <p:cNvPr id="50" name="Picture 49" descr="Oorspronkelijk bestand ‎ (SVG-bestand, nominaal 600 × 600 pixels ...">
            <a:extLst>
              <a:ext uri="{FF2B5EF4-FFF2-40B4-BE49-F238E27FC236}">
                <a16:creationId xmlns:a16="http://schemas.microsoft.com/office/drawing/2014/main" id="{2CE8225D-81A9-4D6C-9889-613AEE3514DC}"/>
              </a:ext>
            </a:extLst>
          </p:cNvPr>
          <p:cNvPicPr>
            <a:picLocks noChangeAspect="1"/>
          </p:cNvPicPr>
          <p:nvPr/>
        </p:nvPicPr>
        <p:blipFill>
          <a:blip r:embed="rId8"/>
          <a:stretch>
            <a:fillRect/>
          </a:stretch>
        </p:blipFill>
        <p:spPr>
          <a:xfrm>
            <a:off x="6135282" y="6029405"/>
            <a:ext cx="457426" cy="457426"/>
          </a:xfrm>
          <a:prstGeom prst="rect">
            <a:avLst/>
          </a:prstGeom>
        </p:spPr>
      </p:pic>
      <p:sp>
        <p:nvSpPr>
          <p:cNvPr id="51" name="TextBox 50">
            <a:extLst>
              <a:ext uri="{FF2B5EF4-FFF2-40B4-BE49-F238E27FC236}">
                <a16:creationId xmlns:a16="http://schemas.microsoft.com/office/drawing/2014/main" id="{6EE48489-F3DD-44F7-A5DF-22BD5C2F8D28}"/>
              </a:ext>
            </a:extLst>
          </p:cNvPr>
          <p:cNvSpPr txBox="1"/>
          <p:nvPr/>
        </p:nvSpPr>
        <p:spPr>
          <a:xfrm>
            <a:off x="7033248" y="5883869"/>
            <a:ext cx="1699587" cy="738664"/>
          </a:xfrm>
          <a:prstGeom prst="rect">
            <a:avLst/>
          </a:prstGeom>
          <a:solidFill>
            <a:srgbClr val="92D050"/>
          </a:solidFill>
          <a:ln w="17145" cap="flat" cmpd="sng" algn="ctr">
            <a:solidFill>
              <a:srgbClr val="FFFFFF">
                <a:shade val="95000"/>
                <a:alpha val="50000"/>
                <a:satMod val="150000"/>
              </a:srgbClr>
            </a:solidFill>
            <a:prstDash val="solid"/>
          </a:ln>
          <a:effectLst/>
        </p:spPr>
        <p:txBody>
          <a:bodyPr wrap="square" lIns="182880" tIns="146304" rIns="182880" bIns="146304" rtlCol="0">
            <a:spAutoFit/>
          </a:bodyPr>
          <a:lstStyle/>
          <a:p>
            <a:pPr marL="0" marR="0" lvl="0" indent="0" algn="l" defTabSz="932742"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Known IP</a:t>
            </a:r>
            <a:br>
              <a:rPr lang="en-US" sz="2000" kern="0" dirty="0">
                <a:gradFill>
                  <a:gsLst>
                    <a:gs pos="2917">
                      <a:srgbClr val="353535"/>
                    </a:gs>
                    <a:gs pos="30000">
                      <a:srgbClr val="353535"/>
                    </a:gs>
                  </a:gsLst>
                  <a:lin ang="5400000" scaled="0"/>
                </a:gradFill>
                <a:latin typeface="Segoe UI Semilight"/>
              </a:rPr>
            </a:br>
            <a:r>
              <a:rPr lang="en-US" sz="1100" kern="0" dirty="0">
                <a:gradFill>
                  <a:gsLst>
                    <a:gs pos="2917">
                      <a:srgbClr val="353535"/>
                    </a:gs>
                    <a:gs pos="30000">
                      <a:srgbClr val="353535"/>
                    </a:gs>
                  </a:gsLst>
                  <a:lin ang="5400000" scaled="0"/>
                </a:gradFill>
                <a:latin typeface="Segoe UI Semilight"/>
              </a:rPr>
              <a:t>(familiar locations)</a:t>
            </a:r>
            <a:endParaRPr kumimoji="0" lang="en-US" sz="11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ndParaRPr>
          </a:p>
        </p:txBody>
      </p:sp>
      <p:sp>
        <p:nvSpPr>
          <p:cNvPr id="52" name="Arrow: Right 51">
            <a:extLst>
              <a:ext uri="{FF2B5EF4-FFF2-40B4-BE49-F238E27FC236}">
                <a16:creationId xmlns:a16="http://schemas.microsoft.com/office/drawing/2014/main" id="{489FB706-4A8B-4D05-B2A3-D13026715689}"/>
              </a:ext>
            </a:extLst>
          </p:cNvPr>
          <p:cNvSpPr/>
          <p:nvPr/>
        </p:nvSpPr>
        <p:spPr bwMode="auto">
          <a:xfrm rot="18932776">
            <a:off x="7820193" y="2331718"/>
            <a:ext cx="1521325" cy="407777"/>
          </a:xfrm>
          <a:prstGeom prst="rightArrow">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Arrow: Right 52">
            <a:extLst>
              <a:ext uri="{FF2B5EF4-FFF2-40B4-BE49-F238E27FC236}">
                <a16:creationId xmlns:a16="http://schemas.microsoft.com/office/drawing/2014/main" id="{B2BBB0F7-FA1E-47EB-987B-26BA0A73844A}"/>
              </a:ext>
            </a:extLst>
          </p:cNvPr>
          <p:cNvSpPr/>
          <p:nvPr/>
        </p:nvSpPr>
        <p:spPr bwMode="auto">
          <a:xfrm rot="5400000">
            <a:off x="9283536" y="3779208"/>
            <a:ext cx="1044488" cy="448747"/>
          </a:xfrm>
          <a:prstGeom prst="rightArrow">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Speech Bubble: Oval 53">
            <a:extLst>
              <a:ext uri="{FF2B5EF4-FFF2-40B4-BE49-F238E27FC236}">
                <a16:creationId xmlns:a16="http://schemas.microsoft.com/office/drawing/2014/main" id="{D2CF5F0E-EC14-4AB7-A1EB-205AE7C0A468}"/>
              </a:ext>
            </a:extLst>
          </p:cNvPr>
          <p:cNvSpPr/>
          <p:nvPr/>
        </p:nvSpPr>
        <p:spPr bwMode="auto">
          <a:xfrm>
            <a:off x="1951036" y="1356960"/>
            <a:ext cx="2057401" cy="487064"/>
          </a:xfrm>
          <a:prstGeom prst="wedgeEllipseCallout">
            <a:avLst>
              <a:gd name="adj1" fmla="val -41177"/>
              <a:gd name="adj2" fmla="val 74115"/>
            </a:avLst>
          </a:prstGeom>
          <a:solidFill>
            <a:srgbClr val="00BCF2">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t>
            </a:r>
          </a:p>
        </p:txBody>
      </p:sp>
      <p:pic>
        <p:nvPicPr>
          <p:cNvPr id="55" name="Picture 54">
            <a:extLst>
              <a:ext uri="{FF2B5EF4-FFF2-40B4-BE49-F238E27FC236}">
                <a16:creationId xmlns:a16="http://schemas.microsoft.com/office/drawing/2014/main" id="{76846421-3BE6-47A7-93D2-63D4971F67A9}"/>
              </a:ext>
            </a:extLst>
          </p:cNvPr>
          <p:cNvPicPr>
            <a:picLocks noChangeAspect="1"/>
          </p:cNvPicPr>
          <p:nvPr/>
        </p:nvPicPr>
        <p:blipFill>
          <a:blip r:embed="rId9"/>
          <a:stretch>
            <a:fillRect/>
          </a:stretch>
        </p:blipFill>
        <p:spPr>
          <a:xfrm>
            <a:off x="1395692" y="3957559"/>
            <a:ext cx="627954" cy="1861387"/>
          </a:xfrm>
          <a:prstGeom prst="rect">
            <a:avLst/>
          </a:prstGeom>
        </p:spPr>
      </p:pic>
      <p:sp>
        <p:nvSpPr>
          <p:cNvPr id="56" name="Arrow: Right 55">
            <a:extLst>
              <a:ext uri="{FF2B5EF4-FFF2-40B4-BE49-F238E27FC236}">
                <a16:creationId xmlns:a16="http://schemas.microsoft.com/office/drawing/2014/main" id="{F70BF4BC-0C1C-4A0C-9CAE-76AF208BD10B}"/>
              </a:ext>
            </a:extLst>
          </p:cNvPr>
          <p:cNvSpPr/>
          <p:nvPr/>
        </p:nvSpPr>
        <p:spPr bwMode="auto">
          <a:xfrm rot="20723526">
            <a:off x="2753809" y="4324771"/>
            <a:ext cx="3920783" cy="407777"/>
          </a:xfrm>
          <a:prstGeom prst="rightArrow">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Arrow: Right 56">
            <a:extLst>
              <a:ext uri="{FF2B5EF4-FFF2-40B4-BE49-F238E27FC236}">
                <a16:creationId xmlns:a16="http://schemas.microsoft.com/office/drawing/2014/main" id="{61E606FF-4D4B-44F7-9233-E82F6F36E9B0}"/>
              </a:ext>
            </a:extLst>
          </p:cNvPr>
          <p:cNvSpPr/>
          <p:nvPr/>
        </p:nvSpPr>
        <p:spPr bwMode="auto">
          <a:xfrm rot="18932776">
            <a:off x="7819738" y="2307184"/>
            <a:ext cx="1521325" cy="407777"/>
          </a:xfrm>
          <a:prstGeom prst="rightArrow">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Arrow: Right 57">
            <a:extLst>
              <a:ext uri="{FF2B5EF4-FFF2-40B4-BE49-F238E27FC236}">
                <a16:creationId xmlns:a16="http://schemas.microsoft.com/office/drawing/2014/main" id="{5F851C98-8F15-4B0B-92CC-F6E8E4AB8FFC}"/>
              </a:ext>
            </a:extLst>
          </p:cNvPr>
          <p:cNvSpPr/>
          <p:nvPr/>
        </p:nvSpPr>
        <p:spPr bwMode="auto">
          <a:xfrm rot="5400000">
            <a:off x="9264107" y="3779207"/>
            <a:ext cx="1044488" cy="448747"/>
          </a:xfrm>
          <a:prstGeom prst="rightArrow">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9" name="Picture 58">
            <a:extLst>
              <a:ext uri="{FF2B5EF4-FFF2-40B4-BE49-F238E27FC236}">
                <a16:creationId xmlns:a16="http://schemas.microsoft.com/office/drawing/2014/main" id="{5FC4189E-3D1D-4D5F-A2CA-D374D88E26AC}"/>
              </a:ext>
            </a:extLst>
          </p:cNvPr>
          <p:cNvPicPr>
            <a:picLocks noChangeAspect="1"/>
          </p:cNvPicPr>
          <p:nvPr/>
        </p:nvPicPr>
        <p:blipFill>
          <a:blip r:embed="rId10"/>
          <a:stretch>
            <a:fillRect/>
          </a:stretch>
        </p:blipFill>
        <p:spPr>
          <a:xfrm>
            <a:off x="1166343" y="1574313"/>
            <a:ext cx="1020996" cy="1476139"/>
          </a:xfrm>
          <a:prstGeom prst="rect">
            <a:avLst/>
          </a:prstGeom>
        </p:spPr>
      </p:pic>
      <p:pic>
        <p:nvPicPr>
          <p:cNvPr id="60" name="Picture 59" descr="Error by lpenz - error sign">
            <a:extLst>
              <a:ext uri="{FF2B5EF4-FFF2-40B4-BE49-F238E27FC236}">
                <a16:creationId xmlns:a16="http://schemas.microsoft.com/office/drawing/2014/main" id="{7BE29903-2BC0-40B3-8DEB-3576E8F30C71}"/>
              </a:ext>
            </a:extLst>
          </p:cNvPr>
          <p:cNvPicPr>
            <a:picLocks noChangeAspect="1"/>
          </p:cNvPicPr>
          <p:nvPr/>
        </p:nvPicPr>
        <p:blipFill>
          <a:blip r:embed="rId5"/>
          <a:stretch>
            <a:fillRect/>
          </a:stretch>
        </p:blipFill>
        <p:spPr>
          <a:xfrm>
            <a:off x="5720315" y="5220374"/>
            <a:ext cx="507921" cy="507921"/>
          </a:xfrm>
          <a:prstGeom prst="rect">
            <a:avLst/>
          </a:prstGeom>
        </p:spPr>
      </p:pic>
      <p:sp>
        <p:nvSpPr>
          <p:cNvPr id="62" name="Rectangle 61">
            <a:extLst>
              <a:ext uri="{FF2B5EF4-FFF2-40B4-BE49-F238E27FC236}">
                <a16:creationId xmlns:a16="http://schemas.microsoft.com/office/drawing/2014/main" id="{271D3797-A5D6-4AA1-9DE5-6C7257B3A01A}"/>
              </a:ext>
            </a:extLst>
          </p:cNvPr>
          <p:cNvSpPr/>
          <p:nvPr/>
        </p:nvSpPr>
        <p:spPr>
          <a:xfrm>
            <a:off x="-24361" y="5983748"/>
            <a:ext cx="6047397" cy="830997"/>
          </a:xfrm>
          <a:prstGeom prst="rect">
            <a:avLst/>
          </a:prstGeom>
        </p:spPr>
        <p:txBody>
          <a:bodyPr wrap="square">
            <a:spAutoFit/>
          </a:bodyPr>
          <a:lstStyle/>
          <a:p>
            <a:pPr marL="285750" indent="-285750" algn="l">
              <a:buFont typeface="Wingdings" panose="05000000000000000000" pitchFamily="2" charset="2"/>
              <a:buChar char="§"/>
            </a:pPr>
            <a:r>
              <a:rPr lang="en-US" sz="1200" b="1" dirty="0"/>
              <a:t>AD FS can lock out attackers while letting valid users continue to use their accounts. </a:t>
            </a:r>
          </a:p>
          <a:p>
            <a:pPr marL="285750" indent="-285750" algn="l">
              <a:buFont typeface="Wingdings" panose="05000000000000000000" pitchFamily="2" charset="2"/>
              <a:buChar char="§"/>
            </a:pPr>
            <a:r>
              <a:rPr lang="en-US" sz="1200" b="1" dirty="0"/>
              <a:t>This prevents denial-of-service on the user and</a:t>
            </a:r>
            <a:r>
              <a:rPr lang="en-US" sz="1200" b="1" i="1" dirty="0"/>
              <a:t> </a:t>
            </a:r>
            <a:r>
              <a:rPr lang="en-US" sz="1200" b="1" dirty="0"/>
              <a:t>protects against targeted attacks such as “password spray” attacks.</a:t>
            </a:r>
            <a:endParaRPr lang="fr-FR" sz="1600" dirty="0"/>
          </a:p>
        </p:txBody>
      </p:sp>
      <p:sp>
        <p:nvSpPr>
          <p:cNvPr id="63" name="Rectangle 62">
            <a:extLst>
              <a:ext uri="{FF2B5EF4-FFF2-40B4-BE49-F238E27FC236}">
                <a16:creationId xmlns:a16="http://schemas.microsoft.com/office/drawing/2014/main" id="{451660DC-D72D-4873-8800-1153A972755E}"/>
              </a:ext>
            </a:extLst>
          </p:cNvPr>
          <p:cNvSpPr/>
          <p:nvPr/>
        </p:nvSpPr>
        <p:spPr>
          <a:xfrm rot="20692856">
            <a:off x="2875006" y="4438790"/>
            <a:ext cx="3369640" cy="244682"/>
          </a:xfrm>
          <a:prstGeom prst="rect">
            <a:avLst/>
          </a:prstGeom>
        </p:spPr>
        <p:txBody>
          <a:bodyPr wrap="square">
            <a:spAutoFit/>
          </a:bodyPr>
          <a:lstStyle/>
          <a:p>
            <a:pPr marL="0" marR="0" lvl="0" indent="0" algn="l" defTabSz="932742" eaLnBrk="1" fontAlgn="auto" latinLnBrk="0" hangingPunct="1">
              <a:lnSpc>
                <a:spcPct val="90000"/>
              </a:lnSpc>
              <a:spcBef>
                <a:spcPts val="0"/>
              </a:spcBef>
              <a:spcAft>
                <a:spcPts val="600"/>
              </a:spcAft>
              <a:buClrTx/>
              <a:buSzTx/>
              <a:buFontTx/>
              <a:buNone/>
              <a:tabLst/>
              <a:defRPr/>
            </a:pPr>
            <a:r>
              <a:rPr lang="en-US" sz="1100" kern="0" dirty="0">
                <a:gradFill>
                  <a:gsLst>
                    <a:gs pos="2917">
                      <a:srgbClr val="353535"/>
                    </a:gs>
                    <a:gs pos="30000">
                      <a:srgbClr val="353535"/>
                    </a:gs>
                  </a:gsLst>
                  <a:lin ang="5400000" scaled="0"/>
                </a:gradFill>
                <a:latin typeface="Segoe UI Semilight"/>
              </a:rPr>
              <a:t>if </a:t>
            </a:r>
            <a:r>
              <a:rPr lang="en-US" sz="1100" kern="0" dirty="0" err="1">
                <a:gradFill>
                  <a:gsLst>
                    <a:gs pos="2917">
                      <a:srgbClr val="353535"/>
                    </a:gs>
                    <a:gs pos="30000">
                      <a:srgbClr val="353535"/>
                    </a:gs>
                  </a:gsLst>
                  <a:lin ang="5400000" scaled="0"/>
                </a:gradFill>
                <a:latin typeface="Segoe UI Semilight"/>
              </a:rPr>
              <a:t>authN</a:t>
            </a:r>
            <a:r>
              <a:rPr lang="en-US" sz="1100" kern="0" dirty="0">
                <a:gradFill>
                  <a:gsLst>
                    <a:gs pos="2917">
                      <a:srgbClr val="353535"/>
                    </a:gs>
                    <a:gs pos="30000">
                      <a:srgbClr val="353535"/>
                    </a:gs>
                  </a:gsLst>
                  <a:lin ang="5400000" scaled="0"/>
                </a:gradFill>
                <a:latin typeface="Segoe UI Semilight"/>
              </a:rPr>
              <a:t> success then the locations is seen as familiar</a:t>
            </a:r>
          </a:p>
        </p:txBody>
      </p:sp>
      <p:sp>
        <p:nvSpPr>
          <p:cNvPr id="64" name="Rectangle 63">
            <a:extLst>
              <a:ext uri="{FF2B5EF4-FFF2-40B4-BE49-F238E27FC236}">
                <a16:creationId xmlns:a16="http://schemas.microsoft.com/office/drawing/2014/main" id="{821AAC6B-35EF-4D4E-B468-E56DD53BAF75}"/>
              </a:ext>
            </a:extLst>
          </p:cNvPr>
          <p:cNvSpPr/>
          <p:nvPr/>
        </p:nvSpPr>
        <p:spPr>
          <a:xfrm rot="564151">
            <a:off x="2021994" y="2207868"/>
            <a:ext cx="4680217" cy="244682"/>
          </a:xfrm>
          <a:prstGeom prst="rect">
            <a:avLst/>
          </a:prstGeom>
        </p:spPr>
        <p:txBody>
          <a:bodyPr wrap="square">
            <a:spAutoFit/>
          </a:bodyPr>
          <a:lstStyle/>
          <a:p>
            <a:pPr marL="0" marR="0" lvl="0" indent="0" algn="l" defTabSz="932742" eaLnBrk="1" fontAlgn="auto" latinLnBrk="0" hangingPunct="1">
              <a:lnSpc>
                <a:spcPct val="90000"/>
              </a:lnSpc>
              <a:spcBef>
                <a:spcPts val="0"/>
              </a:spcBef>
              <a:spcAft>
                <a:spcPts val="600"/>
              </a:spcAft>
              <a:buClrTx/>
              <a:buSzTx/>
              <a:buFontTx/>
              <a:buNone/>
              <a:tabLst/>
              <a:defRPr/>
            </a:pPr>
            <a:r>
              <a:rPr lang="en-US" sz="1100" kern="0" dirty="0">
                <a:gradFill>
                  <a:gsLst>
                    <a:gs pos="2917">
                      <a:srgbClr val="353535"/>
                    </a:gs>
                    <a:gs pos="30000">
                      <a:srgbClr val="353535"/>
                    </a:gs>
                  </a:gsLst>
                  <a:lin ang="5400000" scaled="0"/>
                </a:gradFill>
                <a:latin typeface="Segoe UI Semilight"/>
              </a:rPr>
              <a:t>if </a:t>
            </a:r>
            <a:r>
              <a:rPr lang="en-US" sz="1100" kern="0" dirty="0" err="1">
                <a:gradFill>
                  <a:gsLst>
                    <a:gs pos="2917">
                      <a:srgbClr val="353535"/>
                    </a:gs>
                    <a:gs pos="30000">
                      <a:srgbClr val="353535"/>
                    </a:gs>
                  </a:gsLst>
                  <a:lin ang="5400000" scaled="0"/>
                </a:gradFill>
                <a:latin typeface="Segoe UI Semilight"/>
              </a:rPr>
              <a:t>authN</a:t>
            </a:r>
            <a:r>
              <a:rPr lang="en-US" sz="1100" kern="0" dirty="0">
                <a:gradFill>
                  <a:gsLst>
                    <a:gs pos="2917">
                      <a:srgbClr val="353535"/>
                    </a:gs>
                    <a:gs pos="30000">
                      <a:srgbClr val="353535"/>
                    </a:gs>
                  </a:gsLst>
                  <a:lin ang="5400000" scaled="0"/>
                </a:gradFill>
                <a:latin typeface="Segoe UI Semilight"/>
              </a:rPr>
              <a:t> fails (lockout threshold) then the locations is seen as unfamiliar</a:t>
            </a:r>
          </a:p>
        </p:txBody>
      </p:sp>
      <p:sp>
        <p:nvSpPr>
          <p:cNvPr id="65" name="TextBox 64">
            <a:extLst>
              <a:ext uri="{FF2B5EF4-FFF2-40B4-BE49-F238E27FC236}">
                <a16:creationId xmlns:a16="http://schemas.microsoft.com/office/drawing/2014/main" id="{F0471660-C511-4510-A9D1-F31CB0FF4E9D}"/>
              </a:ext>
            </a:extLst>
          </p:cNvPr>
          <p:cNvSpPr txBox="1"/>
          <p:nvPr/>
        </p:nvSpPr>
        <p:spPr>
          <a:xfrm>
            <a:off x="8434540" y="690960"/>
            <a:ext cx="1371526" cy="752514"/>
          </a:xfrm>
          <a:prstGeom prst="rect">
            <a:avLst/>
          </a:prstGeom>
          <a:noFill/>
          <a:ln>
            <a:solidFill>
              <a:srgbClr val="505050"/>
            </a:solidFill>
          </a:ln>
        </p:spPr>
        <p:txBody>
          <a:bodyPr wrap="square" lIns="182880" tIns="146304" rIns="182880" bIns="146304" rtlCol="0">
            <a:spAutoFit/>
          </a:bodyPr>
          <a:lstStyle/>
          <a:p>
            <a:pPr algn="l">
              <a:lnSpc>
                <a:spcPct val="90000"/>
              </a:lnSpc>
              <a:spcAft>
                <a:spcPts val="600"/>
              </a:spcAft>
            </a:pPr>
            <a:r>
              <a:rPr lang="fr-FR" sz="1100" dirty="0">
                <a:gradFill>
                  <a:gsLst>
                    <a:gs pos="2917">
                      <a:schemeClr val="tx1"/>
                    </a:gs>
                    <a:gs pos="30000">
                      <a:schemeClr val="tx1"/>
                    </a:gs>
                  </a:gsLst>
                  <a:lin ang="5400000" scaled="0"/>
                </a:gradFill>
              </a:rPr>
              <a:t>Activity table</a:t>
            </a:r>
            <a:br>
              <a:rPr lang="fr-FR" sz="1100" dirty="0">
                <a:gradFill>
                  <a:gsLst>
                    <a:gs pos="2917">
                      <a:schemeClr val="tx1"/>
                    </a:gs>
                    <a:gs pos="30000">
                      <a:schemeClr val="tx1"/>
                    </a:gs>
                  </a:gsLst>
                  <a:lin ang="5400000" scaled="0"/>
                </a:gradFill>
              </a:rPr>
            </a:br>
            <a:r>
              <a:rPr lang="fr-FR" sz="1100" dirty="0">
                <a:gradFill>
                  <a:gsLst>
                    <a:gs pos="2917">
                      <a:schemeClr val="tx1"/>
                    </a:gs>
                    <a:gs pos="30000">
                      <a:schemeClr val="tx1"/>
                    </a:gs>
                  </a:gsLst>
                  <a:lin ang="5400000" scaled="0"/>
                </a:gradFill>
              </a:rPr>
              <a:t>…</a:t>
            </a:r>
            <a:br>
              <a:rPr lang="fr-FR" sz="1100" dirty="0">
                <a:gradFill>
                  <a:gsLst>
                    <a:gs pos="2917">
                      <a:schemeClr val="tx1"/>
                    </a:gs>
                    <a:gs pos="30000">
                      <a:schemeClr val="tx1"/>
                    </a:gs>
                  </a:gsLst>
                  <a:lin ang="5400000" scaled="0"/>
                </a:gradFill>
              </a:rPr>
            </a:br>
            <a:r>
              <a:rPr lang="fr-FR" sz="11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615879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57"/>
                                        </p:tgtEl>
                                      </p:cBhvr>
                                    </p:animEffect>
                                    <p:set>
                                      <p:cBhvr>
                                        <p:cTn id="23" dur="1" fill="hold">
                                          <p:stCondLst>
                                            <p:cond delay="499"/>
                                          </p:stCondLst>
                                        </p:cTn>
                                        <p:tgtEl>
                                          <p:spTgt spid="57"/>
                                        </p:tgtEl>
                                        <p:attrNameLst>
                                          <p:attrName>style.visibility</p:attrName>
                                        </p:attrNameLst>
                                      </p:cBhvr>
                                      <p:to>
                                        <p:strVal val="hidden"/>
                                      </p:to>
                                    </p:set>
                                  </p:childTnLst>
                                </p:cTn>
                              </p:par>
                              <p:par>
                                <p:cTn id="24" presetID="10" presetClass="exit" presetSubtype="0" fill="hold" grpId="1" nodeType="withEffect">
                                  <p:stCondLst>
                                    <p:cond delay="250"/>
                                  </p:stCondLst>
                                  <p:childTnLst>
                                    <p:animEffect transition="out" filter="fade">
                                      <p:cBhvr>
                                        <p:cTn id="25" dur="500"/>
                                        <p:tgtEl>
                                          <p:spTgt spid="58"/>
                                        </p:tgtEl>
                                      </p:cBhvr>
                                    </p:animEffect>
                                    <p:set>
                                      <p:cBhvr>
                                        <p:cTn id="26" dur="1" fill="hold">
                                          <p:stCondLst>
                                            <p:cond delay="499"/>
                                          </p:stCondLst>
                                        </p:cTn>
                                        <p:tgtEl>
                                          <p:spTgt spid="58"/>
                                        </p:tgtEl>
                                        <p:attrNameLst>
                                          <p:attrName>style.visibility</p:attrName>
                                        </p:attrNameLst>
                                      </p:cBhvr>
                                      <p:to>
                                        <p:strVal val="hidden"/>
                                      </p:to>
                                    </p:set>
                                  </p:childTnLst>
                                </p:cTn>
                              </p:par>
                              <p:par>
                                <p:cTn id="27" presetID="10" presetClass="exit" presetSubtype="0" fill="hold" grpId="1" nodeType="withEffect">
                                  <p:stCondLst>
                                    <p:cond delay="250"/>
                                  </p:stCondLst>
                                  <p:childTnLst>
                                    <p:animEffect transition="out" filter="fade">
                                      <p:cBhvr>
                                        <p:cTn id="28" dur="500"/>
                                        <p:tgtEl>
                                          <p:spTgt spid="56"/>
                                        </p:tgtEl>
                                      </p:cBhvr>
                                    </p:animEffect>
                                    <p:set>
                                      <p:cBhvr>
                                        <p:cTn id="29" dur="1" fill="hold">
                                          <p:stCondLst>
                                            <p:cond delay="499"/>
                                          </p:stCondLst>
                                        </p:cTn>
                                        <p:tgtEl>
                                          <p:spTgt spid="56"/>
                                        </p:tgtEl>
                                        <p:attrNameLst>
                                          <p:attrName>style.visibility</p:attrName>
                                        </p:attrNameLst>
                                      </p:cBhvr>
                                      <p:to>
                                        <p:strVal val="hidden"/>
                                      </p:to>
                                    </p:set>
                                  </p:childTnLst>
                                </p:cTn>
                              </p:par>
                              <p:par>
                                <p:cTn id="30" presetID="10" presetClass="exit" presetSubtype="0" fill="hold" nodeType="withEffect">
                                  <p:stCondLst>
                                    <p:cond delay="250"/>
                                  </p:stCondLst>
                                  <p:childTnLst>
                                    <p:animEffect transition="out" filter="fade">
                                      <p:cBhvr>
                                        <p:cTn id="31" dur="500"/>
                                        <p:tgtEl>
                                          <p:spTgt spid="50"/>
                                        </p:tgtEl>
                                      </p:cBhvr>
                                    </p:animEffect>
                                    <p:set>
                                      <p:cBhvr>
                                        <p:cTn id="32" dur="1" fill="hold">
                                          <p:stCondLst>
                                            <p:cond delay="499"/>
                                          </p:stCondLst>
                                        </p:cTn>
                                        <p:tgtEl>
                                          <p:spTgt spid="50"/>
                                        </p:tgtEl>
                                        <p:attrNameLst>
                                          <p:attrName>style.visibility</p:attrName>
                                        </p:attrNameLst>
                                      </p:cBhvr>
                                      <p:to>
                                        <p:strVal val="hidden"/>
                                      </p:to>
                                    </p:set>
                                  </p:childTnLst>
                                </p:cTn>
                              </p:par>
                              <p:par>
                                <p:cTn id="33" presetID="10" presetClass="exit" presetSubtype="0" fill="hold" grpId="2" nodeType="withEffect">
                                  <p:stCondLst>
                                    <p:cond delay="250"/>
                                  </p:stCondLst>
                                  <p:childTnLst>
                                    <p:animEffect transition="out" filter="fade">
                                      <p:cBhvr>
                                        <p:cTn id="34" dur="500"/>
                                        <p:tgtEl>
                                          <p:spTgt spid="51"/>
                                        </p:tgtEl>
                                      </p:cBhvr>
                                    </p:animEffect>
                                    <p:set>
                                      <p:cBhvr>
                                        <p:cTn id="35" dur="1" fill="hold">
                                          <p:stCondLst>
                                            <p:cond delay="499"/>
                                          </p:stCondLst>
                                        </p:cTn>
                                        <p:tgtEl>
                                          <p:spTgt spid="5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nodeType="afterEffect">
                                  <p:stCondLst>
                                    <p:cond delay="250"/>
                                  </p:stCondLst>
                                  <p:childTnLst>
                                    <p:set>
                                      <p:cBhvr>
                                        <p:cTn id="62" dur="1" fill="hold">
                                          <p:stCondLst>
                                            <p:cond delay="0"/>
                                          </p:stCondLst>
                                        </p:cTn>
                                        <p:tgtEl>
                                          <p:spTgt spid="43"/>
                                        </p:tgtEl>
                                        <p:attrNameLst>
                                          <p:attrName>style.visibility</p:attrName>
                                        </p:attrNameLst>
                                      </p:cBhvr>
                                      <p:to>
                                        <p:strVal val="visible"/>
                                      </p:to>
                                    </p:set>
                                  </p:childTnLst>
                                </p:cTn>
                              </p:par>
                            </p:childTnLst>
                          </p:cTn>
                        </p:par>
                        <p:par>
                          <p:cTn id="63" fill="hold">
                            <p:stCondLst>
                              <p:cond delay="250"/>
                            </p:stCondLst>
                            <p:childTnLst>
                              <p:par>
                                <p:cTn id="64" presetID="10" presetClass="exit" presetSubtype="0" fill="hold" grpId="1" nodeType="afterEffect">
                                  <p:stCondLst>
                                    <p:cond delay="250"/>
                                  </p:stCondLst>
                                  <p:childTnLst>
                                    <p:animEffect transition="out" filter="fade">
                                      <p:cBhvr>
                                        <p:cTn id="65" dur="500"/>
                                        <p:tgtEl>
                                          <p:spTgt spid="40"/>
                                        </p:tgtEl>
                                      </p:cBhvr>
                                    </p:animEffect>
                                    <p:set>
                                      <p:cBhvr>
                                        <p:cTn id="66" dur="1" fill="hold">
                                          <p:stCondLst>
                                            <p:cond delay="499"/>
                                          </p:stCondLst>
                                        </p:cTn>
                                        <p:tgtEl>
                                          <p:spTgt spid="40"/>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41"/>
                                        </p:tgtEl>
                                      </p:cBhvr>
                                    </p:animEffect>
                                    <p:set>
                                      <p:cBhvr>
                                        <p:cTn id="69" dur="1" fill="hold">
                                          <p:stCondLst>
                                            <p:cond delay="499"/>
                                          </p:stCondLst>
                                        </p:cTn>
                                        <p:tgtEl>
                                          <p:spTgt spid="41"/>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48"/>
                                        </p:tgtEl>
                                      </p:cBhvr>
                                    </p:animEffect>
                                    <p:set>
                                      <p:cBhvr>
                                        <p:cTn id="72" dur="1" fill="hold">
                                          <p:stCondLst>
                                            <p:cond delay="499"/>
                                          </p:stCondLst>
                                        </p:cTn>
                                        <p:tgtEl>
                                          <p:spTgt spid="48"/>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par>
                          <p:cTn id="81" fill="hold">
                            <p:stCondLst>
                              <p:cond delay="500"/>
                            </p:stCondLst>
                            <p:childTnLst>
                              <p:par>
                                <p:cTn id="82" presetID="10" presetClass="entr" presetSubtype="0" fill="hold" nodeType="afterEffect">
                                  <p:stCondLst>
                                    <p:cond delay="25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par>
                                <p:cTn id="85" presetID="1"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childTnLst>
                          </p:cTn>
                        </p:par>
                        <p:par>
                          <p:cTn id="87" fill="hold">
                            <p:stCondLst>
                              <p:cond delay="1250"/>
                            </p:stCondLst>
                            <p:childTnLst>
                              <p:par>
                                <p:cTn id="88" presetID="10" presetClass="entr" presetSubtype="0" fill="hold" grpId="0" nodeType="afterEffect">
                                  <p:stCondLst>
                                    <p:cond delay="100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par>
                                <p:cTn id="91" presetID="1" presetClass="entr" presetSubtype="0" fill="hold" grpId="0" nodeType="withEffect">
                                  <p:stCondLst>
                                    <p:cond delay="125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grpId="0" nodeType="withEffect">
                                  <p:stCondLst>
                                    <p:cond delay="1000"/>
                                  </p:stCondLst>
                                  <p:childTnLst>
                                    <p:set>
                                      <p:cBhvr>
                                        <p:cTn id="94" dur="1" fill="hold">
                                          <p:stCondLst>
                                            <p:cond delay="0"/>
                                          </p:stCondLst>
                                        </p:cTn>
                                        <p:tgtEl>
                                          <p:spTgt spid="54"/>
                                        </p:tgtEl>
                                        <p:attrNameLst>
                                          <p:attrName>style.visibility</p:attrName>
                                        </p:attrNameLst>
                                      </p:cBhvr>
                                      <p:to>
                                        <p:strVal val="visible"/>
                                      </p:to>
                                    </p:set>
                                  </p:childTnLst>
                                </p:cTn>
                              </p:par>
                            </p:childTnLst>
                          </p:cTn>
                        </p:par>
                        <p:par>
                          <p:cTn id="95" fill="hold">
                            <p:stCondLst>
                              <p:cond delay="2750"/>
                            </p:stCondLst>
                            <p:childTnLst>
                              <p:par>
                                <p:cTn id="96" presetID="1" presetClass="entr" presetSubtype="0" fill="hold" nodeType="afterEffect">
                                  <p:stCondLst>
                                    <p:cond delay="250"/>
                                  </p:stCondLst>
                                  <p:childTnLst>
                                    <p:set>
                                      <p:cBhvr>
                                        <p:cTn id="97"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9" grpId="0" animBg="1"/>
      <p:bldP spid="40" grpId="0" animBg="1"/>
      <p:bldP spid="40" grpId="1" animBg="1"/>
      <p:bldP spid="41" grpId="0" animBg="1"/>
      <p:bldP spid="41" grpId="1" animBg="1"/>
      <p:bldP spid="42" grpId="0" animBg="1"/>
      <p:bldP spid="44" grpId="0" animBg="1"/>
      <p:bldP spid="48" grpId="0" animBg="1"/>
      <p:bldP spid="48" grpId="1" animBg="1"/>
      <p:bldP spid="51" grpId="0" animBg="1"/>
      <p:bldP spid="51" grpId="1" animBg="1"/>
      <p:bldP spid="51" grpId="2" animBg="1"/>
      <p:bldP spid="52" grpId="0" animBg="1"/>
      <p:bldP spid="53" grpId="0" animBg="1"/>
      <p:bldP spid="54" grpId="0" animBg="1"/>
      <p:bldP spid="56" grpId="0" animBg="1"/>
      <p:bldP spid="56" grpId="1" animBg="1"/>
      <p:bldP spid="57" grpId="0" animBg="1"/>
      <p:bldP spid="57" grpId="1" animBg="1"/>
      <p:bldP spid="58" grpId="0" animBg="1"/>
      <p:bldP spid="5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544772-D7CE-453C-BC6F-DD89FECC318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47</a:t>
            </a:fld>
            <a:endParaRPr lang="en-US" dirty="0"/>
          </a:p>
        </p:txBody>
      </p:sp>
      <p:sp>
        <p:nvSpPr>
          <p:cNvPr id="3" name="Text Placeholder 2">
            <a:extLst>
              <a:ext uri="{FF2B5EF4-FFF2-40B4-BE49-F238E27FC236}">
                <a16:creationId xmlns:a16="http://schemas.microsoft.com/office/drawing/2014/main" id="{949A722E-9ECD-4811-A780-7D361CC8AE05}"/>
              </a:ext>
            </a:extLst>
          </p:cNvPr>
          <p:cNvSpPr>
            <a:spLocks noGrp="1"/>
          </p:cNvSpPr>
          <p:nvPr>
            <p:ph type="body" sz="quarter" idx="13"/>
          </p:nvPr>
        </p:nvSpPr>
        <p:spPr/>
        <p:txBody>
          <a:bodyPr/>
          <a:lstStyle/>
          <a:p>
            <a:r>
              <a:rPr lang="fr-FR" dirty="0"/>
              <a:t>More information : aka.ms/</a:t>
            </a:r>
            <a:r>
              <a:rPr lang="fr-FR" dirty="0" err="1"/>
              <a:t>ADFSLinks</a:t>
            </a:r>
            <a:endParaRPr lang="fr-FR" dirty="0"/>
          </a:p>
        </p:txBody>
      </p:sp>
      <p:sp>
        <p:nvSpPr>
          <p:cNvPr id="4" name="Rectangle 3">
            <a:extLst>
              <a:ext uri="{FF2B5EF4-FFF2-40B4-BE49-F238E27FC236}">
                <a16:creationId xmlns:a16="http://schemas.microsoft.com/office/drawing/2014/main" id="{6FAEABBD-0FAF-411D-9EC2-5FBF971C493A}"/>
              </a:ext>
            </a:extLst>
          </p:cNvPr>
          <p:cNvSpPr/>
          <p:nvPr/>
        </p:nvSpPr>
        <p:spPr>
          <a:xfrm>
            <a:off x="549019" y="1759921"/>
            <a:ext cx="9692534" cy="353943"/>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Segoe UI Light" panose="020B0502040204020203" pitchFamily="34" charset="0"/>
              </a:rPr>
              <a:t>QRG | Quick Reference Guide | Active Directory Federation Services | aka.ms/</a:t>
            </a:r>
            <a:r>
              <a:rPr lang="en-US" dirty="0" err="1">
                <a:solidFill>
                  <a:srgbClr val="333333"/>
                </a:solidFill>
                <a:latin typeface="Segoe UI Light" panose="020B0502040204020203" pitchFamily="34" charset="0"/>
              </a:rPr>
              <a:t>ADFSLinks</a:t>
            </a:r>
            <a:endParaRPr lang="fr-FR" dirty="0"/>
          </a:p>
        </p:txBody>
      </p:sp>
      <p:pic>
        <p:nvPicPr>
          <p:cNvPr id="5" name="Picture 4">
            <a:extLst>
              <a:ext uri="{FF2B5EF4-FFF2-40B4-BE49-F238E27FC236}">
                <a16:creationId xmlns:a16="http://schemas.microsoft.com/office/drawing/2014/main" id="{F8A3C94B-05DB-464A-B1C0-C7291EDC0A6F}"/>
              </a:ext>
            </a:extLst>
          </p:cNvPr>
          <p:cNvPicPr>
            <a:picLocks noChangeAspect="1"/>
          </p:cNvPicPr>
          <p:nvPr/>
        </p:nvPicPr>
        <p:blipFill>
          <a:blip r:embed="rId2"/>
          <a:stretch>
            <a:fillRect/>
          </a:stretch>
        </p:blipFill>
        <p:spPr>
          <a:xfrm>
            <a:off x="2286360" y="2164867"/>
            <a:ext cx="6582702" cy="4398408"/>
          </a:xfrm>
          <a:prstGeom prst="rect">
            <a:avLst/>
          </a:prstGeom>
        </p:spPr>
      </p:pic>
    </p:spTree>
    <p:extLst>
      <p:ext uri="{BB962C8B-B14F-4D97-AF65-F5344CB8AC3E}">
        <p14:creationId xmlns:p14="http://schemas.microsoft.com/office/powerpoint/2010/main" val="5727893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5B892D-A50A-40FC-A5B7-689CD38BB025}"/>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48</a:t>
            </a:fld>
            <a:endParaRPr lang="en-US" dirty="0"/>
          </a:p>
        </p:txBody>
      </p:sp>
      <p:sp>
        <p:nvSpPr>
          <p:cNvPr id="3" name="Text Placeholder 2">
            <a:extLst>
              <a:ext uri="{FF2B5EF4-FFF2-40B4-BE49-F238E27FC236}">
                <a16:creationId xmlns:a16="http://schemas.microsoft.com/office/drawing/2014/main" id="{6A374C27-C2E8-4A27-80FA-F4AF2FC5E594}"/>
              </a:ext>
            </a:extLst>
          </p:cNvPr>
          <p:cNvSpPr>
            <a:spLocks noGrp="1"/>
          </p:cNvSpPr>
          <p:nvPr>
            <p:ph type="body" sz="quarter" idx="13"/>
          </p:nvPr>
        </p:nvSpPr>
        <p:spPr/>
        <p:txBody>
          <a:bodyPr/>
          <a:lstStyle/>
          <a:p>
            <a:r>
              <a:rPr lang="fr-FR" dirty="0"/>
              <a:t>AD FS Help</a:t>
            </a:r>
          </a:p>
        </p:txBody>
      </p:sp>
      <p:sp>
        <p:nvSpPr>
          <p:cNvPr id="4" name="Rectangle 3">
            <a:extLst>
              <a:ext uri="{FF2B5EF4-FFF2-40B4-BE49-F238E27FC236}">
                <a16:creationId xmlns:a16="http://schemas.microsoft.com/office/drawing/2014/main" id="{100C069B-F20B-4439-B964-7C38E49426E3}"/>
              </a:ext>
            </a:extLst>
          </p:cNvPr>
          <p:cNvSpPr/>
          <p:nvPr/>
        </p:nvSpPr>
        <p:spPr>
          <a:xfrm>
            <a:off x="1097653" y="2948628"/>
            <a:ext cx="4206194" cy="1458861"/>
          </a:xfrm>
          <a:prstGeom prst="rect">
            <a:avLst/>
          </a:prstGeom>
        </p:spPr>
        <p:txBody>
          <a:bodyPr wrap="square">
            <a:spAutoFit/>
          </a:bodyPr>
          <a:lstStyle/>
          <a:p>
            <a:pPr algn="l">
              <a:lnSpc>
                <a:spcPct val="90000"/>
              </a:lnSpc>
              <a:spcAft>
                <a:spcPts val="600"/>
              </a:spcAft>
            </a:pPr>
            <a:r>
              <a:rPr lang="en-US" sz="1800" b="1" dirty="0">
                <a:gradFill>
                  <a:gsLst>
                    <a:gs pos="2917">
                      <a:schemeClr val="tx1"/>
                    </a:gs>
                    <a:gs pos="30000">
                      <a:schemeClr val="tx1"/>
                    </a:gs>
                  </a:gsLst>
                  <a:lin ang="5400000" scaled="0"/>
                </a:gradFill>
                <a:hlinkClick r:id="rId2"/>
              </a:rPr>
              <a:t>https://aka.ms/adfs</a:t>
            </a:r>
            <a:r>
              <a:rPr lang="en-US" sz="1800" b="1" dirty="0">
                <a:gradFill>
                  <a:gsLst>
                    <a:gs pos="2917">
                      <a:schemeClr val="tx1"/>
                    </a:gs>
                    <a:gs pos="30000">
                      <a:schemeClr val="tx1"/>
                    </a:gs>
                  </a:gsLst>
                  <a:lin ang="5400000" scaled="0"/>
                </a:gradFill>
                <a:hlinkClick r:id="rId3"/>
              </a:rPr>
              <a:t>help</a:t>
            </a:r>
            <a:r>
              <a:rPr lang="en-US" sz="1600" b="1" dirty="0">
                <a:gradFill>
                  <a:gsLst>
                    <a:gs pos="2917">
                      <a:schemeClr val="tx1"/>
                    </a:gs>
                    <a:gs pos="30000">
                      <a:schemeClr val="tx1"/>
                    </a:gs>
                  </a:gsLst>
                  <a:lin ang="5400000" scaled="0"/>
                </a:gradFill>
                <a:cs typeface="Segoe UI Semilight"/>
              </a:rPr>
              <a:t> </a:t>
            </a:r>
          </a:p>
          <a:p>
            <a:pPr algn="l">
              <a:lnSpc>
                <a:spcPct val="90000"/>
              </a:lnSpc>
              <a:spcAft>
                <a:spcPts val="600"/>
              </a:spcAft>
            </a:pPr>
            <a:r>
              <a:rPr lang="en-US" sz="1600" dirty="0">
                <a:gradFill>
                  <a:gsLst>
                    <a:gs pos="2917">
                      <a:schemeClr val="tx1"/>
                    </a:gs>
                    <a:gs pos="30000">
                      <a:schemeClr val="tx1"/>
                    </a:gs>
                  </a:gsLst>
                  <a:lin ang="5400000" scaled="0"/>
                </a:gradFill>
              </a:rPr>
              <a:t>One stop for resolving your federation issues</a:t>
            </a:r>
            <a:endParaRPr lang="en-US" sz="1600" dirty="0">
              <a:gradFill>
                <a:gsLst>
                  <a:gs pos="2917">
                    <a:schemeClr val="tx1"/>
                  </a:gs>
                  <a:gs pos="30000">
                    <a:schemeClr val="tx1"/>
                  </a:gs>
                </a:gsLst>
                <a:lin ang="5400000" scaled="0"/>
              </a:gradFill>
              <a:cs typeface="Segoe UI Semilight"/>
            </a:endParaRPr>
          </a:p>
          <a:p>
            <a:pPr algn="l">
              <a:lnSpc>
                <a:spcPct val="90000"/>
              </a:lnSpc>
              <a:spcAft>
                <a:spcPts val="600"/>
              </a:spcAft>
            </a:pPr>
            <a:endParaRPr lang="en-US" sz="1600" dirty="0">
              <a:gradFill>
                <a:gsLst>
                  <a:gs pos="2917">
                    <a:schemeClr val="tx1"/>
                  </a:gs>
                  <a:gs pos="30000">
                    <a:schemeClr val="tx1"/>
                  </a:gs>
                </a:gsLst>
                <a:lin ang="5400000" scaled="0"/>
              </a:gradFill>
            </a:endParaRPr>
          </a:p>
          <a:p>
            <a:pPr algn="l">
              <a:lnSpc>
                <a:spcPct val="90000"/>
              </a:lnSpc>
              <a:spcAft>
                <a:spcPts val="600"/>
              </a:spcAft>
            </a:pPr>
            <a:r>
              <a:rPr lang="en-US" sz="1600" dirty="0">
                <a:gradFill>
                  <a:gsLst>
                    <a:gs pos="2917">
                      <a:schemeClr val="tx1"/>
                    </a:gs>
                    <a:gs pos="30000">
                      <a:schemeClr val="tx1"/>
                    </a:gs>
                  </a:gsLst>
                  <a:lin ang="5400000" scaled="0"/>
                </a:gradFill>
              </a:rPr>
              <a:t>Tools to help you diagnose and troubleshoot AD FS issues</a:t>
            </a:r>
            <a:endParaRPr lang="en-US" sz="1600" dirty="0">
              <a:gradFill>
                <a:gsLst>
                  <a:gs pos="2917">
                    <a:schemeClr val="tx1"/>
                  </a:gs>
                  <a:gs pos="30000">
                    <a:schemeClr val="tx1"/>
                  </a:gs>
                </a:gsLst>
                <a:lin ang="5400000" scaled="0"/>
              </a:gradFill>
              <a:cs typeface="Segoe UI Semilight"/>
            </a:endParaRPr>
          </a:p>
        </p:txBody>
      </p:sp>
      <p:pic>
        <p:nvPicPr>
          <p:cNvPr id="5" name="Picture 4">
            <a:extLst>
              <a:ext uri="{FF2B5EF4-FFF2-40B4-BE49-F238E27FC236}">
                <a16:creationId xmlns:a16="http://schemas.microsoft.com/office/drawing/2014/main" id="{DEDD1F78-4B1F-4A4C-A9D8-1F36AA08D238}"/>
              </a:ext>
            </a:extLst>
          </p:cNvPr>
          <p:cNvPicPr>
            <a:picLocks noChangeAspect="1"/>
          </p:cNvPicPr>
          <p:nvPr/>
        </p:nvPicPr>
        <p:blipFill rotWithShape="1">
          <a:blip r:embed="rId4"/>
          <a:srcRect t="-109" r="34104" b="109"/>
          <a:stretch/>
        </p:blipFill>
        <p:spPr>
          <a:xfrm>
            <a:off x="6066337" y="1215811"/>
            <a:ext cx="5531750" cy="5531248"/>
          </a:xfrm>
          <a:prstGeom prst="rect">
            <a:avLst/>
          </a:prstGeom>
        </p:spPr>
      </p:pic>
    </p:spTree>
    <p:extLst>
      <p:ext uri="{BB962C8B-B14F-4D97-AF65-F5344CB8AC3E}">
        <p14:creationId xmlns:p14="http://schemas.microsoft.com/office/powerpoint/2010/main" val="6548902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55BE66-562D-40E3-A2E9-EE4CDA4F769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a:t>
            </a:fld>
            <a:endParaRPr lang="en-US" dirty="0"/>
          </a:p>
        </p:txBody>
      </p:sp>
      <p:sp>
        <p:nvSpPr>
          <p:cNvPr id="3" name="Text Placeholder 2">
            <a:extLst>
              <a:ext uri="{FF2B5EF4-FFF2-40B4-BE49-F238E27FC236}">
                <a16:creationId xmlns:a16="http://schemas.microsoft.com/office/drawing/2014/main" id="{85A9E9DD-DFD4-4A80-86FD-142E162C3388}"/>
              </a:ext>
            </a:extLst>
          </p:cNvPr>
          <p:cNvSpPr>
            <a:spLocks noGrp="1"/>
          </p:cNvSpPr>
          <p:nvPr>
            <p:ph type="body" sz="quarter" idx="13"/>
          </p:nvPr>
        </p:nvSpPr>
        <p:spPr/>
        <p:txBody>
          <a:bodyPr/>
          <a:lstStyle/>
          <a:p>
            <a:r>
              <a:rPr lang="en-AU" dirty="0"/>
              <a:t>Federation Concepts: Components Involved</a:t>
            </a:r>
            <a:endParaRPr lang="fr-FR" dirty="0"/>
          </a:p>
        </p:txBody>
      </p:sp>
      <p:sp>
        <p:nvSpPr>
          <p:cNvPr id="87" name="Rectangle 86">
            <a:extLst>
              <a:ext uri="{FF2B5EF4-FFF2-40B4-BE49-F238E27FC236}">
                <a16:creationId xmlns:a16="http://schemas.microsoft.com/office/drawing/2014/main" id="{CD01E401-5C7D-4F8F-BEB3-6D733304C886}"/>
              </a:ext>
            </a:extLst>
          </p:cNvPr>
          <p:cNvSpPr/>
          <p:nvPr/>
        </p:nvSpPr>
        <p:spPr>
          <a:xfrm>
            <a:off x="6781800" y="1211287"/>
            <a:ext cx="5257800" cy="4161028"/>
          </a:xfrm>
          <a:prstGeom prst="rect">
            <a:avLst/>
          </a:prstGeom>
          <a:solidFill>
            <a:srgbClr val="0A5BBA">
              <a:lumMod val="20000"/>
              <a:lumOff val="80000"/>
            </a:srgbClr>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457200" eaLnBrk="0" fontAlgn="auto"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88" name="Content Placeholder 2">
            <a:extLst>
              <a:ext uri="{FF2B5EF4-FFF2-40B4-BE49-F238E27FC236}">
                <a16:creationId xmlns:a16="http://schemas.microsoft.com/office/drawing/2014/main" id="{A722FA4A-AF10-48A7-A7ED-78C7EF86CC9F}"/>
              </a:ext>
            </a:extLst>
          </p:cNvPr>
          <p:cNvSpPr txBox="1">
            <a:spLocks/>
          </p:cNvSpPr>
          <p:nvPr/>
        </p:nvSpPr>
        <p:spPr bwMode="auto">
          <a:xfrm>
            <a:off x="304800" y="1729413"/>
            <a:ext cx="6477000" cy="387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fontAlgn="base">
              <a:lnSpc>
                <a:spcPct val="150000"/>
              </a:lnSpc>
              <a:spcBef>
                <a:spcPts val="600"/>
              </a:spcBef>
              <a:spcAft>
                <a:spcPts val="600"/>
              </a:spcAft>
              <a:buFont typeface="+mj-lt"/>
              <a:buNone/>
              <a:defRPr sz="2400" baseline="0">
                <a:solidFill>
                  <a:schemeClr val="bg1"/>
                </a:solidFill>
                <a:latin typeface="+mn-lt"/>
                <a:ea typeface="Segoe Pro Light"/>
                <a:cs typeface="Segoe Pro Light"/>
              </a:defRPr>
            </a:lvl1pPr>
            <a:lvl2pPr marL="914400" indent="-457200" algn="l" rtl="0" fontAlgn="base">
              <a:lnSpc>
                <a:spcPct val="120000"/>
              </a:lnSpc>
              <a:spcBef>
                <a:spcPct val="20000"/>
              </a:spcBef>
              <a:spcAft>
                <a:spcPct val="0"/>
              </a:spcAft>
              <a:buFont typeface="+mj-lt"/>
              <a:buAutoNum type="alphaLcParenR"/>
              <a:defRPr sz="2000">
                <a:solidFill>
                  <a:schemeClr val="bg1"/>
                </a:solidFill>
                <a:latin typeface="+mn-lt"/>
                <a:ea typeface="Segoe Pro Light"/>
                <a:cs typeface="Segoe Pro Light"/>
              </a:defRPr>
            </a:lvl2pPr>
            <a:lvl3pPr marL="857250" indent="0" algn="l" rtl="0" fontAlgn="base">
              <a:lnSpc>
                <a:spcPct val="120000"/>
              </a:lnSpc>
              <a:spcBef>
                <a:spcPct val="20000"/>
              </a:spcBef>
              <a:spcAft>
                <a:spcPct val="0"/>
              </a:spcAft>
              <a:buFont typeface="Arial" panose="020B0604020202020204" pitchFamily="34" charset="0"/>
              <a:buNone/>
              <a:defRPr sz="20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marL="342900" marR="0" lvl="0" indent="-342900" algn="l" defTabSz="914400" rtl="0" eaLnBrk="1" fontAlgn="base" latinLnBrk="0" hangingPunct="1">
              <a:lnSpc>
                <a:spcPct val="150000"/>
              </a:lnSpc>
              <a:spcBef>
                <a:spcPts val="60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egoe UI"/>
              </a:rPr>
              <a:t>Different parties participate in Federation in different ways. </a:t>
            </a:r>
            <a:br>
              <a:rPr kumimoji="0" lang="en-US" sz="1600" b="0" i="0" u="none" strike="noStrike" kern="0" cap="none" spc="0" normalizeH="0" baseline="0" noProof="0" dirty="0">
                <a:ln>
                  <a:noFill/>
                </a:ln>
                <a:solidFill>
                  <a:srgbClr val="000000"/>
                </a:solidFill>
                <a:effectLst/>
                <a:uLnTx/>
                <a:uFillTx/>
                <a:latin typeface="Segoe UI"/>
              </a:rPr>
            </a:br>
            <a:r>
              <a:rPr kumimoji="0" lang="en-US" sz="1600" b="0" i="0" u="none" strike="noStrike" kern="0" cap="none" spc="0" normalizeH="0" baseline="0" noProof="0" dirty="0">
                <a:ln>
                  <a:noFill/>
                </a:ln>
                <a:solidFill>
                  <a:srgbClr val="000000"/>
                </a:solidFill>
                <a:effectLst/>
                <a:uLnTx/>
                <a:uFillTx/>
                <a:latin typeface="Segoe UI"/>
              </a:rPr>
              <a:t>The main three roles are:</a:t>
            </a:r>
          </a:p>
          <a:p>
            <a:pPr marL="1257300" marR="0" lvl="1" indent="-342900" algn="l" defTabSz="914400" rtl="0" eaLnBrk="1" fontAlgn="base" latinLnBrk="0" hangingPunct="1">
              <a:lnSpc>
                <a:spcPct val="120000"/>
              </a:lnSpc>
              <a:spcBef>
                <a:spcPct val="20000"/>
              </a:spcBef>
              <a:spcAft>
                <a:spcPct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C00000"/>
                </a:solidFill>
                <a:effectLst/>
                <a:uLnTx/>
                <a:uFillTx/>
                <a:latin typeface="Segoe UI"/>
              </a:rPr>
              <a:t>Identity Providers</a:t>
            </a:r>
            <a:r>
              <a:rPr kumimoji="0" lang="en-US" sz="1400" b="0" i="0" u="none" strike="noStrike" kern="0" cap="none" spc="0" normalizeH="0" baseline="0" noProof="0" dirty="0">
                <a:ln>
                  <a:noFill/>
                </a:ln>
                <a:solidFill>
                  <a:srgbClr val="000000"/>
                </a:solidFill>
                <a:effectLst/>
                <a:uLnTx/>
                <a:uFillTx/>
                <a:latin typeface="Segoe UI"/>
              </a:rPr>
              <a:t>, which issue digital identities. </a:t>
            </a:r>
          </a:p>
          <a:p>
            <a:pPr marL="1257300" marR="0" lvl="1" indent="-342900" algn="l" defTabSz="914400" rtl="0" eaLnBrk="1" fontAlgn="base" latinLnBrk="0" hangingPunct="1">
              <a:lnSpc>
                <a:spcPct val="120000"/>
              </a:lnSpc>
              <a:spcBef>
                <a:spcPct val="20000"/>
              </a:spcBef>
              <a:spcAft>
                <a:spcPct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C00000"/>
                </a:solidFill>
                <a:effectLst/>
                <a:uLnTx/>
                <a:uFillTx/>
                <a:latin typeface="Segoe UI"/>
              </a:rPr>
              <a:t>Relying Parties </a:t>
            </a:r>
            <a:r>
              <a:rPr kumimoji="0" lang="en-US" sz="1400" b="0" i="0" u="none" strike="noStrike" kern="0" cap="none" spc="0" normalizeH="0" baseline="0" noProof="0" dirty="0">
                <a:ln>
                  <a:noFill/>
                </a:ln>
                <a:solidFill>
                  <a:srgbClr val="000000"/>
                </a:solidFill>
                <a:effectLst/>
                <a:uLnTx/>
                <a:uFillTx/>
                <a:latin typeface="Segoe UI"/>
              </a:rPr>
              <a:t>(aka : </a:t>
            </a:r>
            <a:r>
              <a:rPr kumimoji="0" lang="en-US" sz="1400" b="0" i="0" u="none" strike="noStrike" kern="0" cap="none" spc="0" normalizeH="0" baseline="0" noProof="0" dirty="0">
                <a:ln>
                  <a:noFill/>
                </a:ln>
                <a:solidFill>
                  <a:srgbClr val="C00000"/>
                </a:solidFill>
                <a:effectLst/>
                <a:uLnTx/>
                <a:uFillTx/>
                <a:latin typeface="Segoe UI"/>
              </a:rPr>
              <a:t>Service Provider</a:t>
            </a:r>
            <a:r>
              <a:rPr kumimoji="0" lang="en-US" sz="1400" b="0" i="0" u="none" strike="noStrike" kern="0" cap="none" spc="0" normalizeH="0" baseline="0" noProof="0" dirty="0">
                <a:ln>
                  <a:noFill/>
                </a:ln>
                <a:solidFill>
                  <a:srgbClr val="000000"/>
                </a:solidFill>
                <a:effectLst/>
                <a:uLnTx/>
                <a:uFillTx/>
                <a:latin typeface="Segoe UI"/>
              </a:rPr>
              <a:t>), which </a:t>
            </a:r>
            <a:r>
              <a:rPr kumimoji="0" lang="en-US" sz="1400" b="0" i="0" u="sng" strike="noStrike" kern="0" cap="none" spc="0" normalizeH="0" baseline="0" noProof="0" dirty="0">
                <a:ln>
                  <a:noFill/>
                </a:ln>
                <a:solidFill>
                  <a:srgbClr val="000000"/>
                </a:solidFill>
                <a:effectLst/>
                <a:uLnTx/>
                <a:uFillTx/>
                <a:latin typeface="Segoe UI"/>
              </a:rPr>
              <a:t>require</a:t>
            </a:r>
            <a:r>
              <a:rPr kumimoji="0" lang="en-US" sz="1400" b="0" i="0" u="none" strike="noStrike" kern="0" cap="none" spc="0" normalizeH="0" baseline="0" noProof="0" dirty="0">
                <a:ln>
                  <a:noFill/>
                </a:ln>
                <a:solidFill>
                  <a:srgbClr val="000000"/>
                </a:solidFill>
                <a:effectLst/>
                <a:uLnTx/>
                <a:uFillTx/>
                <a:latin typeface="Segoe UI"/>
              </a:rPr>
              <a:t> identities. </a:t>
            </a:r>
          </a:p>
          <a:p>
            <a:pPr marL="1257300" marR="0" lvl="1" indent="-342900" algn="l" defTabSz="914400" rtl="0" eaLnBrk="1" fontAlgn="base" latinLnBrk="0" hangingPunct="1">
              <a:lnSpc>
                <a:spcPct val="120000"/>
              </a:lnSpc>
              <a:spcBef>
                <a:spcPct val="20000"/>
              </a:spcBef>
              <a:spcAft>
                <a:spcPct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C00000"/>
                </a:solidFill>
                <a:effectLst/>
                <a:uLnTx/>
                <a:uFillTx/>
                <a:latin typeface="Segoe UI"/>
              </a:rPr>
              <a:t>Identities</a:t>
            </a:r>
            <a:r>
              <a:rPr kumimoji="0" lang="en-US" sz="1400" b="0" i="0" u="none" strike="noStrike" kern="0" cap="none" spc="0" normalizeH="0" baseline="0" noProof="0" dirty="0">
                <a:ln>
                  <a:noFill/>
                </a:ln>
                <a:solidFill>
                  <a:srgbClr val="000000"/>
                </a:solidFill>
                <a:effectLst/>
                <a:uLnTx/>
                <a:uFillTx/>
                <a:latin typeface="Segoe UI"/>
              </a:rPr>
              <a:t>, which are the individuals and other entities about whom claims are made. </a:t>
            </a:r>
          </a:p>
          <a:p>
            <a:pPr marL="342900" marR="0" lvl="0" indent="-342900" algn="l" defTabSz="914400" rtl="0" eaLnBrk="1" fontAlgn="base" latinLnBrk="0" hangingPunct="1">
              <a:lnSpc>
                <a:spcPct val="150000"/>
              </a:lnSpc>
              <a:spcBef>
                <a:spcPts val="60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egoe UI"/>
              </a:rPr>
              <a:t>Note: In many cases, the participants in a Federation play more than one role.</a:t>
            </a:r>
          </a:p>
          <a:p>
            <a:pPr marL="0" marR="0" lvl="0" indent="0" algn="l" defTabSz="914400" rtl="0" eaLnBrk="1" fontAlgn="base" latinLnBrk="0" hangingPunct="1">
              <a:lnSpc>
                <a:spcPct val="150000"/>
              </a:lnSpc>
              <a:spcBef>
                <a:spcPts val="600"/>
              </a:spcBef>
              <a:spcAft>
                <a:spcPts val="600"/>
              </a:spcAft>
              <a:buClrTx/>
              <a:buSzTx/>
              <a:buFont typeface="+mj-lt"/>
              <a:buNone/>
              <a:tabLst/>
              <a:defRPr/>
            </a:pPr>
            <a:endParaRPr kumimoji="0" lang="en-US" sz="1600" b="0" i="0" u="none" strike="noStrike" kern="0" cap="none" spc="0" normalizeH="0" baseline="0" noProof="0" dirty="0">
              <a:ln>
                <a:noFill/>
              </a:ln>
              <a:solidFill>
                <a:srgbClr val="000000"/>
              </a:solidFill>
              <a:effectLst/>
              <a:uLnTx/>
              <a:uFillTx/>
              <a:latin typeface="Segoe UI"/>
            </a:endParaRPr>
          </a:p>
        </p:txBody>
      </p:sp>
      <p:sp>
        <p:nvSpPr>
          <p:cNvPr id="89" name="Slide Number Placeholder 3">
            <a:extLst>
              <a:ext uri="{FF2B5EF4-FFF2-40B4-BE49-F238E27FC236}">
                <a16:creationId xmlns:a16="http://schemas.microsoft.com/office/drawing/2014/main" id="{533CF7C0-7084-4DB1-8075-3A8276A3BF20}"/>
              </a:ext>
            </a:extLst>
          </p:cNvPr>
          <p:cNvSpPr txBox="1">
            <a:spLocks/>
          </p:cNvSpPr>
          <p:nvPr/>
        </p:nvSpPr>
        <p:spPr>
          <a:xfrm>
            <a:off x="9353550" y="6492875"/>
            <a:ext cx="2844800" cy="365125"/>
          </a:xfrm>
          <a:prstGeom prst="rect">
            <a:avLst/>
          </a:prstGeom>
        </p:spPr>
        <p:txBody>
          <a:bodyPr/>
          <a:lstStyle>
            <a:defPPr>
              <a:defRPr lang="en-US"/>
            </a:defPPr>
            <a:lvl1pPr algn="r" defTabSz="457200" rtl="0" eaLnBrk="0" fontAlgn="base" hangingPunct="0">
              <a:spcBef>
                <a:spcPct val="0"/>
              </a:spcBef>
              <a:spcAft>
                <a:spcPct val="0"/>
              </a:spcAft>
              <a:defRPr sz="1200" kern="1200" smtClean="0">
                <a:solidFill>
                  <a:srgbClr val="3F3F3F"/>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A0AE9EC9-F182-4A35-8041-CBBE9CFA6E78}" type="slidenum">
              <a:rPr kumimoji="0" lang="en-US" sz="1200" b="0" i="0" u="none" strike="noStrike" kern="1200" cap="none" spc="0" normalizeH="0" baseline="0" noProof="0" smtClean="0">
                <a:ln>
                  <a:noFill/>
                </a:ln>
                <a:solidFill>
                  <a:srgbClr val="3F3F3F"/>
                </a:solidFill>
                <a:effectLst/>
                <a:uLnTx/>
                <a:uFillTx/>
                <a:latin typeface="Segoe UI"/>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3F3F3F"/>
              </a:solidFill>
              <a:effectLst/>
              <a:uLnTx/>
              <a:uFillTx/>
              <a:latin typeface="Segoe UI"/>
              <a:ea typeface="+mn-ea"/>
              <a:cs typeface="+mn-cs"/>
            </a:endParaRPr>
          </a:p>
        </p:txBody>
      </p:sp>
      <p:grpSp>
        <p:nvGrpSpPr>
          <p:cNvPr id="94" name="Group 170">
            <a:extLst>
              <a:ext uri="{FF2B5EF4-FFF2-40B4-BE49-F238E27FC236}">
                <a16:creationId xmlns:a16="http://schemas.microsoft.com/office/drawing/2014/main" id="{37E15194-9F14-4F11-B133-C097FB81CC83}"/>
              </a:ext>
            </a:extLst>
          </p:cNvPr>
          <p:cNvGrpSpPr/>
          <p:nvPr/>
        </p:nvGrpSpPr>
        <p:grpSpPr>
          <a:xfrm>
            <a:off x="6716379" y="1375235"/>
            <a:ext cx="5189124" cy="3892970"/>
            <a:chOff x="6126334" y="1100899"/>
            <a:chExt cx="5282212" cy="4085541"/>
          </a:xfrm>
        </p:grpSpPr>
        <p:grpSp>
          <p:nvGrpSpPr>
            <p:cNvPr id="95" name="Group 86">
              <a:extLst>
                <a:ext uri="{FF2B5EF4-FFF2-40B4-BE49-F238E27FC236}">
                  <a16:creationId xmlns:a16="http://schemas.microsoft.com/office/drawing/2014/main" id="{C00F960D-31D8-4118-A926-6CF1CEB569D1}"/>
                </a:ext>
              </a:extLst>
            </p:cNvPr>
            <p:cNvGrpSpPr/>
            <p:nvPr/>
          </p:nvGrpSpPr>
          <p:grpSpPr>
            <a:xfrm>
              <a:off x="10153111" y="1798570"/>
              <a:ext cx="724806" cy="827424"/>
              <a:chOff x="6789167" y="3981909"/>
              <a:chExt cx="724806" cy="827424"/>
            </a:xfrm>
          </p:grpSpPr>
          <p:sp>
            <p:nvSpPr>
              <p:cNvPr id="145" name="Rounded Rectangle 2058">
                <a:extLst>
                  <a:ext uri="{FF2B5EF4-FFF2-40B4-BE49-F238E27FC236}">
                    <a16:creationId xmlns:a16="http://schemas.microsoft.com/office/drawing/2014/main" id="{57383062-418B-4666-AF5B-7579B19EF4C2}"/>
                  </a:ext>
                </a:extLst>
              </p:cNvPr>
              <p:cNvSpPr>
                <a:spLocks noChangeAspect="1"/>
              </p:cNvSpPr>
              <p:nvPr/>
            </p:nvSpPr>
            <p:spPr bwMode="auto">
              <a:xfrm>
                <a:off x="7082042" y="3981909"/>
                <a:ext cx="431931" cy="827424"/>
              </a:xfrm>
              <a:custGeom>
                <a:avLst/>
                <a:gdLst/>
                <a:ahLst/>
                <a:cxnLst/>
                <a:rect l="l" t="t" r="r" b="b"/>
                <a:pathLst>
                  <a:path w="235932" h="524825">
                    <a:moveTo>
                      <a:pt x="26526" y="453142"/>
                    </a:moveTo>
                    <a:lnTo>
                      <a:pt x="26526" y="471430"/>
                    </a:lnTo>
                    <a:lnTo>
                      <a:pt x="209406" y="471430"/>
                    </a:lnTo>
                    <a:lnTo>
                      <a:pt x="209406" y="453142"/>
                    </a:lnTo>
                    <a:close/>
                    <a:moveTo>
                      <a:pt x="26526" y="412660"/>
                    </a:moveTo>
                    <a:lnTo>
                      <a:pt x="26526" y="430948"/>
                    </a:lnTo>
                    <a:lnTo>
                      <a:pt x="63102" y="430948"/>
                    </a:lnTo>
                    <a:lnTo>
                      <a:pt x="63102" y="412660"/>
                    </a:lnTo>
                    <a:close/>
                    <a:moveTo>
                      <a:pt x="26526" y="372178"/>
                    </a:moveTo>
                    <a:lnTo>
                      <a:pt x="26526" y="390466"/>
                    </a:lnTo>
                    <a:lnTo>
                      <a:pt x="63102" y="390466"/>
                    </a:lnTo>
                    <a:lnTo>
                      <a:pt x="63102" y="372178"/>
                    </a:lnTo>
                    <a:close/>
                    <a:moveTo>
                      <a:pt x="26526" y="97526"/>
                    </a:moveTo>
                    <a:lnTo>
                      <a:pt x="26526" y="124958"/>
                    </a:lnTo>
                    <a:lnTo>
                      <a:pt x="209406" y="124958"/>
                    </a:lnTo>
                    <a:lnTo>
                      <a:pt x="209406" y="97526"/>
                    </a:lnTo>
                    <a:close/>
                    <a:moveTo>
                      <a:pt x="26526" y="53758"/>
                    </a:moveTo>
                    <a:lnTo>
                      <a:pt x="26526" y="72046"/>
                    </a:lnTo>
                    <a:lnTo>
                      <a:pt x="209406" y="72046"/>
                    </a:lnTo>
                    <a:lnTo>
                      <a:pt x="209406" y="53758"/>
                    </a:lnTo>
                    <a:close/>
                    <a:moveTo>
                      <a:pt x="31386" y="0"/>
                    </a:moveTo>
                    <a:lnTo>
                      <a:pt x="204546" y="0"/>
                    </a:lnTo>
                    <a:cubicBezTo>
                      <a:pt x="221880" y="0"/>
                      <a:pt x="235932" y="14052"/>
                      <a:pt x="235932" y="31386"/>
                    </a:cubicBezTo>
                    <a:lnTo>
                      <a:pt x="235932" y="493439"/>
                    </a:lnTo>
                    <a:cubicBezTo>
                      <a:pt x="235932" y="510773"/>
                      <a:pt x="221880" y="524825"/>
                      <a:pt x="204546" y="524825"/>
                    </a:cubicBezTo>
                    <a:lnTo>
                      <a:pt x="31386" y="524825"/>
                    </a:lnTo>
                    <a:cubicBezTo>
                      <a:pt x="14052" y="524825"/>
                      <a:pt x="0" y="510773"/>
                      <a:pt x="0" y="493439"/>
                    </a:cubicBezTo>
                    <a:lnTo>
                      <a:pt x="0" y="31386"/>
                    </a:lnTo>
                    <a:cubicBezTo>
                      <a:pt x="0" y="14052"/>
                      <a:pt x="14052" y="0"/>
                      <a:pt x="31386" y="0"/>
                    </a:cubicBezTo>
                    <a:close/>
                  </a:path>
                </a:pathLst>
              </a:custGeom>
              <a:solidFill>
                <a:srgbClr val="FFFFFF"/>
              </a:solidFill>
              <a:ln w="6350" cap="flat" cmpd="sng" algn="ctr">
                <a:solidFill>
                  <a:srgbClr val="0070C0"/>
                </a:solidFill>
                <a:prstDash val="solid"/>
                <a:miter lim="800000"/>
                <a:headEnd type="none" w="med" len="med"/>
                <a:tailEnd type="none" w="med" len="med"/>
              </a:ln>
              <a:effectLst/>
            </p:spPr>
            <p:txBody>
              <a:bodyPr rot="0" spcFirstLastPara="0" vertOverflow="overflow" horzOverflow="overflow" vert="horz" wrap="square" lIns="91431" tIns="45715" rIns="45715" bIns="91431" numCol="1" spcCol="0" rtlCol="0" fromWordArt="0" anchor="b" anchorCtr="0" forceAA="0" compatLnSpc="1">
                <a:prstTxWarp prst="textNoShape">
                  <a:avLst/>
                </a:prstTxWarp>
                <a:noAutofit/>
              </a:bodyPr>
              <a:lstStyle/>
              <a:p>
                <a:pPr defTabSz="913927" fontAlgn="auto">
                  <a:defRPr/>
                </a:pPr>
                <a:endParaRPr lang="en-US" sz="2745" kern="0" spc="-50" dirty="0">
                  <a:solidFill>
                    <a:prstClr val="black"/>
                  </a:solidFill>
                  <a:latin typeface="Calibri"/>
                  <a:ea typeface="Segoe UI" pitchFamily="34" charset="0"/>
                  <a:cs typeface="Segoe UI" pitchFamily="34" charset="0"/>
                </a:endParaRPr>
              </a:p>
            </p:txBody>
          </p:sp>
          <p:grpSp>
            <p:nvGrpSpPr>
              <p:cNvPr id="146" name="Group 88">
                <a:extLst>
                  <a:ext uri="{FF2B5EF4-FFF2-40B4-BE49-F238E27FC236}">
                    <a16:creationId xmlns:a16="http://schemas.microsoft.com/office/drawing/2014/main" id="{25435F99-1C33-4C1C-ADC9-E932F67B5D73}"/>
                  </a:ext>
                </a:extLst>
              </p:cNvPr>
              <p:cNvGrpSpPr>
                <a:grpSpLocks noChangeAspect="1"/>
              </p:cNvGrpSpPr>
              <p:nvPr/>
            </p:nvGrpSpPr>
            <p:grpSpPr>
              <a:xfrm>
                <a:off x="6789167" y="4175342"/>
                <a:ext cx="517332" cy="332215"/>
                <a:chOff x="1840649" y="4818296"/>
                <a:chExt cx="966161" cy="691914"/>
              </a:xfrm>
            </p:grpSpPr>
            <p:sp>
              <p:nvSpPr>
                <p:cNvPr id="147" name="Freeform 89">
                  <a:extLst>
                    <a:ext uri="{FF2B5EF4-FFF2-40B4-BE49-F238E27FC236}">
                      <a16:creationId xmlns:a16="http://schemas.microsoft.com/office/drawing/2014/main" id="{8F260445-D85D-42BD-8434-C6B1A38D1079}"/>
                    </a:ext>
                  </a:extLst>
                </p:cNvPr>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ysClr val="window" lastClr="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48" name="Freeform 90">
                  <a:extLst>
                    <a:ext uri="{FF2B5EF4-FFF2-40B4-BE49-F238E27FC236}">
                      <a16:creationId xmlns:a16="http://schemas.microsoft.com/office/drawing/2014/main" id="{9A42A3A8-C9D8-4FFE-8B7D-E12B495485C3}"/>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ysClr val="window" lastClr="FFFFFF">
                    <a:lumMod val="85000"/>
                  </a:sysClr>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49" name="Oval 91">
                  <a:extLst>
                    <a:ext uri="{FF2B5EF4-FFF2-40B4-BE49-F238E27FC236}">
                      <a16:creationId xmlns:a16="http://schemas.microsoft.com/office/drawing/2014/main" id="{3F90E21B-2206-4801-B829-03A00876C20F}"/>
                    </a:ext>
                  </a:extLst>
                </p:cNvPr>
                <p:cNvSpPr>
                  <a:spLocks noChangeAspect="1" noChangeArrowheads="1"/>
                </p:cNvSpPr>
                <p:nvPr/>
              </p:nvSpPr>
              <p:spPr bwMode="auto">
                <a:xfrm>
                  <a:off x="2201709" y="4985896"/>
                  <a:ext cx="91441" cy="91439"/>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50" name="Oval 92">
                  <a:extLst>
                    <a:ext uri="{FF2B5EF4-FFF2-40B4-BE49-F238E27FC236}">
                      <a16:creationId xmlns:a16="http://schemas.microsoft.com/office/drawing/2014/main" id="{D226C2D9-DB41-4869-91E2-B1E6E0A04650}"/>
                    </a:ext>
                  </a:extLst>
                </p:cNvPr>
                <p:cNvSpPr>
                  <a:spLocks noChangeAspect="1" noChangeArrowheads="1"/>
                </p:cNvSpPr>
                <p:nvPr/>
              </p:nvSpPr>
              <p:spPr bwMode="auto">
                <a:xfrm flipH="1">
                  <a:off x="2351276" y="4985914"/>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51" name="Oval 93">
                  <a:extLst>
                    <a:ext uri="{FF2B5EF4-FFF2-40B4-BE49-F238E27FC236}">
                      <a16:creationId xmlns:a16="http://schemas.microsoft.com/office/drawing/2014/main" id="{2915D560-3F0F-4B18-84EF-6633EC829B57}"/>
                    </a:ext>
                  </a:extLst>
                </p:cNvPr>
                <p:cNvSpPr>
                  <a:spLocks noChangeAspect="1" noChangeArrowheads="1"/>
                </p:cNvSpPr>
                <p:nvPr/>
              </p:nvSpPr>
              <p:spPr bwMode="auto">
                <a:xfrm>
                  <a:off x="2201709" y="5317092"/>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52" name="Oval 94">
                  <a:extLst>
                    <a:ext uri="{FF2B5EF4-FFF2-40B4-BE49-F238E27FC236}">
                      <a16:creationId xmlns:a16="http://schemas.microsoft.com/office/drawing/2014/main" id="{F4E21C6F-CE41-4277-A725-AF0B8CAF0BAC}"/>
                    </a:ext>
                  </a:extLst>
                </p:cNvPr>
                <p:cNvSpPr>
                  <a:spLocks noChangeAspect="1" noChangeArrowheads="1"/>
                </p:cNvSpPr>
                <p:nvPr/>
              </p:nvSpPr>
              <p:spPr bwMode="auto">
                <a:xfrm flipH="1">
                  <a:off x="2351276" y="5317110"/>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53" name="Oval 95">
                  <a:extLst>
                    <a:ext uri="{FF2B5EF4-FFF2-40B4-BE49-F238E27FC236}">
                      <a16:creationId xmlns:a16="http://schemas.microsoft.com/office/drawing/2014/main" id="{B75F9073-6399-4663-BFE2-67F05C7D96C6}"/>
                    </a:ext>
                  </a:extLst>
                </p:cNvPr>
                <p:cNvSpPr>
                  <a:spLocks noChangeAspect="1" noChangeArrowheads="1"/>
                </p:cNvSpPr>
                <p:nvPr/>
              </p:nvSpPr>
              <p:spPr bwMode="auto">
                <a:xfrm flipH="1">
                  <a:off x="2477440" y="5293282"/>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54" name="Oval 96">
                  <a:extLst>
                    <a:ext uri="{FF2B5EF4-FFF2-40B4-BE49-F238E27FC236}">
                      <a16:creationId xmlns:a16="http://schemas.microsoft.com/office/drawing/2014/main" id="{1F80CFDC-7287-437F-8E65-7EA0E637CF98}"/>
                    </a:ext>
                  </a:extLst>
                </p:cNvPr>
                <p:cNvSpPr>
                  <a:spLocks noChangeAspect="1" noChangeArrowheads="1"/>
                </p:cNvSpPr>
                <p:nvPr/>
              </p:nvSpPr>
              <p:spPr bwMode="auto">
                <a:xfrm>
                  <a:off x="2077441" y="5293282"/>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55" name="Oval 97">
                  <a:extLst>
                    <a:ext uri="{FF2B5EF4-FFF2-40B4-BE49-F238E27FC236}">
                      <a16:creationId xmlns:a16="http://schemas.microsoft.com/office/drawing/2014/main" id="{6A81B30D-78CE-4E48-91CB-78F5EBDD5C23}"/>
                    </a:ext>
                  </a:extLst>
                </p:cNvPr>
                <p:cNvSpPr>
                  <a:spLocks noChangeAspect="1" noChangeArrowheads="1"/>
                </p:cNvSpPr>
                <p:nvPr/>
              </p:nvSpPr>
              <p:spPr bwMode="auto">
                <a:xfrm flipH="1">
                  <a:off x="2603604" y="5277799"/>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56" name="Oval 98">
                  <a:extLst>
                    <a:ext uri="{FF2B5EF4-FFF2-40B4-BE49-F238E27FC236}">
                      <a16:creationId xmlns:a16="http://schemas.microsoft.com/office/drawing/2014/main" id="{18B72C51-5C1C-4A77-BCC6-65DA203CB284}"/>
                    </a:ext>
                  </a:extLst>
                </p:cNvPr>
                <p:cNvSpPr>
                  <a:spLocks noChangeAspect="1" noChangeArrowheads="1"/>
                </p:cNvSpPr>
                <p:nvPr/>
              </p:nvSpPr>
              <p:spPr bwMode="auto">
                <a:xfrm flipH="1">
                  <a:off x="1953173" y="5277799"/>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57" name="Arc 156">
                  <a:extLst>
                    <a:ext uri="{FF2B5EF4-FFF2-40B4-BE49-F238E27FC236}">
                      <a16:creationId xmlns:a16="http://schemas.microsoft.com/office/drawing/2014/main" id="{E82F292F-FA60-4F56-BBD9-754B79415581}"/>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auto">
                    <a:defRPr/>
                  </a:pPr>
                  <a:endParaRPr lang="en-US" sz="2745" dirty="0">
                    <a:ln>
                      <a:solidFill>
                        <a:srgbClr val="FFFFFF">
                          <a:alpha val="0"/>
                        </a:srgbClr>
                      </a:solidFill>
                    </a:ln>
                    <a:solidFill>
                      <a:prstClr val="black"/>
                    </a:solidFill>
                    <a:latin typeface="Calibri"/>
                  </a:endParaRPr>
                </a:p>
              </p:txBody>
            </p:sp>
            <p:sp>
              <p:nvSpPr>
                <p:cNvPr id="158" name="Arc 157">
                  <a:extLst>
                    <a:ext uri="{FF2B5EF4-FFF2-40B4-BE49-F238E27FC236}">
                      <a16:creationId xmlns:a16="http://schemas.microsoft.com/office/drawing/2014/main" id="{A461F242-A518-4375-A118-26292DE341F4}"/>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auto">
                    <a:defRPr/>
                  </a:pPr>
                  <a:endParaRPr lang="en-US" sz="2745" dirty="0">
                    <a:ln>
                      <a:solidFill>
                        <a:srgbClr val="FFFFFF">
                          <a:alpha val="0"/>
                        </a:srgbClr>
                      </a:solidFill>
                    </a:ln>
                    <a:solidFill>
                      <a:prstClr val="black"/>
                    </a:solidFill>
                    <a:latin typeface="Calibri"/>
                  </a:endParaRPr>
                </a:p>
              </p:txBody>
            </p:sp>
            <p:sp>
              <p:nvSpPr>
                <p:cNvPr id="159" name="Arc 158">
                  <a:extLst>
                    <a:ext uri="{FF2B5EF4-FFF2-40B4-BE49-F238E27FC236}">
                      <a16:creationId xmlns:a16="http://schemas.microsoft.com/office/drawing/2014/main" id="{5C46F4A5-C766-4C63-9E59-15B638EDCA14}"/>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auto">
                    <a:defRPr/>
                  </a:pPr>
                  <a:endParaRPr lang="en-US" sz="2745" dirty="0">
                    <a:ln>
                      <a:solidFill>
                        <a:srgbClr val="FFFFFF">
                          <a:alpha val="0"/>
                        </a:srgbClr>
                      </a:solidFill>
                    </a:ln>
                    <a:solidFill>
                      <a:prstClr val="black"/>
                    </a:solidFill>
                    <a:latin typeface="Calibri"/>
                  </a:endParaRPr>
                </a:p>
              </p:txBody>
            </p:sp>
            <p:cxnSp>
              <p:nvCxnSpPr>
                <p:cNvPr id="160" name="Straight Connector 102">
                  <a:extLst>
                    <a:ext uri="{FF2B5EF4-FFF2-40B4-BE49-F238E27FC236}">
                      <a16:creationId xmlns:a16="http://schemas.microsoft.com/office/drawing/2014/main" id="{F6684FEB-42DC-4C55-9A9A-82397B8D1D95}"/>
                    </a:ext>
                  </a:extLst>
                </p:cNvPr>
                <p:cNvCxnSpPr>
                  <a:stCxn id="149" idx="4"/>
                  <a:endCxn id="151"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161" name="Oval 103">
                  <a:extLst>
                    <a:ext uri="{FF2B5EF4-FFF2-40B4-BE49-F238E27FC236}">
                      <a16:creationId xmlns:a16="http://schemas.microsoft.com/office/drawing/2014/main" id="{539AF05D-1291-44F3-ADDA-E7EF223B4EBE}"/>
                    </a:ext>
                  </a:extLst>
                </p:cNvPr>
                <p:cNvSpPr>
                  <a:spLocks noChangeAspect="1" noChangeArrowheads="1"/>
                </p:cNvSpPr>
                <p:nvPr/>
              </p:nvSpPr>
              <p:spPr bwMode="auto">
                <a:xfrm>
                  <a:off x="2201709" y="5139927"/>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cxnSp>
              <p:nvCxnSpPr>
                <p:cNvPr id="162" name="Straight Connector 104">
                  <a:extLst>
                    <a:ext uri="{FF2B5EF4-FFF2-40B4-BE49-F238E27FC236}">
                      <a16:creationId xmlns:a16="http://schemas.microsoft.com/office/drawing/2014/main" id="{24146433-4966-4D71-933F-9A4E76DEA4AB}"/>
                    </a:ext>
                  </a:extLst>
                </p:cNvPr>
                <p:cNvCxnSpPr>
                  <a:stCxn id="150" idx="4"/>
                  <a:endCxn id="152" idx="0"/>
                </p:cNvCxnSpPr>
                <p:nvPr/>
              </p:nvCxnSpPr>
              <p:spPr>
                <a:xfrm>
                  <a:off x="2396996" y="5077354"/>
                  <a:ext cx="0" cy="239756"/>
                </a:xfrm>
                <a:prstGeom prst="line">
                  <a:avLst/>
                </a:prstGeom>
                <a:noFill/>
                <a:ln w="9525" cap="flat" cmpd="sng" algn="ctr">
                  <a:solidFill>
                    <a:srgbClr val="0070C0"/>
                  </a:solidFill>
                  <a:prstDash val="solid"/>
                </a:ln>
                <a:effectLst/>
              </p:spPr>
            </p:cxnSp>
            <p:sp>
              <p:nvSpPr>
                <p:cNvPr id="163" name="Oval 105">
                  <a:extLst>
                    <a:ext uri="{FF2B5EF4-FFF2-40B4-BE49-F238E27FC236}">
                      <a16:creationId xmlns:a16="http://schemas.microsoft.com/office/drawing/2014/main" id="{BFB0919D-11D6-4569-91AD-3A65BB884050}"/>
                    </a:ext>
                  </a:extLst>
                </p:cNvPr>
                <p:cNvSpPr>
                  <a:spLocks noChangeAspect="1" noChangeArrowheads="1"/>
                </p:cNvSpPr>
                <p:nvPr/>
              </p:nvSpPr>
              <p:spPr bwMode="auto">
                <a:xfrm flipH="1">
                  <a:off x="2351275" y="5139945"/>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cxnSp>
              <p:nvCxnSpPr>
                <p:cNvPr id="164" name="Straight Connector 106">
                  <a:extLst>
                    <a:ext uri="{FF2B5EF4-FFF2-40B4-BE49-F238E27FC236}">
                      <a16:creationId xmlns:a16="http://schemas.microsoft.com/office/drawing/2014/main" id="{BC2D740D-1370-463B-B500-60CE2A01DB6C}"/>
                    </a:ext>
                  </a:extLst>
                </p:cNvPr>
                <p:cNvCxnSpPr>
                  <a:stCxn id="150" idx="3"/>
                  <a:endCxn id="155"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165" name="Oval 107">
                  <a:extLst>
                    <a:ext uri="{FF2B5EF4-FFF2-40B4-BE49-F238E27FC236}">
                      <a16:creationId xmlns:a16="http://schemas.microsoft.com/office/drawing/2014/main" id="{E1D2DE7B-2595-4218-8150-FA9C95ACE36B}"/>
                    </a:ext>
                  </a:extLst>
                </p:cNvPr>
                <p:cNvSpPr>
                  <a:spLocks noChangeAspect="1" noChangeArrowheads="1"/>
                </p:cNvSpPr>
                <p:nvPr/>
              </p:nvSpPr>
              <p:spPr bwMode="auto">
                <a:xfrm flipH="1">
                  <a:off x="2477440" y="5131857"/>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cxnSp>
              <p:nvCxnSpPr>
                <p:cNvPr id="166" name="Straight Connector 108">
                  <a:extLst>
                    <a:ext uri="{FF2B5EF4-FFF2-40B4-BE49-F238E27FC236}">
                      <a16:creationId xmlns:a16="http://schemas.microsoft.com/office/drawing/2014/main" id="{237187F1-8474-4C2F-B284-D595E52C88DE}"/>
                    </a:ext>
                  </a:extLst>
                </p:cNvPr>
                <p:cNvCxnSpPr>
                  <a:stCxn id="149" idx="3"/>
                  <a:endCxn id="156"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167" name="Oval 109">
                  <a:extLst>
                    <a:ext uri="{FF2B5EF4-FFF2-40B4-BE49-F238E27FC236}">
                      <a16:creationId xmlns:a16="http://schemas.microsoft.com/office/drawing/2014/main" id="{26968E53-160F-48BB-AF4F-A12F0C5DAF14}"/>
                    </a:ext>
                  </a:extLst>
                </p:cNvPr>
                <p:cNvSpPr>
                  <a:spLocks noChangeAspect="1" noChangeArrowheads="1"/>
                </p:cNvSpPr>
                <p:nvPr/>
              </p:nvSpPr>
              <p:spPr bwMode="auto">
                <a:xfrm>
                  <a:off x="2082174" y="5131848"/>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cxnSp>
              <p:nvCxnSpPr>
                <p:cNvPr id="168" name="Straight Connector 110">
                  <a:extLst>
                    <a:ext uri="{FF2B5EF4-FFF2-40B4-BE49-F238E27FC236}">
                      <a16:creationId xmlns:a16="http://schemas.microsoft.com/office/drawing/2014/main" id="{08F83C9C-C551-40D9-A16A-0668E4EA3585}"/>
                    </a:ext>
                  </a:extLst>
                </p:cNvPr>
                <p:cNvCxnSpPr>
                  <a:stCxn id="161" idx="3"/>
                  <a:endCxn id="154" idx="7"/>
                </p:cNvCxnSpPr>
                <p:nvPr/>
              </p:nvCxnSpPr>
              <p:spPr>
                <a:xfrm flipH="1">
                  <a:off x="2155490" y="5217976"/>
                  <a:ext cx="59610" cy="88697"/>
                </a:xfrm>
                <a:prstGeom prst="line">
                  <a:avLst/>
                </a:prstGeom>
                <a:noFill/>
                <a:ln w="9525" cap="flat" cmpd="sng" algn="ctr">
                  <a:solidFill>
                    <a:srgbClr val="0070C0"/>
                  </a:solidFill>
                  <a:prstDash val="solid"/>
                </a:ln>
                <a:effectLst/>
              </p:spPr>
            </p:cxnSp>
          </p:grpSp>
        </p:grpSp>
        <p:grpSp>
          <p:nvGrpSpPr>
            <p:cNvPr id="96" name="Group 112">
              <a:extLst>
                <a:ext uri="{FF2B5EF4-FFF2-40B4-BE49-F238E27FC236}">
                  <a16:creationId xmlns:a16="http://schemas.microsoft.com/office/drawing/2014/main" id="{A2760D9B-C968-4B35-AD89-C7791938181F}"/>
                </a:ext>
              </a:extLst>
            </p:cNvPr>
            <p:cNvGrpSpPr/>
            <p:nvPr/>
          </p:nvGrpSpPr>
          <p:grpSpPr>
            <a:xfrm>
              <a:off x="7389241" y="1757406"/>
              <a:ext cx="724806" cy="827424"/>
              <a:chOff x="6789167" y="3981909"/>
              <a:chExt cx="724806" cy="827424"/>
            </a:xfrm>
          </p:grpSpPr>
          <p:sp>
            <p:nvSpPr>
              <p:cNvPr id="121" name="Rounded Rectangle 2058">
                <a:extLst>
                  <a:ext uri="{FF2B5EF4-FFF2-40B4-BE49-F238E27FC236}">
                    <a16:creationId xmlns:a16="http://schemas.microsoft.com/office/drawing/2014/main" id="{E7660D54-1C25-4657-8052-482431604598}"/>
                  </a:ext>
                </a:extLst>
              </p:cNvPr>
              <p:cNvSpPr>
                <a:spLocks noChangeAspect="1"/>
              </p:cNvSpPr>
              <p:nvPr/>
            </p:nvSpPr>
            <p:spPr bwMode="auto">
              <a:xfrm>
                <a:off x="7082042" y="3981909"/>
                <a:ext cx="431931" cy="827424"/>
              </a:xfrm>
              <a:custGeom>
                <a:avLst/>
                <a:gdLst/>
                <a:ahLst/>
                <a:cxnLst/>
                <a:rect l="l" t="t" r="r" b="b"/>
                <a:pathLst>
                  <a:path w="235932" h="524825">
                    <a:moveTo>
                      <a:pt x="26526" y="453142"/>
                    </a:moveTo>
                    <a:lnTo>
                      <a:pt x="26526" y="471430"/>
                    </a:lnTo>
                    <a:lnTo>
                      <a:pt x="209406" y="471430"/>
                    </a:lnTo>
                    <a:lnTo>
                      <a:pt x="209406" y="453142"/>
                    </a:lnTo>
                    <a:close/>
                    <a:moveTo>
                      <a:pt x="26526" y="412660"/>
                    </a:moveTo>
                    <a:lnTo>
                      <a:pt x="26526" y="430948"/>
                    </a:lnTo>
                    <a:lnTo>
                      <a:pt x="63102" y="430948"/>
                    </a:lnTo>
                    <a:lnTo>
                      <a:pt x="63102" y="412660"/>
                    </a:lnTo>
                    <a:close/>
                    <a:moveTo>
                      <a:pt x="26526" y="372178"/>
                    </a:moveTo>
                    <a:lnTo>
                      <a:pt x="26526" y="390466"/>
                    </a:lnTo>
                    <a:lnTo>
                      <a:pt x="63102" y="390466"/>
                    </a:lnTo>
                    <a:lnTo>
                      <a:pt x="63102" y="372178"/>
                    </a:lnTo>
                    <a:close/>
                    <a:moveTo>
                      <a:pt x="26526" y="97526"/>
                    </a:moveTo>
                    <a:lnTo>
                      <a:pt x="26526" y="124958"/>
                    </a:lnTo>
                    <a:lnTo>
                      <a:pt x="209406" y="124958"/>
                    </a:lnTo>
                    <a:lnTo>
                      <a:pt x="209406" y="97526"/>
                    </a:lnTo>
                    <a:close/>
                    <a:moveTo>
                      <a:pt x="26526" y="53758"/>
                    </a:moveTo>
                    <a:lnTo>
                      <a:pt x="26526" y="72046"/>
                    </a:lnTo>
                    <a:lnTo>
                      <a:pt x="209406" y="72046"/>
                    </a:lnTo>
                    <a:lnTo>
                      <a:pt x="209406" y="53758"/>
                    </a:lnTo>
                    <a:close/>
                    <a:moveTo>
                      <a:pt x="31386" y="0"/>
                    </a:moveTo>
                    <a:lnTo>
                      <a:pt x="204546" y="0"/>
                    </a:lnTo>
                    <a:cubicBezTo>
                      <a:pt x="221880" y="0"/>
                      <a:pt x="235932" y="14052"/>
                      <a:pt x="235932" y="31386"/>
                    </a:cubicBezTo>
                    <a:lnTo>
                      <a:pt x="235932" y="493439"/>
                    </a:lnTo>
                    <a:cubicBezTo>
                      <a:pt x="235932" y="510773"/>
                      <a:pt x="221880" y="524825"/>
                      <a:pt x="204546" y="524825"/>
                    </a:cubicBezTo>
                    <a:lnTo>
                      <a:pt x="31386" y="524825"/>
                    </a:lnTo>
                    <a:cubicBezTo>
                      <a:pt x="14052" y="524825"/>
                      <a:pt x="0" y="510773"/>
                      <a:pt x="0" y="493439"/>
                    </a:cubicBezTo>
                    <a:lnTo>
                      <a:pt x="0" y="31386"/>
                    </a:lnTo>
                    <a:cubicBezTo>
                      <a:pt x="0" y="14052"/>
                      <a:pt x="14052" y="0"/>
                      <a:pt x="31386" y="0"/>
                    </a:cubicBezTo>
                    <a:close/>
                  </a:path>
                </a:pathLst>
              </a:custGeom>
              <a:solidFill>
                <a:srgbClr val="FFFFFF"/>
              </a:solidFill>
              <a:ln w="6350" cap="flat" cmpd="sng" algn="ctr">
                <a:solidFill>
                  <a:srgbClr val="0070C0"/>
                </a:solidFill>
                <a:prstDash val="solid"/>
                <a:miter lim="800000"/>
                <a:headEnd type="none" w="med" len="med"/>
                <a:tailEnd type="none" w="med" len="med"/>
              </a:ln>
              <a:effectLst/>
            </p:spPr>
            <p:txBody>
              <a:bodyPr rot="0" spcFirstLastPara="0" vertOverflow="overflow" horzOverflow="overflow" vert="horz" wrap="square" lIns="91431" tIns="45715" rIns="45715" bIns="91431" numCol="1" spcCol="0" rtlCol="0" fromWordArt="0" anchor="b" anchorCtr="0" forceAA="0" compatLnSpc="1">
                <a:prstTxWarp prst="textNoShape">
                  <a:avLst/>
                </a:prstTxWarp>
                <a:noAutofit/>
              </a:bodyPr>
              <a:lstStyle/>
              <a:p>
                <a:pPr defTabSz="913927" fontAlgn="auto">
                  <a:defRPr/>
                </a:pPr>
                <a:endParaRPr lang="en-US" sz="2745" kern="0" spc="-50" dirty="0">
                  <a:solidFill>
                    <a:prstClr val="black"/>
                  </a:solidFill>
                  <a:latin typeface="Calibri"/>
                  <a:ea typeface="Segoe UI" pitchFamily="34" charset="0"/>
                  <a:cs typeface="Segoe UI" pitchFamily="34" charset="0"/>
                </a:endParaRPr>
              </a:p>
            </p:txBody>
          </p:sp>
          <p:grpSp>
            <p:nvGrpSpPr>
              <p:cNvPr id="122" name="Group 114">
                <a:extLst>
                  <a:ext uri="{FF2B5EF4-FFF2-40B4-BE49-F238E27FC236}">
                    <a16:creationId xmlns:a16="http://schemas.microsoft.com/office/drawing/2014/main" id="{5956ABCF-0C57-447C-A2DE-567FE9EA6BE5}"/>
                  </a:ext>
                </a:extLst>
              </p:cNvPr>
              <p:cNvGrpSpPr>
                <a:grpSpLocks noChangeAspect="1"/>
              </p:cNvGrpSpPr>
              <p:nvPr/>
            </p:nvGrpSpPr>
            <p:grpSpPr>
              <a:xfrm>
                <a:off x="6789167" y="4175342"/>
                <a:ext cx="517332" cy="332215"/>
                <a:chOff x="1840649" y="4818296"/>
                <a:chExt cx="966161" cy="691914"/>
              </a:xfrm>
            </p:grpSpPr>
            <p:sp>
              <p:nvSpPr>
                <p:cNvPr id="123" name="Freeform 115">
                  <a:extLst>
                    <a:ext uri="{FF2B5EF4-FFF2-40B4-BE49-F238E27FC236}">
                      <a16:creationId xmlns:a16="http://schemas.microsoft.com/office/drawing/2014/main" id="{4586709A-4EE4-4687-972F-C2D9BC9B0082}"/>
                    </a:ext>
                  </a:extLst>
                </p:cNvPr>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ysClr val="window" lastClr="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24" name="Freeform 116">
                  <a:extLst>
                    <a:ext uri="{FF2B5EF4-FFF2-40B4-BE49-F238E27FC236}">
                      <a16:creationId xmlns:a16="http://schemas.microsoft.com/office/drawing/2014/main" id="{72B2E531-DB95-4B5D-B9D8-73D2DC30C33D}"/>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ysClr val="window" lastClr="FFFFFF">
                    <a:lumMod val="85000"/>
                  </a:sysClr>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25" name="Oval 117">
                  <a:extLst>
                    <a:ext uri="{FF2B5EF4-FFF2-40B4-BE49-F238E27FC236}">
                      <a16:creationId xmlns:a16="http://schemas.microsoft.com/office/drawing/2014/main" id="{EC713A1C-7A2A-419D-A2C4-030E84E6C740}"/>
                    </a:ext>
                  </a:extLst>
                </p:cNvPr>
                <p:cNvSpPr>
                  <a:spLocks noChangeAspect="1" noChangeArrowheads="1"/>
                </p:cNvSpPr>
                <p:nvPr/>
              </p:nvSpPr>
              <p:spPr bwMode="auto">
                <a:xfrm>
                  <a:off x="2201709" y="4985896"/>
                  <a:ext cx="91441" cy="91439"/>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26" name="Oval 118">
                  <a:extLst>
                    <a:ext uri="{FF2B5EF4-FFF2-40B4-BE49-F238E27FC236}">
                      <a16:creationId xmlns:a16="http://schemas.microsoft.com/office/drawing/2014/main" id="{840EA42F-7CC5-4327-B259-3A2BA4FA9BBE}"/>
                    </a:ext>
                  </a:extLst>
                </p:cNvPr>
                <p:cNvSpPr>
                  <a:spLocks noChangeAspect="1" noChangeArrowheads="1"/>
                </p:cNvSpPr>
                <p:nvPr/>
              </p:nvSpPr>
              <p:spPr bwMode="auto">
                <a:xfrm flipH="1">
                  <a:off x="2351276" y="4985914"/>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27" name="Oval 119">
                  <a:extLst>
                    <a:ext uri="{FF2B5EF4-FFF2-40B4-BE49-F238E27FC236}">
                      <a16:creationId xmlns:a16="http://schemas.microsoft.com/office/drawing/2014/main" id="{DB984B6D-15B6-4CD3-9032-51752A2BEB2F}"/>
                    </a:ext>
                  </a:extLst>
                </p:cNvPr>
                <p:cNvSpPr>
                  <a:spLocks noChangeAspect="1" noChangeArrowheads="1"/>
                </p:cNvSpPr>
                <p:nvPr/>
              </p:nvSpPr>
              <p:spPr bwMode="auto">
                <a:xfrm>
                  <a:off x="2201709" y="5317092"/>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28" name="Oval 120">
                  <a:extLst>
                    <a:ext uri="{FF2B5EF4-FFF2-40B4-BE49-F238E27FC236}">
                      <a16:creationId xmlns:a16="http://schemas.microsoft.com/office/drawing/2014/main" id="{364F304D-39D5-4977-9546-0D209D204E56}"/>
                    </a:ext>
                  </a:extLst>
                </p:cNvPr>
                <p:cNvSpPr>
                  <a:spLocks noChangeAspect="1" noChangeArrowheads="1"/>
                </p:cNvSpPr>
                <p:nvPr/>
              </p:nvSpPr>
              <p:spPr bwMode="auto">
                <a:xfrm flipH="1">
                  <a:off x="2351276" y="5317110"/>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29" name="Oval 121">
                  <a:extLst>
                    <a:ext uri="{FF2B5EF4-FFF2-40B4-BE49-F238E27FC236}">
                      <a16:creationId xmlns:a16="http://schemas.microsoft.com/office/drawing/2014/main" id="{CB2F7C19-5DA4-4F71-9D0E-8541B81AC4B3}"/>
                    </a:ext>
                  </a:extLst>
                </p:cNvPr>
                <p:cNvSpPr>
                  <a:spLocks noChangeAspect="1" noChangeArrowheads="1"/>
                </p:cNvSpPr>
                <p:nvPr/>
              </p:nvSpPr>
              <p:spPr bwMode="auto">
                <a:xfrm flipH="1">
                  <a:off x="2477440" y="5293282"/>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30" name="Oval 122">
                  <a:extLst>
                    <a:ext uri="{FF2B5EF4-FFF2-40B4-BE49-F238E27FC236}">
                      <a16:creationId xmlns:a16="http://schemas.microsoft.com/office/drawing/2014/main" id="{02FFD5A6-467D-45CE-903B-77D37389A16D}"/>
                    </a:ext>
                  </a:extLst>
                </p:cNvPr>
                <p:cNvSpPr>
                  <a:spLocks noChangeAspect="1" noChangeArrowheads="1"/>
                </p:cNvSpPr>
                <p:nvPr/>
              </p:nvSpPr>
              <p:spPr bwMode="auto">
                <a:xfrm>
                  <a:off x="2077441" y="5293282"/>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31" name="Oval 123">
                  <a:extLst>
                    <a:ext uri="{FF2B5EF4-FFF2-40B4-BE49-F238E27FC236}">
                      <a16:creationId xmlns:a16="http://schemas.microsoft.com/office/drawing/2014/main" id="{0F885923-18F7-461F-BF3F-383EAC858D6D}"/>
                    </a:ext>
                  </a:extLst>
                </p:cNvPr>
                <p:cNvSpPr>
                  <a:spLocks noChangeAspect="1" noChangeArrowheads="1"/>
                </p:cNvSpPr>
                <p:nvPr/>
              </p:nvSpPr>
              <p:spPr bwMode="auto">
                <a:xfrm flipH="1">
                  <a:off x="2603604" y="5277799"/>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32" name="Oval 124">
                  <a:extLst>
                    <a:ext uri="{FF2B5EF4-FFF2-40B4-BE49-F238E27FC236}">
                      <a16:creationId xmlns:a16="http://schemas.microsoft.com/office/drawing/2014/main" id="{9234091B-0424-49D1-B510-B84BABC17000}"/>
                    </a:ext>
                  </a:extLst>
                </p:cNvPr>
                <p:cNvSpPr>
                  <a:spLocks noChangeAspect="1" noChangeArrowheads="1"/>
                </p:cNvSpPr>
                <p:nvPr/>
              </p:nvSpPr>
              <p:spPr bwMode="auto">
                <a:xfrm flipH="1">
                  <a:off x="1953173" y="5277799"/>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sp>
              <p:nvSpPr>
                <p:cNvPr id="133" name="Arc 132">
                  <a:extLst>
                    <a:ext uri="{FF2B5EF4-FFF2-40B4-BE49-F238E27FC236}">
                      <a16:creationId xmlns:a16="http://schemas.microsoft.com/office/drawing/2014/main" id="{8F1EC328-9548-484D-887F-1517E217FEA8}"/>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auto">
                    <a:defRPr/>
                  </a:pPr>
                  <a:endParaRPr lang="en-US" sz="2745" dirty="0">
                    <a:ln>
                      <a:solidFill>
                        <a:srgbClr val="FFFFFF">
                          <a:alpha val="0"/>
                        </a:srgbClr>
                      </a:solidFill>
                    </a:ln>
                    <a:solidFill>
                      <a:prstClr val="black"/>
                    </a:solidFill>
                    <a:latin typeface="Calibri"/>
                  </a:endParaRPr>
                </a:p>
              </p:txBody>
            </p:sp>
            <p:sp>
              <p:nvSpPr>
                <p:cNvPr id="134" name="Arc 133">
                  <a:extLst>
                    <a:ext uri="{FF2B5EF4-FFF2-40B4-BE49-F238E27FC236}">
                      <a16:creationId xmlns:a16="http://schemas.microsoft.com/office/drawing/2014/main" id="{D9D03CAF-FA3E-47E4-822D-FF4AB8FF7EEC}"/>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auto">
                    <a:defRPr/>
                  </a:pPr>
                  <a:endParaRPr lang="en-US" sz="2745" dirty="0">
                    <a:ln>
                      <a:solidFill>
                        <a:srgbClr val="FFFFFF">
                          <a:alpha val="0"/>
                        </a:srgbClr>
                      </a:solidFill>
                    </a:ln>
                    <a:solidFill>
                      <a:prstClr val="black"/>
                    </a:solidFill>
                    <a:latin typeface="Calibri"/>
                  </a:endParaRPr>
                </a:p>
              </p:txBody>
            </p:sp>
            <p:sp>
              <p:nvSpPr>
                <p:cNvPr id="135" name="Arc 134">
                  <a:extLst>
                    <a:ext uri="{FF2B5EF4-FFF2-40B4-BE49-F238E27FC236}">
                      <a16:creationId xmlns:a16="http://schemas.microsoft.com/office/drawing/2014/main" id="{D4C1C169-58CD-4F64-9FF9-47D68E537823}"/>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auto">
                    <a:defRPr/>
                  </a:pPr>
                  <a:endParaRPr lang="en-US" sz="2745" dirty="0">
                    <a:ln>
                      <a:solidFill>
                        <a:srgbClr val="FFFFFF">
                          <a:alpha val="0"/>
                        </a:srgbClr>
                      </a:solidFill>
                    </a:ln>
                    <a:solidFill>
                      <a:prstClr val="black"/>
                    </a:solidFill>
                    <a:latin typeface="Calibri"/>
                  </a:endParaRPr>
                </a:p>
              </p:txBody>
            </p:sp>
            <p:cxnSp>
              <p:nvCxnSpPr>
                <p:cNvPr id="136" name="Straight Connector 128">
                  <a:extLst>
                    <a:ext uri="{FF2B5EF4-FFF2-40B4-BE49-F238E27FC236}">
                      <a16:creationId xmlns:a16="http://schemas.microsoft.com/office/drawing/2014/main" id="{7FD15A6A-E985-40BE-A843-EE2877C26725}"/>
                    </a:ext>
                  </a:extLst>
                </p:cNvPr>
                <p:cNvCxnSpPr>
                  <a:stCxn id="125" idx="4"/>
                  <a:endCxn id="127"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137" name="Oval 129">
                  <a:extLst>
                    <a:ext uri="{FF2B5EF4-FFF2-40B4-BE49-F238E27FC236}">
                      <a16:creationId xmlns:a16="http://schemas.microsoft.com/office/drawing/2014/main" id="{F7A3CC3F-AEA4-4863-8306-EA1509641591}"/>
                    </a:ext>
                  </a:extLst>
                </p:cNvPr>
                <p:cNvSpPr>
                  <a:spLocks noChangeAspect="1" noChangeArrowheads="1"/>
                </p:cNvSpPr>
                <p:nvPr/>
              </p:nvSpPr>
              <p:spPr bwMode="auto">
                <a:xfrm>
                  <a:off x="2201709" y="5139927"/>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cxnSp>
              <p:nvCxnSpPr>
                <p:cNvPr id="138" name="Straight Connector 130">
                  <a:extLst>
                    <a:ext uri="{FF2B5EF4-FFF2-40B4-BE49-F238E27FC236}">
                      <a16:creationId xmlns:a16="http://schemas.microsoft.com/office/drawing/2014/main" id="{896BE7A4-1B87-4F7C-9B1D-E917997097FF}"/>
                    </a:ext>
                  </a:extLst>
                </p:cNvPr>
                <p:cNvCxnSpPr>
                  <a:stCxn id="126" idx="4"/>
                  <a:endCxn id="128" idx="0"/>
                </p:cNvCxnSpPr>
                <p:nvPr/>
              </p:nvCxnSpPr>
              <p:spPr>
                <a:xfrm>
                  <a:off x="2396996" y="5077354"/>
                  <a:ext cx="0" cy="239756"/>
                </a:xfrm>
                <a:prstGeom prst="line">
                  <a:avLst/>
                </a:prstGeom>
                <a:noFill/>
                <a:ln w="9525" cap="flat" cmpd="sng" algn="ctr">
                  <a:solidFill>
                    <a:srgbClr val="0070C0"/>
                  </a:solidFill>
                  <a:prstDash val="solid"/>
                </a:ln>
                <a:effectLst/>
              </p:spPr>
            </p:cxnSp>
            <p:sp>
              <p:nvSpPr>
                <p:cNvPr id="139" name="Oval 131">
                  <a:extLst>
                    <a:ext uri="{FF2B5EF4-FFF2-40B4-BE49-F238E27FC236}">
                      <a16:creationId xmlns:a16="http://schemas.microsoft.com/office/drawing/2014/main" id="{0D31EB60-D7E9-420C-9953-83FD1BC64ECD}"/>
                    </a:ext>
                  </a:extLst>
                </p:cNvPr>
                <p:cNvSpPr>
                  <a:spLocks noChangeAspect="1" noChangeArrowheads="1"/>
                </p:cNvSpPr>
                <p:nvPr/>
              </p:nvSpPr>
              <p:spPr bwMode="auto">
                <a:xfrm flipH="1">
                  <a:off x="2351275" y="5139945"/>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cxnSp>
              <p:nvCxnSpPr>
                <p:cNvPr id="140" name="Straight Connector 132">
                  <a:extLst>
                    <a:ext uri="{FF2B5EF4-FFF2-40B4-BE49-F238E27FC236}">
                      <a16:creationId xmlns:a16="http://schemas.microsoft.com/office/drawing/2014/main" id="{05350CB5-F93A-4058-B691-2F542D237EAA}"/>
                    </a:ext>
                  </a:extLst>
                </p:cNvPr>
                <p:cNvCxnSpPr>
                  <a:stCxn id="126" idx="3"/>
                  <a:endCxn id="131"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141" name="Oval 133">
                  <a:extLst>
                    <a:ext uri="{FF2B5EF4-FFF2-40B4-BE49-F238E27FC236}">
                      <a16:creationId xmlns:a16="http://schemas.microsoft.com/office/drawing/2014/main" id="{93A6DADB-F479-44A9-BDFF-17BCC6406A9F}"/>
                    </a:ext>
                  </a:extLst>
                </p:cNvPr>
                <p:cNvSpPr>
                  <a:spLocks noChangeAspect="1" noChangeArrowheads="1"/>
                </p:cNvSpPr>
                <p:nvPr/>
              </p:nvSpPr>
              <p:spPr bwMode="auto">
                <a:xfrm flipH="1">
                  <a:off x="2477440" y="5131857"/>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cxnSp>
              <p:nvCxnSpPr>
                <p:cNvPr id="142" name="Straight Connector 134">
                  <a:extLst>
                    <a:ext uri="{FF2B5EF4-FFF2-40B4-BE49-F238E27FC236}">
                      <a16:creationId xmlns:a16="http://schemas.microsoft.com/office/drawing/2014/main" id="{28945E7F-BBE1-4327-A830-CB06795248C5}"/>
                    </a:ext>
                  </a:extLst>
                </p:cNvPr>
                <p:cNvCxnSpPr>
                  <a:stCxn id="125" idx="3"/>
                  <a:endCxn id="132"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143" name="Oval 135">
                  <a:extLst>
                    <a:ext uri="{FF2B5EF4-FFF2-40B4-BE49-F238E27FC236}">
                      <a16:creationId xmlns:a16="http://schemas.microsoft.com/office/drawing/2014/main" id="{2437D1D3-237F-4D27-9B9D-8CF6113B3B00}"/>
                    </a:ext>
                  </a:extLst>
                </p:cNvPr>
                <p:cNvSpPr>
                  <a:spLocks noChangeAspect="1" noChangeArrowheads="1"/>
                </p:cNvSpPr>
                <p:nvPr/>
              </p:nvSpPr>
              <p:spPr bwMode="auto">
                <a:xfrm>
                  <a:off x="2082174" y="5131848"/>
                  <a:ext cx="91440" cy="91440"/>
                </a:xfrm>
                <a:prstGeom prst="ellipse">
                  <a:avLst/>
                </a:prstGeom>
                <a:solidFill>
                  <a:srgbClr val="4454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auto">
                    <a:defRPr/>
                  </a:pPr>
                  <a:endParaRPr lang="en-US" sz="2745" kern="0" dirty="0">
                    <a:ln>
                      <a:solidFill>
                        <a:srgbClr val="FFFFFF">
                          <a:alpha val="0"/>
                        </a:srgbClr>
                      </a:solidFill>
                    </a:ln>
                    <a:solidFill>
                      <a:prstClr val="black"/>
                    </a:solidFill>
                    <a:latin typeface="Calibri"/>
                  </a:endParaRPr>
                </a:p>
              </p:txBody>
            </p:sp>
            <p:cxnSp>
              <p:nvCxnSpPr>
                <p:cNvPr id="144" name="Straight Connector 136">
                  <a:extLst>
                    <a:ext uri="{FF2B5EF4-FFF2-40B4-BE49-F238E27FC236}">
                      <a16:creationId xmlns:a16="http://schemas.microsoft.com/office/drawing/2014/main" id="{DB333666-C8F8-4F14-BFED-E26372D43B74}"/>
                    </a:ext>
                  </a:extLst>
                </p:cNvPr>
                <p:cNvCxnSpPr>
                  <a:stCxn id="137" idx="3"/>
                  <a:endCxn id="130" idx="7"/>
                </p:cNvCxnSpPr>
                <p:nvPr/>
              </p:nvCxnSpPr>
              <p:spPr>
                <a:xfrm flipH="1">
                  <a:off x="2155490" y="5217976"/>
                  <a:ext cx="59610" cy="88697"/>
                </a:xfrm>
                <a:prstGeom prst="line">
                  <a:avLst/>
                </a:prstGeom>
                <a:noFill/>
                <a:ln w="9525" cap="flat" cmpd="sng" algn="ctr">
                  <a:solidFill>
                    <a:srgbClr val="0070C0"/>
                  </a:solidFill>
                  <a:prstDash val="solid"/>
                </a:ln>
                <a:effectLst/>
              </p:spPr>
            </p:cxnSp>
          </p:grpSp>
        </p:grpSp>
        <p:grpSp>
          <p:nvGrpSpPr>
            <p:cNvPr id="97" name="Group 144">
              <a:extLst>
                <a:ext uri="{FF2B5EF4-FFF2-40B4-BE49-F238E27FC236}">
                  <a16:creationId xmlns:a16="http://schemas.microsoft.com/office/drawing/2014/main" id="{7360AE38-CD8E-4EDB-8332-49FD7C36F170}"/>
                </a:ext>
              </a:extLst>
            </p:cNvPr>
            <p:cNvGrpSpPr/>
            <p:nvPr/>
          </p:nvGrpSpPr>
          <p:grpSpPr>
            <a:xfrm>
              <a:off x="7386276" y="4439303"/>
              <a:ext cx="1153543" cy="747137"/>
              <a:chOff x="9381665" y="4993215"/>
              <a:chExt cx="1176981" cy="762318"/>
            </a:xfrm>
          </p:grpSpPr>
          <p:grpSp>
            <p:nvGrpSpPr>
              <p:cNvPr id="109" name="Group 145">
                <a:extLst>
                  <a:ext uri="{FF2B5EF4-FFF2-40B4-BE49-F238E27FC236}">
                    <a16:creationId xmlns:a16="http://schemas.microsoft.com/office/drawing/2014/main" id="{FCCA2A64-17BC-4C6B-B393-970FBFDEBA95}"/>
                  </a:ext>
                </a:extLst>
              </p:cNvPr>
              <p:cNvGrpSpPr/>
              <p:nvPr/>
            </p:nvGrpSpPr>
            <p:grpSpPr>
              <a:xfrm>
                <a:off x="9662952" y="4993215"/>
                <a:ext cx="895694" cy="725901"/>
                <a:chOff x="2581586" y="4508410"/>
                <a:chExt cx="895694" cy="725901"/>
              </a:xfrm>
            </p:grpSpPr>
            <p:sp>
              <p:nvSpPr>
                <p:cNvPr id="111" name="Rectangle 110">
                  <a:extLst>
                    <a:ext uri="{FF2B5EF4-FFF2-40B4-BE49-F238E27FC236}">
                      <a16:creationId xmlns:a16="http://schemas.microsoft.com/office/drawing/2014/main" id="{89B4B35A-A3A1-4658-AF7C-DE5DBDA861E0}"/>
                    </a:ext>
                  </a:extLst>
                </p:cNvPr>
                <p:cNvSpPr/>
                <p:nvPr/>
              </p:nvSpPr>
              <p:spPr bwMode="auto">
                <a:xfrm>
                  <a:off x="2620923" y="4555469"/>
                  <a:ext cx="822523" cy="638595"/>
                </a:xfrm>
                <a:prstGeom prst="rect">
                  <a:avLst/>
                </a:prstGeom>
                <a:solidFill>
                  <a:srgbClr val="131B20"/>
                </a:solidFill>
                <a:ln w="12700" cap="flat" cmpd="sng" algn="ctr">
                  <a:noFill/>
                  <a:prstDash val="solid"/>
                  <a:miter lim="800000"/>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defTabSz="895823" fontAlgn="auto">
                    <a:defRPr/>
                  </a:pPr>
                  <a:endParaRPr lang="en-US" sz="2156" kern="0" dirty="0" err="1">
                    <a:solidFill>
                      <a:prstClr val="black"/>
                    </a:solidFill>
                    <a:latin typeface="Calibri"/>
                  </a:endParaRPr>
                </a:p>
              </p:txBody>
            </p:sp>
            <p:sp>
              <p:nvSpPr>
                <p:cNvPr id="112" name="Rectangle 111">
                  <a:extLst>
                    <a:ext uri="{FF2B5EF4-FFF2-40B4-BE49-F238E27FC236}">
                      <a16:creationId xmlns:a16="http://schemas.microsoft.com/office/drawing/2014/main" id="{8C7BCA95-540C-4454-BE87-EA8441193474}"/>
                    </a:ext>
                  </a:extLst>
                </p:cNvPr>
                <p:cNvSpPr/>
                <p:nvPr/>
              </p:nvSpPr>
              <p:spPr bwMode="auto">
                <a:xfrm>
                  <a:off x="3314164" y="4916517"/>
                  <a:ext cx="157727" cy="157727"/>
                </a:xfrm>
                <a:prstGeom prst="rect">
                  <a:avLst/>
                </a:prstGeom>
                <a:solidFill>
                  <a:sysClr val="window" lastClr="FFFFFF">
                    <a:lumMod val="65000"/>
                  </a:sysClr>
                </a:solidFill>
                <a:ln w="12700" cap="flat" cmpd="sng" algn="ctr">
                  <a:noFill/>
                  <a:prstDash val="solid"/>
                  <a:miter lim="800000"/>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defTabSz="895823" fontAlgn="auto">
                    <a:defRPr/>
                  </a:pPr>
                  <a:endParaRPr lang="en-US" sz="2156" kern="0" dirty="0" err="1">
                    <a:solidFill>
                      <a:prstClr val="black"/>
                    </a:solidFill>
                    <a:latin typeface="Calibri"/>
                  </a:endParaRPr>
                </a:p>
              </p:txBody>
            </p:sp>
            <p:sp>
              <p:nvSpPr>
                <p:cNvPr id="113" name="Rectangle 112">
                  <a:extLst>
                    <a:ext uri="{FF2B5EF4-FFF2-40B4-BE49-F238E27FC236}">
                      <a16:creationId xmlns:a16="http://schemas.microsoft.com/office/drawing/2014/main" id="{C1D15949-9F0E-4AB7-86F5-3FC8C4253305}"/>
                    </a:ext>
                  </a:extLst>
                </p:cNvPr>
                <p:cNvSpPr/>
                <p:nvPr/>
              </p:nvSpPr>
              <p:spPr bwMode="auto">
                <a:xfrm>
                  <a:off x="3314164" y="4732364"/>
                  <a:ext cx="157727" cy="157727"/>
                </a:xfrm>
                <a:prstGeom prst="rect">
                  <a:avLst/>
                </a:prstGeom>
                <a:solidFill>
                  <a:sysClr val="window" lastClr="FFFFFF">
                    <a:lumMod val="65000"/>
                  </a:sysClr>
                </a:solidFill>
                <a:ln w="12700" cap="flat" cmpd="sng" algn="ctr">
                  <a:noFill/>
                  <a:prstDash val="solid"/>
                  <a:miter lim="800000"/>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defTabSz="895823" fontAlgn="auto">
                    <a:defRPr/>
                  </a:pPr>
                  <a:endParaRPr lang="en-US" sz="2156" kern="0" dirty="0" err="1">
                    <a:solidFill>
                      <a:prstClr val="black"/>
                    </a:solidFill>
                    <a:latin typeface="Calibri"/>
                  </a:endParaRPr>
                </a:p>
              </p:txBody>
            </p:sp>
            <p:sp>
              <p:nvSpPr>
                <p:cNvPr id="114" name="Freeform 107">
                  <a:extLst>
                    <a:ext uri="{FF2B5EF4-FFF2-40B4-BE49-F238E27FC236}">
                      <a16:creationId xmlns:a16="http://schemas.microsoft.com/office/drawing/2014/main" id="{E0D42E2B-A563-4638-BEDC-A6BEDEB48DEA}"/>
                    </a:ext>
                  </a:extLst>
                </p:cNvPr>
                <p:cNvSpPr>
                  <a:spLocks noEditPoints="1"/>
                </p:cNvSpPr>
                <p:nvPr/>
              </p:nvSpPr>
              <p:spPr bwMode="auto">
                <a:xfrm>
                  <a:off x="2581586" y="4508410"/>
                  <a:ext cx="895694" cy="725901"/>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FFFFFF"/>
                </a:solidFill>
                <a:extLst/>
              </p:spPr>
              <p:txBody>
                <a:bodyPr vert="horz" wrap="square" lIns="113736" tIns="56868" rIns="113736" bIns="56868" numCol="1" anchor="t" anchorCtr="0" compatLnSpc="1">
                  <a:prstTxWarp prst="textNoShape">
                    <a:avLst/>
                  </a:prstTxWarp>
                </a:bodyPr>
                <a:lstStyle/>
                <a:p>
                  <a:pPr algn="l" defTabSz="896118" fontAlgn="auto">
                    <a:defRPr/>
                  </a:pPr>
                  <a:endParaRPr lang="en-US" sz="1764" kern="0" dirty="0">
                    <a:solidFill>
                      <a:prstClr val="black"/>
                    </a:solidFill>
                    <a:latin typeface="Calibri"/>
                  </a:endParaRPr>
                </a:p>
              </p:txBody>
            </p:sp>
            <p:sp>
              <p:nvSpPr>
                <p:cNvPr id="115" name="TextBox 35">
                  <a:extLst>
                    <a:ext uri="{FF2B5EF4-FFF2-40B4-BE49-F238E27FC236}">
                      <a16:creationId xmlns:a16="http://schemas.microsoft.com/office/drawing/2014/main" id="{7E98B57B-D181-4E18-AF5F-2D078E7B6C53}"/>
                    </a:ext>
                  </a:extLst>
                </p:cNvPr>
                <p:cNvSpPr txBox="1"/>
                <p:nvPr/>
              </p:nvSpPr>
              <p:spPr>
                <a:xfrm>
                  <a:off x="2581586" y="4537670"/>
                  <a:ext cx="386323" cy="217335"/>
                </a:xfrm>
                <a:prstGeom prst="rect">
                  <a:avLst/>
                </a:prstGeom>
                <a:noFill/>
              </p:spPr>
              <p:txBody>
                <a:bodyPr wrap="non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118" fontAlgn="auto">
                    <a:defRPr/>
                  </a:pPr>
                  <a:r>
                    <a:rPr lang="en-US" sz="784" dirty="0">
                      <a:solidFill>
                        <a:prstClr val="black"/>
                      </a:solidFill>
                      <a:latin typeface="Segoe UI Light"/>
                    </a:rPr>
                    <a:t>Start</a:t>
                  </a:r>
                </a:p>
              </p:txBody>
            </p:sp>
            <p:sp>
              <p:nvSpPr>
                <p:cNvPr id="116" name="Rectangle 115">
                  <a:extLst>
                    <a:ext uri="{FF2B5EF4-FFF2-40B4-BE49-F238E27FC236}">
                      <a16:creationId xmlns:a16="http://schemas.microsoft.com/office/drawing/2014/main" id="{0D2709B2-B1C4-4449-A233-1623B62E61C3}"/>
                    </a:ext>
                  </a:extLst>
                </p:cNvPr>
                <p:cNvSpPr/>
                <p:nvPr/>
              </p:nvSpPr>
              <p:spPr bwMode="auto">
                <a:xfrm>
                  <a:off x="2721125" y="4732364"/>
                  <a:ext cx="157727" cy="157727"/>
                </a:xfrm>
                <a:prstGeom prst="rect">
                  <a:avLst/>
                </a:prstGeom>
                <a:solidFill>
                  <a:sysClr val="window" lastClr="FFFFFF"/>
                </a:solidFill>
                <a:ln w="12700" cap="flat" cmpd="sng" algn="ctr">
                  <a:noFill/>
                  <a:prstDash val="solid"/>
                  <a:miter lim="800000"/>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defTabSz="895823" fontAlgn="auto">
                    <a:defRPr/>
                  </a:pPr>
                  <a:endParaRPr lang="en-US" sz="2156" kern="0" dirty="0" err="1">
                    <a:solidFill>
                      <a:prstClr val="black"/>
                    </a:solidFill>
                    <a:latin typeface="Calibri"/>
                  </a:endParaRPr>
                </a:p>
              </p:txBody>
            </p:sp>
            <p:sp>
              <p:nvSpPr>
                <p:cNvPr id="117" name="Rectangle 116">
                  <a:extLst>
                    <a:ext uri="{FF2B5EF4-FFF2-40B4-BE49-F238E27FC236}">
                      <a16:creationId xmlns:a16="http://schemas.microsoft.com/office/drawing/2014/main" id="{0784FB92-8EEA-4E70-8165-A23779A2D4E6}"/>
                    </a:ext>
                  </a:extLst>
                </p:cNvPr>
                <p:cNvSpPr/>
                <p:nvPr/>
              </p:nvSpPr>
              <p:spPr bwMode="auto">
                <a:xfrm>
                  <a:off x="2721125" y="4916517"/>
                  <a:ext cx="157727" cy="157727"/>
                </a:xfrm>
                <a:prstGeom prst="rect">
                  <a:avLst/>
                </a:prstGeom>
                <a:solidFill>
                  <a:sysClr val="window" lastClr="FFFFFF"/>
                </a:solidFill>
                <a:ln w="12700" cap="flat" cmpd="sng" algn="ctr">
                  <a:noFill/>
                  <a:prstDash val="solid"/>
                  <a:miter lim="800000"/>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defTabSz="895823" fontAlgn="auto">
                    <a:defRPr/>
                  </a:pPr>
                  <a:endParaRPr lang="en-US" sz="2156" kern="0" dirty="0" err="1">
                    <a:solidFill>
                      <a:prstClr val="black"/>
                    </a:solidFill>
                    <a:latin typeface="Calibri"/>
                  </a:endParaRPr>
                </a:p>
              </p:txBody>
            </p:sp>
            <p:sp>
              <p:nvSpPr>
                <p:cNvPr id="118" name="Rectangle 117">
                  <a:extLst>
                    <a:ext uri="{FF2B5EF4-FFF2-40B4-BE49-F238E27FC236}">
                      <a16:creationId xmlns:a16="http://schemas.microsoft.com/office/drawing/2014/main" id="{B3B796AD-2326-4DC5-AD49-8BAA7CA9E909}"/>
                    </a:ext>
                  </a:extLst>
                </p:cNvPr>
                <p:cNvSpPr/>
                <p:nvPr/>
              </p:nvSpPr>
              <p:spPr bwMode="auto">
                <a:xfrm>
                  <a:off x="2903193" y="4732364"/>
                  <a:ext cx="157727" cy="157727"/>
                </a:xfrm>
                <a:prstGeom prst="rect">
                  <a:avLst/>
                </a:prstGeom>
                <a:solidFill>
                  <a:sysClr val="window" lastClr="FFFFFF">
                    <a:lumMod val="65000"/>
                  </a:sysClr>
                </a:solidFill>
                <a:ln w="12700" cap="flat" cmpd="sng" algn="ctr">
                  <a:noFill/>
                  <a:prstDash val="solid"/>
                  <a:miter lim="800000"/>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defTabSz="895823" fontAlgn="auto">
                    <a:defRPr/>
                  </a:pPr>
                  <a:endParaRPr lang="en-US" sz="2156" kern="0" dirty="0" err="1">
                    <a:solidFill>
                      <a:prstClr val="black"/>
                    </a:solidFill>
                    <a:latin typeface="Calibri"/>
                  </a:endParaRPr>
                </a:p>
              </p:txBody>
            </p:sp>
            <p:sp>
              <p:nvSpPr>
                <p:cNvPr id="119" name="Rectangle 118">
                  <a:extLst>
                    <a:ext uri="{FF2B5EF4-FFF2-40B4-BE49-F238E27FC236}">
                      <a16:creationId xmlns:a16="http://schemas.microsoft.com/office/drawing/2014/main" id="{8AD0D98D-DF2A-4597-ADCA-2EEE7D3763BA}"/>
                    </a:ext>
                  </a:extLst>
                </p:cNvPr>
                <p:cNvSpPr/>
                <p:nvPr/>
              </p:nvSpPr>
              <p:spPr bwMode="auto">
                <a:xfrm>
                  <a:off x="2903193" y="4916517"/>
                  <a:ext cx="339795" cy="157727"/>
                </a:xfrm>
                <a:prstGeom prst="rect">
                  <a:avLst/>
                </a:prstGeom>
                <a:solidFill>
                  <a:sysClr val="windowText" lastClr="000000">
                    <a:lumMod val="10000"/>
                    <a:lumOff val="90000"/>
                  </a:sysClr>
                </a:solidFill>
                <a:ln w="12700" cap="flat" cmpd="sng" algn="ctr">
                  <a:noFill/>
                  <a:prstDash val="solid"/>
                  <a:miter lim="800000"/>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defTabSz="895823" fontAlgn="auto">
                    <a:defRPr/>
                  </a:pPr>
                  <a:endParaRPr lang="en-US" sz="2156" kern="0" dirty="0" err="1">
                    <a:solidFill>
                      <a:prstClr val="black"/>
                    </a:solidFill>
                    <a:latin typeface="Calibri"/>
                  </a:endParaRPr>
                </a:p>
              </p:txBody>
            </p:sp>
            <p:sp>
              <p:nvSpPr>
                <p:cNvPr id="120" name="Rectangle 119">
                  <a:extLst>
                    <a:ext uri="{FF2B5EF4-FFF2-40B4-BE49-F238E27FC236}">
                      <a16:creationId xmlns:a16="http://schemas.microsoft.com/office/drawing/2014/main" id="{6D67AAD6-96B3-42B8-981E-015F511CFE84}"/>
                    </a:ext>
                  </a:extLst>
                </p:cNvPr>
                <p:cNvSpPr/>
                <p:nvPr/>
              </p:nvSpPr>
              <p:spPr bwMode="auto">
                <a:xfrm>
                  <a:off x="3085261" y="4732364"/>
                  <a:ext cx="157727" cy="157727"/>
                </a:xfrm>
                <a:prstGeom prst="rect">
                  <a:avLst/>
                </a:prstGeom>
                <a:solidFill>
                  <a:sysClr val="window" lastClr="FFFFFF"/>
                </a:solidFill>
                <a:ln w="12700" cap="flat" cmpd="sng" algn="ctr">
                  <a:noFill/>
                  <a:prstDash val="solid"/>
                  <a:miter lim="800000"/>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defTabSz="895823" fontAlgn="auto">
                    <a:defRPr/>
                  </a:pPr>
                  <a:endParaRPr lang="en-US" sz="2156" kern="0" dirty="0" err="1">
                    <a:solidFill>
                      <a:prstClr val="black"/>
                    </a:solidFill>
                    <a:latin typeface="Calibri"/>
                  </a:endParaRPr>
                </a:p>
              </p:txBody>
            </p:sp>
          </p:grpSp>
          <p:pic>
            <p:nvPicPr>
              <p:cNvPr id="110" name="Picture 146">
                <a:extLst>
                  <a:ext uri="{FF2B5EF4-FFF2-40B4-BE49-F238E27FC236}">
                    <a16:creationId xmlns:a16="http://schemas.microsoft.com/office/drawing/2014/main" id="{FEE55353-12EF-4A9B-A4FD-0FD34F3EED7B}"/>
                  </a:ext>
                </a:extLst>
              </p:cNvPr>
              <p:cNvPicPr>
                <a:picLocks noChangeAspect="1"/>
              </p:cNvPicPr>
              <p:nvPr/>
            </p:nvPicPr>
            <p:blipFill>
              <a:blip r:embed="rId3"/>
              <a:stretch>
                <a:fillRect/>
              </a:stretch>
            </p:blipFill>
            <p:spPr>
              <a:xfrm>
                <a:off x="9381665" y="5386173"/>
                <a:ext cx="349650" cy="369360"/>
              </a:xfrm>
              <a:prstGeom prst="rect">
                <a:avLst/>
              </a:prstGeom>
            </p:spPr>
          </p:pic>
        </p:grpSp>
        <p:sp>
          <p:nvSpPr>
            <p:cNvPr id="98" name="TextBox 158">
              <a:extLst>
                <a:ext uri="{FF2B5EF4-FFF2-40B4-BE49-F238E27FC236}">
                  <a16:creationId xmlns:a16="http://schemas.microsoft.com/office/drawing/2014/main" id="{8AD050F0-DCEB-42DF-AFBA-3F6EF04C254A}"/>
                </a:ext>
              </a:extLst>
            </p:cNvPr>
            <p:cNvSpPr txBox="1"/>
            <p:nvPr/>
          </p:nvSpPr>
          <p:spPr>
            <a:xfrm>
              <a:off x="7473973" y="1111483"/>
              <a:ext cx="1112854" cy="584775"/>
            </a:xfrm>
            <a:prstGeom prst="rect">
              <a:avLst/>
            </a:prstGeom>
            <a:noFill/>
          </p:spPr>
          <p:txBody>
            <a:bodyPr wrap="square" rtlCol="0">
              <a:spAutoFit/>
            </a:bodyPr>
            <a:lstStyle/>
            <a:p>
              <a:pPr algn="l" defTabSz="914363" fontAlgn="auto">
                <a:defRPr/>
              </a:pPr>
              <a:r>
                <a:rPr lang="fr-FR" sz="1600" kern="0" dirty="0" err="1">
                  <a:solidFill>
                    <a:srgbClr val="0A5BBA"/>
                  </a:solidFill>
                  <a:latin typeface="Calibri"/>
                </a:rPr>
                <a:t>Identity</a:t>
              </a:r>
              <a:r>
                <a:rPr lang="fr-FR" sz="1600" kern="0" dirty="0">
                  <a:solidFill>
                    <a:srgbClr val="0A5BBA"/>
                  </a:solidFill>
                  <a:latin typeface="Calibri"/>
                </a:rPr>
                <a:t> Provider</a:t>
              </a:r>
              <a:endParaRPr lang="en-US" sz="1600" kern="0" dirty="0">
                <a:solidFill>
                  <a:srgbClr val="0A5BBA"/>
                </a:solidFill>
                <a:latin typeface="Calibri"/>
              </a:endParaRPr>
            </a:p>
          </p:txBody>
        </p:sp>
        <p:sp>
          <p:nvSpPr>
            <p:cNvPr id="99" name="TextBox 159">
              <a:extLst>
                <a:ext uri="{FF2B5EF4-FFF2-40B4-BE49-F238E27FC236}">
                  <a16:creationId xmlns:a16="http://schemas.microsoft.com/office/drawing/2014/main" id="{33B0F45C-8001-4DF9-8136-74E4EE8732CF}"/>
                </a:ext>
              </a:extLst>
            </p:cNvPr>
            <p:cNvSpPr txBox="1"/>
            <p:nvPr/>
          </p:nvSpPr>
          <p:spPr>
            <a:xfrm>
              <a:off x="10230047" y="1100899"/>
              <a:ext cx="1138329" cy="584775"/>
            </a:xfrm>
            <a:prstGeom prst="rect">
              <a:avLst/>
            </a:prstGeom>
            <a:noFill/>
          </p:spPr>
          <p:txBody>
            <a:bodyPr wrap="square" rtlCol="0">
              <a:spAutoFit/>
            </a:bodyPr>
            <a:lstStyle/>
            <a:p>
              <a:pPr algn="l" defTabSz="914363" fontAlgn="auto">
                <a:defRPr/>
              </a:pPr>
              <a:r>
                <a:rPr lang="fr-FR" sz="1600" kern="0" dirty="0">
                  <a:solidFill>
                    <a:srgbClr val="0A5BBA"/>
                  </a:solidFill>
                  <a:latin typeface="Calibri"/>
                </a:rPr>
                <a:t>Service Provider</a:t>
              </a:r>
              <a:endParaRPr lang="en-US" sz="1600" kern="0" dirty="0">
                <a:solidFill>
                  <a:srgbClr val="0A5BBA"/>
                </a:solidFill>
                <a:latin typeface="Calibri"/>
              </a:endParaRPr>
            </a:p>
          </p:txBody>
        </p:sp>
        <p:sp>
          <p:nvSpPr>
            <p:cNvPr id="100" name="TextBox 160">
              <a:extLst>
                <a:ext uri="{FF2B5EF4-FFF2-40B4-BE49-F238E27FC236}">
                  <a16:creationId xmlns:a16="http://schemas.microsoft.com/office/drawing/2014/main" id="{5BD9C993-C78E-4A8A-978A-A1F3FD3BB99A}"/>
                </a:ext>
              </a:extLst>
            </p:cNvPr>
            <p:cNvSpPr txBox="1"/>
            <p:nvPr/>
          </p:nvSpPr>
          <p:spPr>
            <a:xfrm>
              <a:off x="6126334" y="4342281"/>
              <a:ext cx="1597818" cy="549102"/>
            </a:xfrm>
            <a:prstGeom prst="rect">
              <a:avLst/>
            </a:prstGeom>
            <a:noFill/>
          </p:spPr>
          <p:txBody>
            <a:bodyPr wrap="none" rtlCol="0">
              <a:spAutoFit/>
            </a:bodyPr>
            <a:lstStyle/>
            <a:p>
              <a:pPr defTabSz="914363" fontAlgn="auto">
                <a:defRPr/>
              </a:pPr>
              <a:r>
                <a:rPr lang="fr-FR" sz="1400" kern="0" dirty="0">
                  <a:solidFill>
                    <a:srgbClr val="0A5BBA"/>
                  </a:solidFill>
                  <a:latin typeface="Calibri"/>
                </a:rPr>
                <a:t>Identity</a:t>
              </a:r>
              <a:br>
                <a:rPr lang="fr-FR" sz="1400" kern="0" dirty="0">
                  <a:solidFill>
                    <a:srgbClr val="0A5BBA"/>
                  </a:solidFill>
                  <a:latin typeface="Calibri"/>
                </a:rPr>
              </a:br>
              <a:r>
                <a:rPr lang="fr-FR" sz="1400" kern="0" dirty="0">
                  <a:solidFill>
                    <a:srgbClr val="0A5BBA"/>
                  </a:solidFill>
                  <a:latin typeface="Calibri"/>
                </a:rPr>
                <a:t>(service consumer)</a:t>
              </a:r>
              <a:endParaRPr lang="en-US" sz="1400" kern="0" dirty="0">
                <a:solidFill>
                  <a:srgbClr val="0A5BBA"/>
                </a:solidFill>
                <a:latin typeface="Calibri"/>
              </a:endParaRPr>
            </a:p>
          </p:txBody>
        </p:sp>
        <p:sp>
          <p:nvSpPr>
            <p:cNvPr id="101" name="Right Arrow 161">
              <a:extLst>
                <a:ext uri="{FF2B5EF4-FFF2-40B4-BE49-F238E27FC236}">
                  <a16:creationId xmlns:a16="http://schemas.microsoft.com/office/drawing/2014/main" id="{80405787-3F5C-4EA0-809D-3B3CEA55EC1A}"/>
                </a:ext>
              </a:extLst>
            </p:cNvPr>
            <p:cNvSpPr/>
            <p:nvPr/>
          </p:nvSpPr>
          <p:spPr>
            <a:xfrm flipH="1">
              <a:off x="8180473" y="1981450"/>
              <a:ext cx="1947029" cy="152269"/>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defTabSz="914363" fontAlgn="auto">
                <a:defRPr/>
              </a:pPr>
              <a:endParaRPr lang="en-US" sz="1800" kern="0">
                <a:solidFill>
                  <a:prstClr val="black"/>
                </a:solidFill>
                <a:latin typeface="Calibri"/>
              </a:endParaRPr>
            </a:p>
          </p:txBody>
        </p:sp>
        <p:sp>
          <p:nvSpPr>
            <p:cNvPr id="102" name="TextBox 162">
              <a:extLst>
                <a:ext uri="{FF2B5EF4-FFF2-40B4-BE49-F238E27FC236}">
                  <a16:creationId xmlns:a16="http://schemas.microsoft.com/office/drawing/2014/main" id="{14B239FB-38E0-4ACB-9285-3090D6DFB238}"/>
                </a:ext>
              </a:extLst>
            </p:cNvPr>
            <p:cNvSpPr txBox="1"/>
            <p:nvPr/>
          </p:nvSpPr>
          <p:spPr>
            <a:xfrm>
              <a:off x="8303161" y="2116377"/>
              <a:ext cx="1689437" cy="369332"/>
            </a:xfrm>
            <a:prstGeom prst="rect">
              <a:avLst/>
            </a:prstGeom>
            <a:noFill/>
          </p:spPr>
          <p:txBody>
            <a:bodyPr wrap="none" rtlCol="0">
              <a:spAutoFit/>
            </a:bodyPr>
            <a:lstStyle/>
            <a:p>
              <a:pPr algn="l" defTabSz="914363" fontAlgn="auto">
                <a:defRPr/>
              </a:pPr>
              <a:r>
                <a:rPr lang="fr-FR" sz="1800" kern="0" dirty="0">
                  <a:solidFill>
                    <a:prstClr val="black"/>
                  </a:solidFill>
                  <a:latin typeface="Calibri"/>
                </a:rPr>
                <a:t>service trust </a:t>
              </a:r>
              <a:r>
                <a:rPr lang="fr-FR" sz="1800" kern="0" dirty="0" err="1">
                  <a:solidFill>
                    <a:prstClr val="black"/>
                  </a:solidFill>
                  <a:latin typeface="Calibri"/>
                </a:rPr>
                <a:t>IdP</a:t>
              </a:r>
              <a:endParaRPr lang="en-US" sz="1800" kern="0" dirty="0">
                <a:solidFill>
                  <a:prstClr val="black"/>
                </a:solidFill>
                <a:latin typeface="Calibri"/>
              </a:endParaRPr>
            </a:p>
          </p:txBody>
        </p:sp>
        <p:sp>
          <p:nvSpPr>
            <p:cNvPr id="103" name="Right Arrow 164">
              <a:extLst>
                <a:ext uri="{FF2B5EF4-FFF2-40B4-BE49-F238E27FC236}">
                  <a16:creationId xmlns:a16="http://schemas.microsoft.com/office/drawing/2014/main" id="{1DF4012D-71EA-49CB-992D-04F2C7CCCEBD}"/>
                </a:ext>
              </a:extLst>
            </p:cNvPr>
            <p:cNvSpPr/>
            <p:nvPr/>
          </p:nvSpPr>
          <p:spPr>
            <a:xfrm rot="8103111" flipH="1">
              <a:off x="8583509" y="3568441"/>
              <a:ext cx="1947029" cy="152269"/>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defTabSz="914363" fontAlgn="auto">
                <a:defRPr/>
              </a:pPr>
              <a:endParaRPr lang="en-US" sz="1800" kern="0">
                <a:solidFill>
                  <a:prstClr val="black"/>
                </a:solidFill>
                <a:latin typeface="Calibri"/>
              </a:endParaRPr>
            </a:p>
          </p:txBody>
        </p:sp>
        <p:sp>
          <p:nvSpPr>
            <p:cNvPr id="104" name="Right Arrow 165">
              <a:extLst>
                <a:ext uri="{FF2B5EF4-FFF2-40B4-BE49-F238E27FC236}">
                  <a16:creationId xmlns:a16="http://schemas.microsoft.com/office/drawing/2014/main" id="{8E63C300-FA6B-49A5-9EE8-C7B84EA77BCA}"/>
                </a:ext>
              </a:extLst>
            </p:cNvPr>
            <p:cNvSpPr/>
            <p:nvPr/>
          </p:nvSpPr>
          <p:spPr>
            <a:xfrm rot="5400000" flipH="1">
              <a:off x="7025061" y="3431524"/>
              <a:ext cx="1593280" cy="134019"/>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defTabSz="914363" fontAlgn="auto">
                <a:defRPr/>
              </a:pPr>
              <a:endParaRPr lang="en-US" sz="1800" kern="0">
                <a:solidFill>
                  <a:prstClr val="black"/>
                </a:solidFill>
                <a:latin typeface="Calibri"/>
              </a:endParaRPr>
            </a:p>
          </p:txBody>
        </p:sp>
        <p:sp>
          <p:nvSpPr>
            <p:cNvPr id="105" name="Right Arrow 166">
              <a:extLst>
                <a:ext uri="{FF2B5EF4-FFF2-40B4-BE49-F238E27FC236}">
                  <a16:creationId xmlns:a16="http://schemas.microsoft.com/office/drawing/2014/main" id="{3B14CB59-F064-499D-9BAD-FFB2B1D1D2F2}"/>
                </a:ext>
              </a:extLst>
            </p:cNvPr>
            <p:cNvSpPr/>
            <p:nvPr/>
          </p:nvSpPr>
          <p:spPr>
            <a:xfrm rot="16200000" flipH="1" flipV="1">
              <a:off x="7237240" y="3445056"/>
              <a:ext cx="1593280" cy="134019"/>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defTabSz="914363" fontAlgn="auto">
                <a:defRPr/>
              </a:pPr>
              <a:endParaRPr lang="en-US" sz="1800" kern="0">
                <a:solidFill>
                  <a:prstClr val="black"/>
                </a:solidFill>
                <a:latin typeface="Calibri"/>
              </a:endParaRPr>
            </a:p>
          </p:txBody>
        </p:sp>
        <p:sp>
          <p:nvSpPr>
            <p:cNvPr id="106" name="TextBox 167">
              <a:extLst>
                <a:ext uri="{FF2B5EF4-FFF2-40B4-BE49-F238E27FC236}">
                  <a16:creationId xmlns:a16="http://schemas.microsoft.com/office/drawing/2014/main" id="{17DA4ED1-9489-472C-8068-19E2542CCD0D}"/>
                </a:ext>
              </a:extLst>
            </p:cNvPr>
            <p:cNvSpPr txBox="1"/>
            <p:nvPr/>
          </p:nvSpPr>
          <p:spPr>
            <a:xfrm>
              <a:off x="9915355" y="3409454"/>
              <a:ext cx="1493191" cy="738664"/>
            </a:xfrm>
            <a:prstGeom prst="rect">
              <a:avLst/>
            </a:prstGeom>
            <a:noFill/>
          </p:spPr>
          <p:txBody>
            <a:bodyPr wrap="square" rtlCol="0">
              <a:spAutoFit/>
            </a:bodyPr>
            <a:lstStyle/>
            <a:p>
              <a:pPr algn="l" defTabSz="914363" fontAlgn="auto">
                <a:defRPr/>
              </a:pPr>
              <a:r>
                <a:rPr lang="fr-FR" sz="1400" kern="0" dirty="0">
                  <a:solidFill>
                    <a:prstClr val="black"/>
                  </a:solidFill>
                  <a:latin typeface="Calibri"/>
                </a:rPr>
                <a:t>3. Consumer </a:t>
              </a:r>
              <a:r>
                <a:rPr lang="fr-FR" sz="1400" kern="0" dirty="0" err="1">
                  <a:solidFill>
                    <a:prstClr val="black"/>
                  </a:solidFill>
                  <a:latin typeface="Calibri"/>
                </a:rPr>
                <a:t>presents</a:t>
              </a:r>
              <a:r>
                <a:rPr lang="fr-FR" sz="1400" kern="0" dirty="0">
                  <a:solidFill>
                    <a:prstClr val="black"/>
                  </a:solidFill>
                  <a:latin typeface="Calibri"/>
                </a:rPr>
                <a:t> </a:t>
              </a:r>
              <a:r>
                <a:rPr lang="fr-FR" sz="1400" kern="0" dirty="0" err="1">
                  <a:solidFill>
                    <a:prstClr val="black"/>
                  </a:solidFill>
                  <a:latin typeface="Calibri"/>
                </a:rPr>
                <a:t>token</a:t>
              </a:r>
              <a:r>
                <a:rPr lang="fr-FR" sz="1400" kern="0" dirty="0">
                  <a:solidFill>
                    <a:prstClr val="black"/>
                  </a:solidFill>
                  <a:latin typeface="Calibri"/>
                </a:rPr>
                <a:t> to service</a:t>
              </a:r>
              <a:endParaRPr lang="en-US" sz="1400" kern="0" dirty="0">
                <a:solidFill>
                  <a:prstClr val="black"/>
                </a:solidFill>
                <a:latin typeface="Calibri"/>
              </a:endParaRPr>
            </a:p>
          </p:txBody>
        </p:sp>
        <p:sp>
          <p:nvSpPr>
            <p:cNvPr id="107" name="TextBox 168">
              <a:extLst>
                <a:ext uri="{FF2B5EF4-FFF2-40B4-BE49-F238E27FC236}">
                  <a16:creationId xmlns:a16="http://schemas.microsoft.com/office/drawing/2014/main" id="{11BB670E-B9CA-4F83-9373-76D8DD7A339A}"/>
                </a:ext>
              </a:extLst>
            </p:cNvPr>
            <p:cNvSpPr txBox="1"/>
            <p:nvPr/>
          </p:nvSpPr>
          <p:spPr>
            <a:xfrm>
              <a:off x="6406669" y="3147844"/>
              <a:ext cx="1493191" cy="738664"/>
            </a:xfrm>
            <a:prstGeom prst="rect">
              <a:avLst/>
            </a:prstGeom>
            <a:noFill/>
          </p:spPr>
          <p:txBody>
            <a:bodyPr wrap="square" rtlCol="0">
              <a:spAutoFit/>
            </a:bodyPr>
            <a:lstStyle/>
            <a:p>
              <a:pPr algn="l" defTabSz="914363" fontAlgn="auto">
                <a:defRPr/>
              </a:pPr>
              <a:r>
                <a:rPr lang="fr-FR" sz="1400" kern="0" dirty="0">
                  <a:solidFill>
                    <a:prstClr val="black"/>
                  </a:solidFill>
                  <a:latin typeface="Calibri"/>
                </a:rPr>
                <a:t>1. Consumer </a:t>
              </a:r>
              <a:r>
                <a:rPr lang="fr-FR" sz="1400" kern="0" dirty="0" err="1">
                  <a:solidFill>
                    <a:prstClr val="black"/>
                  </a:solidFill>
                  <a:latin typeface="Calibri"/>
                </a:rPr>
                <a:t>requests</a:t>
              </a:r>
              <a:br>
                <a:rPr lang="fr-FR" sz="1400" kern="0" dirty="0">
                  <a:solidFill>
                    <a:prstClr val="black"/>
                  </a:solidFill>
                  <a:latin typeface="Calibri"/>
                </a:rPr>
              </a:br>
              <a:r>
                <a:rPr lang="fr-FR" sz="1400" kern="0" dirty="0" err="1">
                  <a:solidFill>
                    <a:prstClr val="black"/>
                  </a:solidFill>
                  <a:latin typeface="Calibri"/>
                </a:rPr>
                <a:t>token</a:t>
              </a:r>
              <a:endParaRPr lang="en-US" sz="1400" kern="0" dirty="0">
                <a:solidFill>
                  <a:prstClr val="black"/>
                </a:solidFill>
                <a:latin typeface="Calibri"/>
              </a:endParaRPr>
            </a:p>
          </p:txBody>
        </p:sp>
        <p:sp>
          <p:nvSpPr>
            <p:cNvPr id="108" name="TextBox 169">
              <a:extLst>
                <a:ext uri="{FF2B5EF4-FFF2-40B4-BE49-F238E27FC236}">
                  <a16:creationId xmlns:a16="http://schemas.microsoft.com/office/drawing/2014/main" id="{BDB20D8E-7C0E-4D8F-9B12-8BECD643EF57}"/>
                </a:ext>
              </a:extLst>
            </p:cNvPr>
            <p:cNvSpPr txBox="1"/>
            <p:nvPr/>
          </p:nvSpPr>
          <p:spPr>
            <a:xfrm>
              <a:off x="8100890" y="2950337"/>
              <a:ext cx="1493191" cy="738664"/>
            </a:xfrm>
            <a:prstGeom prst="rect">
              <a:avLst/>
            </a:prstGeom>
            <a:noFill/>
          </p:spPr>
          <p:txBody>
            <a:bodyPr wrap="square" rtlCol="0">
              <a:spAutoFit/>
            </a:bodyPr>
            <a:lstStyle/>
            <a:p>
              <a:pPr algn="l" defTabSz="914363" fontAlgn="auto">
                <a:defRPr/>
              </a:pPr>
              <a:r>
                <a:rPr lang="fr-FR" sz="1400" kern="0" dirty="0">
                  <a:solidFill>
                    <a:prstClr val="black"/>
                  </a:solidFill>
                  <a:latin typeface="Calibri"/>
                </a:rPr>
                <a:t>2. </a:t>
              </a:r>
              <a:r>
                <a:rPr lang="fr-FR" sz="1400" kern="0" dirty="0" err="1">
                  <a:solidFill>
                    <a:prstClr val="black"/>
                  </a:solidFill>
                  <a:latin typeface="Calibri"/>
                </a:rPr>
                <a:t>Idp</a:t>
              </a:r>
              <a:r>
                <a:rPr lang="fr-FR" sz="1400" kern="0" dirty="0">
                  <a:solidFill>
                    <a:prstClr val="black"/>
                  </a:solidFill>
                  <a:latin typeface="Calibri"/>
                </a:rPr>
                <a:t> </a:t>
              </a:r>
              <a:br>
                <a:rPr lang="fr-FR" sz="1400" kern="0" dirty="0">
                  <a:solidFill>
                    <a:prstClr val="black"/>
                  </a:solidFill>
                  <a:latin typeface="Calibri"/>
                </a:rPr>
              </a:br>
              <a:r>
                <a:rPr lang="fr-FR" sz="1400" kern="0" dirty="0" err="1">
                  <a:solidFill>
                    <a:prstClr val="black"/>
                  </a:solidFill>
                  <a:latin typeface="Calibri"/>
                </a:rPr>
                <a:t>returns</a:t>
              </a:r>
              <a:br>
                <a:rPr lang="fr-FR" sz="1400" kern="0" dirty="0">
                  <a:solidFill>
                    <a:prstClr val="black"/>
                  </a:solidFill>
                  <a:latin typeface="Calibri"/>
                </a:rPr>
              </a:br>
              <a:r>
                <a:rPr lang="fr-FR" sz="1400" kern="0" dirty="0" err="1">
                  <a:solidFill>
                    <a:prstClr val="black"/>
                  </a:solidFill>
                  <a:latin typeface="Calibri"/>
                </a:rPr>
                <a:t>tokens</a:t>
              </a:r>
              <a:endParaRPr lang="en-US" sz="1400" kern="0" dirty="0">
                <a:solidFill>
                  <a:prstClr val="black"/>
                </a:solidFill>
                <a:latin typeface="Calibri"/>
              </a:endParaRPr>
            </a:p>
          </p:txBody>
        </p:sp>
      </p:grpSp>
    </p:spTree>
    <p:extLst>
      <p:ext uri="{BB962C8B-B14F-4D97-AF65-F5344CB8AC3E}">
        <p14:creationId xmlns:p14="http://schemas.microsoft.com/office/powerpoint/2010/main" val="371881125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6132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A7D5A-F0C4-4028-A231-7B79947E248D}"/>
              </a:ext>
            </a:extLst>
          </p:cNvPr>
          <p:cNvSpPr>
            <a:spLocks noGrp="1"/>
          </p:cNvSpPr>
          <p:nvPr>
            <p:ph type="body" sz="quarter" idx="13"/>
          </p:nvPr>
        </p:nvSpPr>
        <p:spPr/>
        <p:txBody>
          <a:bodyPr/>
          <a:lstStyle/>
          <a:p>
            <a:r>
              <a:rPr lang="en-CA" dirty="0"/>
              <a:t>List of abbreviations </a:t>
            </a:r>
          </a:p>
        </p:txBody>
      </p:sp>
      <p:sp>
        <p:nvSpPr>
          <p:cNvPr id="3" name="Espace réservé du texte 2">
            <a:extLst>
              <a:ext uri="{FF2B5EF4-FFF2-40B4-BE49-F238E27FC236}">
                <a16:creationId xmlns:a16="http://schemas.microsoft.com/office/drawing/2014/main" id="{F0222A45-B670-40B8-BFCB-9F4A9E9EC2B1}"/>
              </a:ext>
            </a:extLst>
          </p:cNvPr>
          <p:cNvSpPr txBox="1">
            <a:spLocks/>
          </p:cNvSpPr>
          <p:nvPr/>
        </p:nvSpPr>
        <p:spPr>
          <a:xfrm>
            <a:off x="398509" y="1242530"/>
            <a:ext cx="10689701" cy="987963"/>
          </a:xfrm>
          <a:prstGeom prst="rect">
            <a:avLst/>
          </a:prstGeom>
        </p:spPr>
        <p:txBody>
          <a:bodyPr vert="horz" wrap="square" lIns="146304" tIns="91440" rIns="146304" bIns="91440" numCol="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800" b="1" dirty="0">
                <a:gradFill>
                  <a:gsLst>
                    <a:gs pos="1250">
                      <a:srgbClr val="505050"/>
                    </a:gs>
                    <a:gs pos="100000">
                      <a:srgbClr val="505050"/>
                    </a:gs>
                  </a:gsLst>
                  <a:lin ang="5400000" scaled="0"/>
                </a:gradFill>
              </a:rPr>
              <a:t>AD: Active Directory (on-premises)</a:t>
            </a:r>
            <a:br>
              <a:rPr lang="en-US" sz="1800" b="1" dirty="0">
                <a:gradFill>
                  <a:gsLst>
                    <a:gs pos="1250">
                      <a:srgbClr val="505050"/>
                    </a:gs>
                    <a:gs pos="100000">
                      <a:srgbClr val="505050"/>
                    </a:gs>
                  </a:gsLst>
                  <a:lin ang="5400000" scaled="0"/>
                </a:gradFill>
              </a:rPr>
            </a:br>
            <a:r>
              <a:rPr lang="en-US" sz="1800" b="1" dirty="0">
                <a:gradFill>
                  <a:gsLst>
                    <a:gs pos="1250">
                      <a:srgbClr val="505050"/>
                    </a:gs>
                    <a:gs pos="100000">
                      <a:srgbClr val="505050"/>
                    </a:gs>
                  </a:gsLst>
                  <a:lin ang="5400000" scaled="0"/>
                </a:gradFill>
              </a:rPr>
              <a:t>AAD: Azure Active Directory</a:t>
            </a:r>
          </a:p>
          <a:p>
            <a:pPr marL="0" indent="0">
              <a:buNone/>
              <a:defRPr/>
            </a:pPr>
            <a:br>
              <a:rPr lang="en-US" sz="1800" b="1" dirty="0">
                <a:gradFill>
                  <a:gsLst>
                    <a:gs pos="1250">
                      <a:srgbClr val="505050"/>
                    </a:gs>
                    <a:gs pos="100000">
                      <a:srgbClr val="505050"/>
                    </a:gs>
                  </a:gsLst>
                  <a:lin ang="5400000" scaled="0"/>
                </a:gradFill>
              </a:rPr>
            </a:br>
            <a:r>
              <a:rPr lang="en-US" sz="1800" b="1" dirty="0">
                <a:gradFill>
                  <a:gsLst>
                    <a:gs pos="1250">
                      <a:srgbClr val="505050"/>
                    </a:gs>
                    <a:gs pos="100000">
                      <a:srgbClr val="505050"/>
                    </a:gs>
                  </a:gsLst>
                  <a:lin ang="5400000" scaled="0"/>
                </a:gradFill>
              </a:rPr>
              <a:t>Azure AD: Azure Active Directory</a:t>
            </a:r>
          </a:p>
          <a:p>
            <a:pPr marL="0" indent="0">
              <a:buNone/>
              <a:defRPr/>
            </a:pPr>
            <a:r>
              <a:rPr lang="en-US" sz="1800" b="1" dirty="0">
                <a:gradFill>
                  <a:gsLst>
                    <a:gs pos="1250">
                      <a:srgbClr val="505050"/>
                    </a:gs>
                    <a:gs pos="100000">
                      <a:srgbClr val="505050"/>
                    </a:gs>
                  </a:gsLst>
                  <a:lin ang="5400000" scaled="0"/>
                </a:gradFill>
              </a:rPr>
              <a:t>PTA : </a:t>
            </a:r>
            <a:r>
              <a:rPr lang="en-US" sz="1800" b="1" dirty="0"/>
              <a:t>Pass-Through Authentication</a:t>
            </a:r>
          </a:p>
          <a:p>
            <a:pPr marL="0" indent="0">
              <a:buNone/>
              <a:defRPr/>
            </a:pPr>
            <a:r>
              <a:rPr lang="en-US" sz="1800" b="1" dirty="0">
                <a:gradFill>
                  <a:gsLst>
                    <a:gs pos="1250">
                      <a:srgbClr val="505050"/>
                    </a:gs>
                    <a:gs pos="100000">
                      <a:srgbClr val="505050"/>
                    </a:gs>
                  </a:gsLst>
                  <a:lin ang="5400000" scaled="0"/>
                </a:gradFill>
              </a:rPr>
              <a:t>PHS : Password Hash Synchronization</a:t>
            </a:r>
          </a:p>
        </p:txBody>
      </p:sp>
    </p:spTree>
    <p:extLst>
      <p:ext uri="{BB962C8B-B14F-4D97-AF65-F5344CB8AC3E}">
        <p14:creationId xmlns:p14="http://schemas.microsoft.com/office/powerpoint/2010/main" val="25612168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512104-578F-400D-82AD-5E75C6DF038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5</a:t>
            </a:fld>
            <a:endParaRPr lang="en-US" dirty="0"/>
          </a:p>
        </p:txBody>
      </p:sp>
      <p:sp>
        <p:nvSpPr>
          <p:cNvPr id="3" name="Text Placeholder 2">
            <a:extLst>
              <a:ext uri="{FF2B5EF4-FFF2-40B4-BE49-F238E27FC236}">
                <a16:creationId xmlns:a16="http://schemas.microsoft.com/office/drawing/2014/main" id="{8673B7EB-0EE7-4907-A6A1-E2FEADAE25BF}"/>
              </a:ext>
            </a:extLst>
          </p:cNvPr>
          <p:cNvSpPr>
            <a:spLocks noGrp="1"/>
          </p:cNvSpPr>
          <p:nvPr>
            <p:ph type="body" sz="quarter" idx="13"/>
          </p:nvPr>
        </p:nvSpPr>
        <p:spPr/>
        <p:txBody>
          <a:bodyPr/>
          <a:lstStyle/>
          <a:p>
            <a:r>
              <a:rPr lang="en-GB" dirty="0"/>
              <a:t>Federation Concepts: </a:t>
            </a:r>
            <a:r>
              <a:rPr lang="en-GB" b="1" dirty="0"/>
              <a:t>Trust</a:t>
            </a:r>
            <a:endParaRPr lang="fr-FR" b="1" dirty="0"/>
          </a:p>
        </p:txBody>
      </p:sp>
      <p:sp>
        <p:nvSpPr>
          <p:cNvPr id="4" name="TextBox 3">
            <a:extLst>
              <a:ext uri="{FF2B5EF4-FFF2-40B4-BE49-F238E27FC236}">
                <a16:creationId xmlns:a16="http://schemas.microsoft.com/office/drawing/2014/main" id="{EEC4EDBA-0C54-4263-99E3-A467D1B17421}"/>
              </a:ext>
            </a:extLst>
          </p:cNvPr>
          <p:cNvSpPr txBox="1"/>
          <p:nvPr/>
        </p:nvSpPr>
        <p:spPr>
          <a:xfrm>
            <a:off x="5582132" y="1577043"/>
            <a:ext cx="989695" cy="369332"/>
          </a:xfrm>
          <a:prstGeom prst="rect">
            <a:avLst/>
          </a:prstGeom>
          <a:noFill/>
        </p:spPr>
        <p:txBody>
          <a:bodyPr wrap="none" lIns="0" tIns="0" rIns="0" bIns="0" rtlCol="0">
            <a:spAutoFit/>
          </a:bodyPr>
          <a:lstStyle/>
          <a:p>
            <a:pPr marL="0" marR="0" lvl="0" indent="0" algn="l" defTabSz="914363" eaLnBrk="0" fontAlgn="auto" latinLnBrk="0" hangingPunct="0">
              <a:lnSpc>
                <a:spcPct val="100000"/>
              </a:lnSpc>
              <a:spcBef>
                <a:spcPct val="0"/>
              </a:spcBef>
              <a:spcAft>
                <a:spcPct val="0"/>
              </a:spcAft>
              <a:buClrTx/>
              <a:buSzTx/>
              <a:buFontTx/>
              <a:buNone/>
              <a:tabLst/>
              <a:defRPr/>
            </a:pPr>
            <a:r>
              <a:rPr kumimoji="0" lang="fr-FR" sz="2400" b="1" i="0" u="none" strike="noStrike" kern="0" cap="none" spc="-70" normalizeH="0" baseline="0" noProof="0" dirty="0">
                <a:ln>
                  <a:noFill/>
                </a:ln>
                <a:solidFill>
                  <a:srgbClr val="C00000"/>
                </a:solidFill>
                <a:effectLst/>
                <a:uLnTx/>
                <a:uFillTx/>
              </a:rPr>
              <a:t>TRUST </a:t>
            </a:r>
          </a:p>
        </p:txBody>
      </p:sp>
      <p:sp>
        <p:nvSpPr>
          <p:cNvPr id="6" name="TextBox 5">
            <a:extLst>
              <a:ext uri="{FF2B5EF4-FFF2-40B4-BE49-F238E27FC236}">
                <a16:creationId xmlns:a16="http://schemas.microsoft.com/office/drawing/2014/main" id="{7278BF34-D1B9-4E2C-8066-B88627F8D069}"/>
              </a:ext>
            </a:extLst>
          </p:cNvPr>
          <p:cNvSpPr txBox="1"/>
          <p:nvPr/>
        </p:nvSpPr>
        <p:spPr>
          <a:xfrm>
            <a:off x="8251715" y="1682070"/>
            <a:ext cx="3906519" cy="1354217"/>
          </a:xfrm>
          <a:prstGeom prst="rect">
            <a:avLst/>
          </a:prstGeom>
          <a:noFill/>
        </p:spPr>
        <p:txBody>
          <a:bodyPr wrap="none" lIns="0" tIns="0" rIns="0" bIns="0" rtlCol="0">
            <a:spAutoFit/>
          </a:bodyPr>
          <a:lstStyle/>
          <a:p>
            <a:pPr marL="0" marR="0" lvl="0" indent="0" algn="l" defTabSz="914363" eaLnBrk="0" fontAlgn="auto"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C00000"/>
                </a:solidFill>
                <a:effectLst/>
                <a:uLnTx/>
                <a:uFillTx/>
              </a:rPr>
              <a:t>Relying Party </a:t>
            </a:r>
            <a:r>
              <a:rPr kumimoji="0" lang="en-US" sz="1400" b="0" i="0" u="none" strike="noStrike" kern="0" cap="none" spc="0" normalizeH="0" baseline="0" noProof="0" dirty="0">
                <a:ln>
                  <a:noFill/>
                </a:ln>
                <a:solidFill>
                  <a:srgbClr val="000000"/>
                </a:solidFill>
                <a:effectLst/>
                <a:uLnTx/>
                <a:uFillTx/>
              </a:rPr>
              <a:t>must trust the Identity Provider to:</a:t>
            </a:r>
          </a:p>
          <a:p>
            <a:pPr marL="742932" marR="0" lvl="1" indent="-285750" algn="l" defTabSz="914363" eaLnBrk="0" fontAlgn="auto" latinLnBrk="0" hangingPunct="0">
              <a:lnSpc>
                <a:spcPct val="100000"/>
              </a:lnSpc>
              <a:spcBef>
                <a:spcPct val="0"/>
              </a:spcBef>
              <a:spcAft>
                <a:spcPct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rPr>
              <a:t>Verify the identity of the users</a:t>
            </a:r>
          </a:p>
          <a:p>
            <a:pPr marL="742932" marR="0" lvl="1" indent="-285750" algn="l" defTabSz="914363" eaLnBrk="0" fontAlgn="auto" latinLnBrk="0" hangingPunct="0">
              <a:lnSpc>
                <a:spcPct val="100000"/>
              </a:lnSpc>
              <a:spcBef>
                <a:spcPct val="0"/>
              </a:spcBef>
              <a:spcAft>
                <a:spcPct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rPr>
              <a:t>Manage the claim data appropriately</a:t>
            </a:r>
          </a:p>
          <a:p>
            <a:pPr marL="742932" marR="0" lvl="1" indent="-285750" algn="l" defTabSz="914363" eaLnBrk="0" fontAlgn="auto" latinLnBrk="0" hangingPunct="0">
              <a:lnSpc>
                <a:spcPct val="100000"/>
              </a:lnSpc>
              <a:spcBef>
                <a:spcPct val="0"/>
              </a:spcBef>
              <a:spcAft>
                <a:spcPct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rPr>
              <a:t>Issue appropriate credentials</a:t>
            </a:r>
          </a:p>
          <a:p>
            <a:pPr marL="742932" marR="0" lvl="1" indent="-285750" algn="l" defTabSz="914363" eaLnBrk="0" fontAlgn="auto" latinLnBrk="0" hangingPunct="0">
              <a:lnSpc>
                <a:spcPct val="100000"/>
              </a:lnSpc>
              <a:spcBef>
                <a:spcPct val="0"/>
              </a:spcBef>
              <a:spcAft>
                <a:spcPct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rPr>
              <a:t>Keep itself secure</a:t>
            </a:r>
          </a:p>
          <a:p>
            <a:pPr marL="0" marR="0" lvl="0" indent="0" algn="l" defTabSz="914363" eaLnBrk="0" fontAlgn="auto" latinLnBrk="0" hangingPunct="0">
              <a:lnSpc>
                <a:spcPct val="100000"/>
              </a:lnSpc>
              <a:spcBef>
                <a:spcPct val="0"/>
              </a:spcBef>
              <a:spcAft>
                <a:spcPct val="0"/>
              </a:spcAft>
              <a:buClrTx/>
              <a:buSzTx/>
              <a:buFontTx/>
              <a:buNone/>
              <a:tabLst/>
              <a:defRPr/>
            </a:pPr>
            <a:endParaRPr kumimoji="0" lang="fr-FR" sz="1800" b="0" i="0" u="none" strike="noStrike" kern="0" cap="none" spc="-70" normalizeH="0" baseline="0" noProof="0" dirty="0" err="1">
              <a:ln>
                <a:noFill/>
              </a:ln>
              <a:solidFill>
                <a:srgbClr val="000000"/>
              </a:solidFill>
              <a:effectLst/>
              <a:uLnTx/>
              <a:uFillTx/>
            </a:endParaRPr>
          </a:p>
        </p:txBody>
      </p:sp>
      <p:sp>
        <p:nvSpPr>
          <p:cNvPr id="7" name="TextBox 6">
            <a:extLst>
              <a:ext uri="{FF2B5EF4-FFF2-40B4-BE49-F238E27FC236}">
                <a16:creationId xmlns:a16="http://schemas.microsoft.com/office/drawing/2014/main" id="{3B0B94E9-C44D-4A3D-ACC0-54C4E6D0E767}"/>
              </a:ext>
            </a:extLst>
          </p:cNvPr>
          <p:cNvSpPr txBox="1"/>
          <p:nvPr/>
        </p:nvSpPr>
        <p:spPr>
          <a:xfrm>
            <a:off x="450592" y="1714307"/>
            <a:ext cx="4712829" cy="1354217"/>
          </a:xfrm>
          <a:prstGeom prst="rect">
            <a:avLst/>
          </a:prstGeom>
          <a:noFill/>
        </p:spPr>
        <p:txBody>
          <a:bodyPr wrap="none" lIns="0" tIns="0" rIns="0" bIns="0" rtlCol="0">
            <a:spAutoFit/>
          </a:bodyPr>
          <a:lstStyle/>
          <a:p>
            <a:pPr marL="0" marR="0" lvl="0" indent="0" algn="l" defTabSz="914363" eaLnBrk="0" fontAlgn="auto"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C00000"/>
                </a:solidFill>
                <a:effectLst/>
                <a:uLnTx/>
                <a:uFillTx/>
              </a:rPr>
              <a:t>Identity Provider</a:t>
            </a:r>
            <a:br>
              <a:rPr kumimoji="0" lang="en-US" sz="1400" b="1" i="0" u="none" strike="noStrike" kern="0" cap="none" spc="0" normalizeH="0" baseline="0" noProof="0" dirty="0">
                <a:ln>
                  <a:noFill/>
                </a:ln>
                <a:solidFill>
                  <a:srgbClr val="C00000"/>
                </a:solidFill>
                <a:effectLst/>
                <a:uLnTx/>
                <a:uFillTx/>
              </a:rPr>
            </a:br>
            <a:r>
              <a:rPr kumimoji="0" lang="en-US" sz="1400" b="1" i="0" u="none" strike="noStrike" kern="0" cap="none" spc="0" normalizeH="0" baseline="0" noProof="0" dirty="0">
                <a:ln>
                  <a:noFill/>
                </a:ln>
                <a:solidFill>
                  <a:srgbClr val="C00000"/>
                </a:solidFill>
                <a:effectLst/>
                <a:uLnTx/>
                <a:uFillTx/>
              </a:rPr>
              <a:t> </a:t>
            </a:r>
            <a:r>
              <a:rPr kumimoji="0" lang="en-US" sz="1400" b="0" i="0" u="none" strike="noStrike" kern="0" cap="none" spc="0" normalizeH="0" baseline="0" noProof="0" dirty="0">
                <a:ln>
                  <a:noFill/>
                </a:ln>
                <a:solidFill>
                  <a:srgbClr val="000000"/>
                </a:solidFill>
                <a:effectLst/>
                <a:uLnTx/>
                <a:uFillTx/>
              </a:rPr>
              <a:t>must trust the Relying Party to:</a:t>
            </a:r>
          </a:p>
          <a:p>
            <a:pPr marL="742932" marR="0" lvl="1" indent="-285750" algn="l" defTabSz="914363" eaLnBrk="0" fontAlgn="auto" latinLnBrk="0" hangingPunct="0">
              <a:lnSpc>
                <a:spcPct val="100000"/>
              </a:lnSpc>
              <a:spcBef>
                <a:spcPct val="0"/>
              </a:spcBef>
              <a:spcAft>
                <a:spcPct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rPr>
              <a:t>Treat claims appropriately (respect confidentiality)</a:t>
            </a:r>
          </a:p>
          <a:p>
            <a:pPr marL="742932" marR="0" lvl="1" indent="-285750" algn="l" defTabSz="914363" eaLnBrk="0" fontAlgn="auto" latinLnBrk="0" hangingPunct="0">
              <a:lnSpc>
                <a:spcPct val="100000"/>
              </a:lnSpc>
              <a:spcBef>
                <a:spcPct val="0"/>
              </a:spcBef>
              <a:spcAft>
                <a:spcPct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rPr>
              <a:t>Verify the token</a:t>
            </a:r>
          </a:p>
          <a:p>
            <a:pPr marL="742932" marR="0" lvl="1" indent="-285750" algn="l" defTabSz="914363" eaLnBrk="0" fontAlgn="auto" latinLnBrk="0" hangingPunct="0">
              <a:lnSpc>
                <a:spcPct val="100000"/>
              </a:lnSpc>
              <a:spcBef>
                <a:spcPct val="0"/>
              </a:spcBef>
              <a:spcAft>
                <a:spcPct val="0"/>
              </a:spcAft>
              <a:buClrTx/>
              <a:buSzTx/>
              <a:buFont typeface="Wingdings" panose="05000000000000000000" pitchFamily="2" charset="2"/>
              <a:buChar char="ü"/>
              <a:tabLst/>
              <a:defRPr/>
            </a:pPr>
            <a:r>
              <a:rPr kumimoji="0" lang="en-US" sz="1400" b="0" i="0" u="none" strike="noStrike" kern="0" cap="none" spc="0" normalizeH="0" baseline="0" noProof="0" dirty="0">
                <a:ln>
                  <a:noFill/>
                </a:ln>
                <a:solidFill>
                  <a:srgbClr val="000000"/>
                </a:solidFill>
                <a:effectLst/>
                <a:uLnTx/>
                <a:uFillTx/>
              </a:rPr>
              <a:t>Keep itself secure</a:t>
            </a:r>
          </a:p>
          <a:p>
            <a:pPr marL="0" marR="0" lvl="0" indent="0" algn="l" defTabSz="914363" eaLnBrk="0" fontAlgn="auto" latinLnBrk="0" hangingPunct="0">
              <a:lnSpc>
                <a:spcPct val="100000"/>
              </a:lnSpc>
              <a:spcBef>
                <a:spcPct val="0"/>
              </a:spcBef>
              <a:spcAft>
                <a:spcPct val="0"/>
              </a:spcAft>
              <a:buClrTx/>
              <a:buSzTx/>
              <a:buFontTx/>
              <a:buNone/>
              <a:tabLst/>
              <a:defRPr/>
            </a:pPr>
            <a:endParaRPr kumimoji="0" lang="fr-FR" sz="1800" b="0" i="0" u="none" strike="noStrike" kern="0" cap="none" spc="-70" normalizeH="0" baseline="0" noProof="0" dirty="0" err="1">
              <a:ln>
                <a:noFill/>
              </a:ln>
              <a:solidFill>
                <a:srgbClr val="000000"/>
              </a:solidFill>
              <a:effectLst/>
              <a:uLnTx/>
              <a:uFillTx/>
            </a:endParaRPr>
          </a:p>
        </p:txBody>
      </p:sp>
      <p:cxnSp>
        <p:nvCxnSpPr>
          <p:cNvPr id="10" name="Straight Connector 9">
            <a:extLst>
              <a:ext uri="{FF2B5EF4-FFF2-40B4-BE49-F238E27FC236}">
                <a16:creationId xmlns:a16="http://schemas.microsoft.com/office/drawing/2014/main" id="{C06FACB4-45BC-4E4F-84B2-211FBA16FBFD}"/>
              </a:ext>
            </a:extLst>
          </p:cNvPr>
          <p:cNvCxnSpPr>
            <a:cxnSpLocks/>
          </p:cNvCxnSpPr>
          <p:nvPr/>
        </p:nvCxnSpPr>
        <p:spPr>
          <a:xfrm>
            <a:off x="6571827" y="1759883"/>
            <a:ext cx="1193748" cy="0"/>
          </a:xfrm>
          <a:prstGeom prst="line">
            <a:avLst/>
          </a:prstGeom>
          <a:noFill/>
          <a:ln w="57150" cap="flat" cmpd="sng" algn="ctr">
            <a:solidFill>
              <a:srgbClr val="0070C0"/>
            </a:solidFill>
            <a:prstDash val="solid"/>
            <a:headEnd type="triangle" w="med" len="med"/>
            <a:tailEnd type="triangle" w="med" len="med"/>
          </a:ln>
          <a:effectLst/>
        </p:spPr>
      </p:cxnSp>
      <p:cxnSp>
        <p:nvCxnSpPr>
          <p:cNvPr id="11" name="Straight Connector 10">
            <a:extLst>
              <a:ext uri="{FF2B5EF4-FFF2-40B4-BE49-F238E27FC236}">
                <a16:creationId xmlns:a16="http://schemas.microsoft.com/office/drawing/2014/main" id="{69C78B49-E644-4049-A598-B125CFDE8053}"/>
              </a:ext>
            </a:extLst>
          </p:cNvPr>
          <p:cNvCxnSpPr>
            <a:cxnSpLocks/>
          </p:cNvCxnSpPr>
          <p:nvPr/>
        </p:nvCxnSpPr>
        <p:spPr>
          <a:xfrm>
            <a:off x="4184761" y="1759883"/>
            <a:ext cx="1193748" cy="0"/>
          </a:xfrm>
          <a:prstGeom prst="line">
            <a:avLst/>
          </a:prstGeom>
          <a:noFill/>
          <a:ln w="57150" cap="flat" cmpd="sng" algn="ctr">
            <a:solidFill>
              <a:srgbClr val="0070C0"/>
            </a:solidFill>
            <a:prstDash val="solid"/>
            <a:headEnd type="triangle" w="med" len="med"/>
            <a:tailEnd type="triangle" w="med" len="med"/>
          </a:ln>
          <a:effectLst/>
        </p:spPr>
      </p:cxnSp>
      <p:sp>
        <p:nvSpPr>
          <p:cNvPr id="12" name="Arrow: Down 11">
            <a:extLst>
              <a:ext uri="{FF2B5EF4-FFF2-40B4-BE49-F238E27FC236}">
                <a16:creationId xmlns:a16="http://schemas.microsoft.com/office/drawing/2014/main" id="{9BD53627-BECE-439B-AFCA-20709E7AE364}"/>
              </a:ext>
            </a:extLst>
          </p:cNvPr>
          <p:cNvSpPr/>
          <p:nvPr/>
        </p:nvSpPr>
        <p:spPr bwMode="auto">
          <a:xfrm>
            <a:off x="5852481" y="2125677"/>
            <a:ext cx="224498" cy="1371585"/>
          </a:xfrm>
          <a:prstGeom prst="downArrow">
            <a:avLst/>
          </a:prstGeom>
          <a:no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570C1B70-6775-4DFA-8919-2A27645CD9C2}"/>
              </a:ext>
            </a:extLst>
          </p:cNvPr>
          <p:cNvSpPr txBox="1"/>
          <p:nvPr/>
        </p:nvSpPr>
        <p:spPr>
          <a:xfrm>
            <a:off x="1172699" y="3567020"/>
            <a:ext cx="10429009" cy="2720745"/>
          </a:xfrm>
          <a:prstGeom prst="rect">
            <a:avLst/>
          </a:prstGeom>
          <a:noFill/>
          <a:ln>
            <a:solidFill>
              <a:schemeClr val="accent2">
                <a:lumMod val="50000"/>
                <a:lumOff val="50000"/>
              </a:schemeClr>
            </a:solidFill>
          </a:ln>
        </p:spPr>
        <p:txBody>
          <a:bodyPr wrap="none" lIns="182880" tIns="146304" rIns="182880" bIns="146304" rtlCol="0">
            <a:spAutoFit/>
          </a:bodyPr>
          <a:lstStyle/>
          <a:p>
            <a:pPr marL="285750" indent="-285750" algn="l">
              <a:buFont typeface="Wingdings" panose="05000000000000000000" pitchFamily="2" charset="2"/>
              <a:buChar char="§"/>
            </a:pPr>
            <a:r>
              <a:rPr lang="en-US" b="1" dirty="0"/>
              <a:t>Trust relationship hinges on cryptographic secrets</a:t>
            </a:r>
            <a:r>
              <a:rPr lang="en-US" dirty="0"/>
              <a:t>:</a:t>
            </a:r>
          </a:p>
          <a:p>
            <a:pPr marL="825475" lvl="1" indent="-285750" algn="l">
              <a:buFont typeface="Wingdings" panose="05000000000000000000" pitchFamily="2" charset="2"/>
              <a:buChar char="§"/>
            </a:pPr>
            <a:r>
              <a:rPr lang="en-US" dirty="0"/>
              <a:t>STS provides a certificate with a public key to the relying party</a:t>
            </a:r>
          </a:p>
          <a:p>
            <a:pPr marL="825475" lvl="1" indent="-285750" algn="l">
              <a:buFont typeface="Wingdings" panose="05000000000000000000" pitchFamily="2" charset="2"/>
              <a:buChar char="§"/>
            </a:pPr>
            <a:r>
              <a:rPr lang="en-US" dirty="0"/>
              <a:t>A token is digitally signed by the identity provider that is using the private key</a:t>
            </a:r>
          </a:p>
          <a:p>
            <a:pPr marL="825475" lvl="1" indent="-285750" algn="l">
              <a:buFont typeface="Wingdings" panose="05000000000000000000" pitchFamily="2" charset="2"/>
              <a:buChar char="§"/>
            </a:pPr>
            <a:r>
              <a:rPr lang="en-US" dirty="0"/>
              <a:t>Relying party verifies the token signature and validates the certificate that is using the public key</a:t>
            </a:r>
          </a:p>
          <a:p>
            <a:pPr marL="285750" indent="-285750" algn="l">
              <a:buFont typeface="Wingdings" panose="05000000000000000000" pitchFamily="2" charset="2"/>
              <a:buChar char="§"/>
            </a:pPr>
            <a:r>
              <a:rPr lang="en-US" dirty="0"/>
              <a:t>Privacy is enabled by cryptography:</a:t>
            </a:r>
          </a:p>
          <a:p>
            <a:pPr marL="825475" lvl="1" indent="-285750" algn="l">
              <a:buFont typeface="Wingdings" panose="05000000000000000000" pitchFamily="2" charset="2"/>
              <a:buChar char="§"/>
            </a:pPr>
            <a:r>
              <a:rPr lang="en-US" dirty="0"/>
              <a:t>Relying party provides a certificate with the public key to Identity Provider.</a:t>
            </a:r>
          </a:p>
          <a:p>
            <a:pPr marL="825475" lvl="1" indent="-285750" algn="l">
              <a:buFont typeface="Wingdings" panose="05000000000000000000" pitchFamily="2" charset="2"/>
              <a:buChar char="§"/>
            </a:pPr>
            <a:r>
              <a:rPr lang="en-US" dirty="0"/>
              <a:t>Tokens and claims can be encrypted with relying party public key by the Identity Provider.</a:t>
            </a:r>
          </a:p>
          <a:p>
            <a:pPr marL="825475" lvl="1" indent="-285750" algn="l">
              <a:buFont typeface="Wingdings" panose="05000000000000000000" pitchFamily="2" charset="2"/>
              <a:buChar char="§"/>
            </a:pPr>
            <a:r>
              <a:rPr lang="en-US" dirty="0"/>
              <a:t>Relying party decrypts with the private key</a:t>
            </a:r>
          </a:p>
          <a:p>
            <a:pPr marL="342900" indent="-342900" algn="l">
              <a:lnSpc>
                <a:spcPct val="90000"/>
              </a:lnSpc>
              <a:spcAft>
                <a:spcPts val="600"/>
              </a:spcAft>
              <a:buFont typeface="Wingdings" panose="05000000000000000000" pitchFamily="2" charset="2"/>
              <a:buChar char="§"/>
            </a:pPr>
            <a:endParaRPr lang="fr-FR"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68716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534B91-F1A1-4E83-B34D-0E27EBD64F3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6</a:t>
            </a:fld>
            <a:endParaRPr lang="en-US" dirty="0"/>
          </a:p>
        </p:txBody>
      </p:sp>
      <p:sp>
        <p:nvSpPr>
          <p:cNvPr id="3" name="Text Placeholder 2">
            <a:extLst>
              <a:ext uri="{FF2B5EF4-FFF2-40B4-BE49-F238E27FC236}">
                <a16:creationId xmlns:a16="http://schemas.microsoft.com/office/drawing/2014/main" id="{B4A713F4-3F7D-4521-BA78-87A53D022A30}"/>
              </a:ext>
            </a:extLst>
          </p:cNvPr>
          <p:cNvSpPr>
            <a:spLocks noGrp="1"/>
          </p:cNvSpPr>
          <p:nvPr>
            <p:ph type="body" sz="quarter" idx="13"/>
          </p:nvPr>
        </p:nvSpPr>
        <p:spPr/>
        <p:txBody>
          <a:bodyPr/>
          <a:lstStyle/>
          <a:p>
            <a:r>
              <a:rPr lang="en-AU" dirty="0"/>
              <a:t>Federation Concepts: </a:t>
            </a:r>
            <a:r>
              <a:rPr lang="en-AU" b="1" dirty="0"/>
              <a:t>Claims</a:t>
            </a:r>
            <a:endParaRPr lang="fr-FR" b="1" dirty="0"/>
          </a:p>
        </p:txBody>
      </p:sp>
      <p:sp>
        <p:nvSpPr>
          <p:cNvPr id="4" name="Rectangle 3">
            <a:extLst>
              <a:ext uri="{FF2B5EF4-FFF2-40B4-BE49-F238E27FC236}">
                <a16:creationId xmlns:a16="http://schemas.microsoft.com/office/drawing/2014/main" id="{C76AD108-6BFD-4757-BDFC-FE8BD713B007}"/>
              </a:ext>
            </a:extLst>
          </p:cNvPr>
          <p:cNvSpPr/>
          <p:nvPr/>
        </p:nvSpPr>
        <p:spPr>
          <a:xfrm>
            <a:off x="549019" y="1867811"/>
            <a:ext cx="6216650" cy="3293209"/>
          </a:xfrm>
          <a:prstGeom prst="rect">
            <a:avLst/>
          </a:prstGeom>
        </p:spPr>
        <p:txBody>
          <a:bodyPr>
            <a:spAutoFit/>
          </a:bodyPr>
          <a:lstStyle/>
          <a:p>
            <a:pPr marL="285750" indent="-285750" algn="l">
              <a:buFont typeface="Arial" panose="020B0604020202020204" pitchFamily="34" charset="0"/>
              <a:buChar char="•"/>
            </a:pPr>
            <a:r>
              <a:rPr lang="en-AU" sz="1600" dirty="0"/>
              <a:t>A </a:t>
            </a:r>
            <a:r>
              <a:rPr lang="en-AU" sz="1600" b="1" dirty="0"/>
              <a:t>statement about one entity </a:t>
            </a:r>
            <a:r>
              <a:rPr lang="en-AU" sz="1600" dirty="0"/>
              <a:t>that is asserted by some other entity to be true</a:t>
            </a:r>
          </a:p>
          <a:p>
            <a:pPr marL="825475" lvl="1" indent="-285750" algn="l">
              <a:buFont typeface="Arial" panose="020B0604020202020204" pitchFamily="34" charset="0"/>
              <a:buChar char="•"/>
            </a:pPr>
            <a:r>
              <a:rPr lang="en-AU" sz="1400" dirty="0"/>
              <a:t>A user’s universal principal name (UPN) is: john.smith@contoso.com</a:t>
            </a:r>
          </a:p>
          <a:p>
            <a:pPr marL="825475" lvl="1" indent="-285750" algn="l">
              <a:buFont typeface="Arial" panose="020B0604020202020204" pitchFamily="34" charset="0"/>
              <a:buChar char="•"/>
            </a:pPr>
            <a:r>
              <a:rPr lang="en-AU" sz="1400" dirty="0"/>
              <a:t>The user is a member of group X</a:t>
            </a:r>
          </a:p>
          <a:p>
            <a:pPr marL="825475" lvl="1" indent="-285750" algn="l">
              <a:buFont typeface="Arial" panose="020B0604020202020204" pitchFamily="34" charset="0"/>
              <a:buChar char="•"/>
            </a:pPr>
            <a:r>
              <a:rPr lang="en-AU" sz="1400" dirty="0"/>
              <a:t>The user is in the sales role</a:t>
            </a:r>
            <a:br>
              <a:rPr lang="en-AU" sz="1400" dirty="0"/>
            </a:br>
            <a:endParaRPr lang="en-AU" sz="1600" dirty="0"/>
          </a:p>
          <a:p>
            <a:pPr marL="285750" indent="-285750" algn="l">
              <a:buFont typeface="Arial" panose="020B0604020202020204" pitchFamily="34" charset="0"/>
              <a:buChar char="•"/>
            </a:pPr>
            <a:r>
              <a:rPr lang="en-AU" sz="1600" dirty="0"/>
              <a:t>Accuracy of Claims</a:t>
            </a:r>
          </a:p>
          <a:p>
            <a:pPr marL="825475" lvl="1" indent="-285750" algn="l">
              <a:buFont typeface="Arial" panose="020B0604020202020204" pitchFamily="34" charset="0"/>
              <a:buChar char="•"/>
            </a:pPr>
            <a:r>
              <a:rPr lang="en-AU" sz="1400" dirty="0"/>
              <a:t>You cannot always verify that the claim is true</a:t>
            </a:r>
          </a:p>
          <a:p>
            <a:pPr marL="825475" lvl="1" indent="-285750" algn="l">
              <a:buFont typeface="Arial" panose="020B0604020202020204" pitchFamily="34" charset="0"/>
              <a:buChar char="•"/>
            </a:pPr>
            <a:r>
              <a:rPr lang="en-AU" sz="1400" dirty="0"/>
              <a:t>Given to you by a trusted source</a:t>
            </a:r>
            <a:br>
              <a:rPr lang="en-AU" sz="1400" dirty="0"/>
            </a:br>
            <a:endParaRPr lang="en-AU" sz="1600" dirty="0"/>
          </a:p>
          <a:p>
            <a:pPr marL="285750" indent="-285750" algn="l">
              <a:buFont typeface="Arial" panose="020B0604020202020204" pitchFamily="34" charset="0"/>
              <a:buChar char="•"/>
            </a:pPr>
            <a:r>
              <a:rPr lang="en-AU" sz="1600" dirty="0"/>
              <a:t>Many different uses</a:t>
            </a:r>
          </a:p>
          <a:p>
            <a:pPr marL="825475" lvl="1" indent="-285750" algn="l">
              <a:buFont typeface="Arial" panose="020B0604020202020204" pitchFamily="34" charset="0"/>
              <a:buChar char="•"/>
            </a:pPr>
            <a:r>
              <a:rPr lang="en-AU" sz="1400" b="1" dirty="0"/>
              <a:t>Making application authorization decisions</a:t>
            </a:r>
          </a:p>
          <a:p>
            <a:pPr marL="825475" lvl="1" indent="-285750" algn="l">
              <a:buFont typeface="Arial" panose="020B0604020202020204" pitchFamily="34" charset="0"/>
              <a:buChar char="•"/>
            </a:pPr>
            <a:r>
              <a:rPr lang="en-AU" sz="1400" dirty="0"/>
              <a:t>Application customizations (that is,  “Welcome, John!”)</a:t>
            </a:r>
          </a:p>
        </p:txBody>
      </p:sp>
      <p:pic>
        <p:nvPicPr>
          <p:cNvPr id="5" name="Picture 4">
            <a:extLst>
              <a:ext uri="{FF2B5EF4-FFF2-40B4-BE49-F238E27FC236}">
                <a16:creationId xmlns:a16="http://schemas.microsoft.com/office/drawing/2014/main" id="{809BA7B1-9AED-40A1-8658-FA5E435F6A4E}"/>
              </a:ext>
            </a:extLst>
          </p:cNvPr>
          <p:cNvPicPr>
            <a:picLocks noChangeAspect="1"/>
          </p:cNvPicPr>
          <p:nvPr/>
        </p:nvPicPr>
        <p:blipFill>
          <a:blip r:embed="rId3"/>
          <a:stretch>
            <a:fillRect/>
          </a:stretch>
        </p:blipFill>
        <p:spPr>
          <a:xfrm>
            <a:off x="8564879" y="2006281"/>
            <a:ext cx="2372061" cy="3065120"/>
          </a:xfrm>
          <a:prstGeom prst="rect">
            <a:avLst/>
          </a:prstGeom>
        </p:spPr>
      </p:pic>
      <p:sp>
        <p:nvSpPr>
          <p:cNvPr id="7" name="Rectangle 6">
            <a:extLst>
              <a:ext uri="{FF2B5EF4-FFF2-40B4-BE49-F238E27FC236}">
                <a16:creationId xmlns:a16="http://schemas.microsoft.com/office/drawing/2014/main" id="{CBAC707B-EE76-4687-94EC-F48F84DC82A0}"/>
              </a:ext>
            </a:extLst>
          </p:cNvPr>
          <p:cNvSpPr/>
          <p:nvPr/>
        </p:nvSpPr>
        <p:spPr>
          <a:xfrm>
            <a:off x="549019" y="5818179"/>
            <a:ext cx="8778144" cy="615553"/>
          </a:xfrm>
          <a:prstGeom prst="rect">
            <a:avLst/>
          </a:prstGeom>
        </p:spPr>
        <p:txBody>
          <a:bodyPr wrap="square">
            <a:spAutoFit/>
          </a:bodyPr>
          <a:lstStyle/>
          <a:p>
            <a:pPr algn="l"/>
            <a:r>
              <a:rPr lang="en-US" dirty="0">
                <a:solidFill>
                  <a:srgbClr val="0070C0"/>
                </a:solidFill>
              </a:rPr>
              <a:t>Claims are a way to represent identities. </a:t>
            </a:r>
            <a:br>
              <a:rPr lang="en-US" dirty="0">
                <a:solidFill>
                  <a:srgbClr val="0070C0"/>
                </a:solidFill>
              </a:rPr>
            </a:br>
            <a:r>
              <a:rPr lang="en-US" dirty="0">
                <a:solidFill>
                  <a:srgbClr val="0070C0"/>
                </a:solidFill>
              </a:rPr>
              <a:t>They are carried in security tokens</a:t>
            </a:r>
            <a:endParaRPr lang="fr-FR" dirty="0">
              <a:solidFill>
                <a:srgbClr val="0070C0"/>
              </a:solidFill>
            </a:endParaRPr>
          </a:p>
        </p:txBody>
      </p:sp>
    </p:spTree>
    <p:extLst>
      <p:ext uri="{BB962C8B-B14F-4D97-AF65-F5344CB8AC3E}">
        <p14:creationId xmlns:p14="http://schemas.microsoft.com/office/powerpoint/2010/main" val="13232878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73FB5B-2F29-44BB-A03C-D719DB3CE9F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7</a:t>
            </a:fld>
            <a:endParaRPr lang="en-US" dirty="0"/>
          </a:p>
        </p:txBody>
      </p:sp>
      <p:sp>
        <p:nvSpPr>
          <p:cNvPr id="3" name="Text Placeholder 2">
            <a:extLst>
              <a:ext uri="{FF2B5EF4-FFF2-40B4-BE49-F238E27FC236}">
                <a16:creationId xmlns:a16="http://schemas.microsoft.com/office/drawing/2014/main" id="{E328C87B-EF6A-4B57-868F-823BEFFB17BC}"/>
              </a:ext>
            </a:extLst>
          </p:cNvPr>
          <p:cNvSpPr>
            <a:spLocks noGrp="1"/>
          </p:cNvSpPr>
          <p:nvPr>
            <p:ph type="body" sz="quarter" idx="13"/>
          </p:nvPr>
        </p:nvSpPr>
        <p:spPr/>
        <p:txBody>
          <a:bodyPr/>
          <a:lstStyle/>
          <a:p>
            <a:r>
              <a:rPr lang="en-AU" dirty="0"/>
              <a:t>Federation Concepts: Security </a:t>
            </a:r>
            <a:r>
              <a:rPr lang="en-AU" b="1" dirty="0"/>
              <a:t>Tokens</a:t>
            </a:r>
            <a:endParaRPr lang="fr-FR" b="1" dirty="0"/>
          </a:p>
        </p:txBody>
      </p:sp>
      <p:sp>
        <p:nvSpPr>
          <p:cNvPr id="5" name="Rectangle 4">
            <a:extLst>
              <a:ext uri="{FF2B5EF4-FFF2-40B4-BE49-F238E27FC236}">
                <a16:creationId xmlns:a16="http://schemas.microsoft.com/office/drawing/2014/main" id="{CB58D411-BA15-433A-BEE2-BB3366A99427}"/>
              </a:ext>
            </a:extLst>
          </p:cNvPr>
          <p:cNvSpPr/>
          <p:nvPr/>
        </p:nvSpPr>
        <p:spPr>
          <a:xfrm>
            <a:off x="366141" y="1764614"/>
            <a:ext cx="7529394" cy="2123658"/>
          </a:xfrm>
          <a:prstGeom prst="rect">
            <a:avLst/>
          </a:prstGeom>
        </p:spPr>
        <p:txBody>
          <a:bodyPr wrap="square">
            <a:spAutoFit/>
          </a:bodyPr>
          <a:lstStyle/>
          <a:p>
            <a:pPr marL="285750" indent="-285750" algn="l">
              <a:buFont typeface="Wingdings" panose="05000000000000000000" pitchFamily="2" charset="2"/>
              <a:buChar char="§"/>
            </a:pPr>
            <a:r>
              <a:rPr lang="en-AU" sz="1600" b="1" dirty="0"/>
              <a:t>Tokens = Package of claims </a:t>
            </a:r>
            <a:r>
              <a:rPr lang="en-AU" sz="1600" dirty="0"/>
              <a:t>in a consistent format that can be consumed by an application (Relying Party)</a:t>
            </a:r>
          </a:p>
          <a:p>
            <a:pPr marL="825475" lvl="1" indent="-285750" algn="l">
              <a:buFont typeface="Wingdings" panose="05000000000000000000" pitchFamily="2" charset="2"/>
              <a:buChar char="§"/>
            </a:pPr>
            <a:r>
              <a:rPr lang="en-AU" sz="1600" dirty="0"/>
              <a:t>Popular format : </a:t>
            </a:r>
          </a:p>
          <a:p>
            <a:pPr marL="1365199" lvl="2" indent="-285750" algn="l">
              <a:buFont typeface="Wingdings" panose="05000000000000000000" pitchFamily="2" charset="2"/>
              <a:buChar char="§"/>
            </a:pPr>
            <a:r>
              <a:rPr lang="en-AU" sz="1600" dirty="0"/>
              <a:t>SAML : </a:t>
            </a:r>
            <a:r>
              <a:rPr lang="en-US" sz="1600" dirty="0"/>
              <a:t>Security Assertion Markup Language </a:t>
            </a:r>
            <a:endParaRPr lang="en-AU" sz="1600" dirty="0"/>
          </a:p>
          <a:p>
            <a:pPr marL="1365199" lvl="2" indent="-285750" algn="l">
              <a:buFont typeface="Wingdings" panose="05000000000000000000" pitchFamily="2" charset="2"/>
              <a:buChar char="§"/>
            </a:pPr>
            <a:r>
              <a:rPr lang="en-AU" sz="1600" dirty="0"/>
              <a:t>JWT : JSON (</a:t>
            </a:r>
            <a:r>
              <a:rPr lang="en-US" sz="1600" dirty="0"/>
              <a:t>JavaScript Object Notation)</a:t>
            </a:r>
            <a:r>
              <a:rPr lang="en-AU" sz="1600" dirty="0"/>
              <a:t> Web Token</a:t>
            </a:r>
          </a:p>
          <a:p>
            <a:pPr marL="825475" lvl="1" indent="-285750" algn="l">
              <a:buFont typeface="Wingdings" panose="05000000000000000000" pitchFamily="2" charset="2"/>
              <a:buChar char="§"/>
            </a:pPr>
            <a:endParaRPr lang="en-AU" sz="1600" dirty="0"/>
          </a:p>
          <a:p>
            <a:pPr marL="825475" lvl="1" indent="-285750" algn="l">
              <a:buFont typeface="Wingdings" panose="05000000000000000000" pitchFamily="2" charset="2"/>
              <a:buChar char="§"/>
            </a:pPr>
            <a:endParaRPr lang="en-AU" sz="1600" dirty="0"/>
          </a:p>
          <a:p>
            <a:pPr algn="l"/>
            <a:endParaRPr lang="en-AU" sz="1600" dirty="0"/>
          </a:p>
        </p:txBody>
      </p:sp>
      <p:sp>
        <p:nvSpPr>
          <p:cNvPr id="18" name="Rectangle 17">
            <a:extLst>
              <a:ext uri="{FF2B5EF4-FFF2-40B4-BE49-F238E27FC236}">
                <a16:creationId xmlns:a16="http://schemas.microsoft.com/office/drawing/2014/main" id="{02A1B065-0818-4DF3-8BD8-3BB1F529D098}"/>
              </a:ext>
            </a:extLst>
          </p:cNvPr>
          <p:cNvSpPr/>
          <p:nvPr/>
        </p:nvSpPr>
        <p:spPr>
          <a:xfrm>
            <a:off x="366140" y="3269429"/>
            <a:ext cx="6216650" cy="2308324"/>
          </a:xfrm>
          <a:prstGeom prst="rect">
            <a:avLst/>
          </a:prstGeom>
        </p:spPr>
        <p:txBody>
          <a:bodyPr>
            <a:spAutoFit/>
          </a:bodyPr>
          <a:lstStyle/>
          <a:p>
            <a:pPr marL="285750" indent="-285750" algn="l">
              <a:buFont typeface="Wingdings" panose="05000000000000000000" pitchFamily="2" charset="2"/>
              <a:buChar char="§"/>
            </a:pPr>
            <a:r>
              <a:rPr lang="en-AU" sz="1600" b="1" dirty="0"/>
              <a:t>Tokens are Generated by an Issuer</a:t>
            </a:r>
            <a:r>
              <a:rPr lang="en-AU" sz="1600" dirty="0"/>
              <a:t> (Security Token Service (STS)/IDP)</a:t>
            </a:r>
          </a:p>
          <a:p>
            <a:pPr marL="825475" lvl="1" indent="-285750" algn="l">
              <a:buFont typeface="Wingdings" panose="05000000000000000000" pitchFamily="2" charset="2"/>
              <a:buChar char="§"/>
            </a:pPr>
            <a:r>
              <a:rPr lang="en-AU" sz="1600" dirty="0"/>
              <a:t>Issuer verifies the user identity</a:t>
            </a:r>
          </a:p>
          <a:p>
            <a:pPr marL="825475" lvl="1" indent="-285750" algn="l">
              <a:buFont typeface="Wingdings" panose="05000000000000000000" pitchFamily="2" charset="2"/>
              <a:buChar char="§"/>
            </a:pPr>
            <a:r>
              <a:rPr lang="en-AU" sz="1600" dirty="0"/>
              <a:t>Issuer gets claims from potentially multiple sources</a:t>
            </a:r>
          </a:p>
          <a:p>
            <a:pPr marL="825475" lvl="1" indent="-285750" algn="l">
              <a:buFont typeface="Wingdings" panose="05000000000000000000" pitchFamily="2" charset="2"/>
              <a:buChar char="§"/>
            </a:pPr>
            <a:r>
              <a:rPr lang="en-AU" sz="1600" dirty="0"/>
              <a:t>Issuer creates a token</a:t>
            </a:r>
          </a:p>
          <a:p>
            <a:pPr marL="825475" lvl="1" indent="-285750" algn="l">
              <a:buFont typeface="Wingdings" panose="05000000000000000000" pitchFamily="2" charset="2"/>
              <a:buChar char="§"/>
            </a:pPr>
            <a:r>
              <a:rPr lang="en-AU" sz="1600" dirty="0"/>
              <a:t>Issuer signs the token</a:t>
            </a:r>
          </a:p>
          <a:p>
            <a:pPr marL="825475" lvl="1" indent="-285750" algn="l">
              <a:buFont typeface="Wingdings" panose="05000000000000000000" pitchFamily="2" charset="2"/>
              <a:buChar char="§"/>
            </a:pPr>
            <a:r>
              <a:rPr lang="en-AU" sz="1600" dirty="0"/>
              <a:t>Token is optionally encrypted</a:t>
            </a:r>
          </a:p>
          <a:p>
            <a:pPr marL="825475" lvl="1" indent="-285750" algn="l">
              <a:buFont typeface="Wingdings" panose="05000000000000000000" pitchFamily="2" charset="2"/>
              <a:buChar char="§"/>
            </a:pPr>
            <a:endParaRPr lang="en-AU" sz="1600" dirty="0"/>
          </a:p>
          <a:p>
            <a:pPr algn="l"/>
            <a:endParaRPr lang="en-AU" sz="1600" dirty="0"/>
          </a:p>
        </p:txBody>
      </p:sp>
      <p:sp>
        <p:nvSpPr>
          <p:cNvPr id="19" name="Rectangle 18">
            <a:extLst>
              <a:ext uri="{FF2B5EF4-FFF2-40B4-BE49-F238E27FC236}">
                <a16:creationId xmlns:a16="http://schemas.microsoft.com/office/drawing/2014/main" id="{4DB0EE55-62F0-48F4-8657-9683DA80C74D}"/>
              </a:ext>
            </a:extLst>
          </p:cNvPr>
          <p:cNvSpPr/>
          <p:nvPr/>
        </p:nvSpPr>
        <p:spPr>
          <a:xfrm>
            <a:off x="6353008" y="3222945"/>
            <a:ext cx="6216650" cy="1569660"/>
          </a:xfrm>
          <a:prstGeom prst="rect">
            <a:avLst/>
          </a:prstGeom>
        </p:spPr>
        <p:txBody>
          <a:bodyPr>
            <a:spAutoFit/>
          </a:bodyPr>
          <a:lstStyle/>
          <a:p>
            <a:pPr marL="285750" indent="-285750" algn="l">
              <a:buFont typeface="Wingdings" panose="05000000000000000000" pitchFamily="2" charset="2"/>
              <a:buChar char="§"/>
            </a:pPr>
            <a:r>
              <a:rPr lang="en-AU" sz="1600" b="1" dirty="0"/>
              <a:t>Token are Consumed by a Relying Party</a:t>
            </a:r>
          </a:p>
          <a:p>
            <a:pPr marL="825475" lvl="1" indent="-285750" algn="l">
              <a:buFont typeface="Wingdings" panose="05000000000000000000" pitchFamily="2" charset="2"/>
              <a:buChar char="§"/>
            </a:pPr>
            <a:r>
              <a:rPr lang="en-AU" sz="1600" dirty="0"/>
              <a:t>Trusts one or more specific token issuers (STSs)</a:t>
            </a:r>
          </a:p>
          <a:p>
            <a:pPr marL="825475" lvl="1" indent="-285750" algn="l">
              <a:buFont typeface="Wingdings" panose="05000000000000000000" pitchFamily="2" charset="2"/>
              <a:buChar char="§"/>
            </a:pPr>
            <a:r>
              <a:rPr lang="en-AU" sz="1600" dirty="0"/>
              <a:t>Receives the token that was created by a trusted issuer</a:t>
            </a:r>
          </a:p>
          <a:p>
            <a:pPr marL="825475" lvl="1" indent="-285750" algn="l">
              <a:buFont typeface="Wingdings" panose="05000000000000000000" pitchFamily="2" charset="2"/>
              <a:buChar char="§"/>
            </a:pPr>
            <a:r>
              <a:rPr lang="en-AU" sz="1600" dirty="0"/>
              <a:t>Verifies the signature on the token</a:t>
            </a:r>
          </a:p>
          <a:p>
            <a:pPr marL="825475" lvl="1" indent="-285750" algn="l">
              <a:buFont typeface="Wingdings" panose="05000000000000000000" pitchFamily="2" charset="2"/>
              <a:buChar char="§"/>
            </a:pPr>
            <a:r>
              <a:rPr lang="en-AU" sz="1600" dirty="0"/>
              <a:t>Decrypts the token if it was encrypted</a:t>
            </a:r>
          </a:p>
          <a:p>
            <a:pPr marL="825475" lvl="1" indent="-285750" algn="l">
              <a:buFont typeface="Wingdings" panose="05000000000000000000" pitchFamily="2" charset="2"/>
              <a:buChar char="§"/>
            </a:pPr>
            <a:r>
              <a:rPr lang="en-AU" sz="1600" dirty="0"/>
              <a:t>Extracts the claims and uses them</a:t>
            </a:r>
          </a:p>
        </p:txBody>
      </p:sp>
      <p:grpSp>
        <p:nvGrpSpPr>
          <p:cNvPr id="32" name="Group 31">
            <a:extLst>
              <a:ext uri="{FF2B5EF4-FFF2-40B4-BE49-F238E27FC236}">
                <a16:creationId xmlns:a16="http://schemas.microsoft.com/office/drawing/2014/main" id="{48A51B96-0A98-4B1C-8318-D5DF194C2FFF}"/>
              </a:ext>
            </a:extLst>
          </p:cNvPr>
          <p:cNvGrpSpPr/>
          <p:nvPr/>
        </p:nvGrpSpPr>
        <p:grpSpPr>
          <a:xfrm>
            <a:off x="7864139" y="296897"/>
            <a:ext cx="4297634" cy="2468853"/>
            <a:chOff x="4167174" y="4079366"/>
            <a:chExt cx="5023569" cy="2801139"/>
          </a:xfrm>
        </p:grpSpPr>
        <p:sp>
          <p:nvSpPr>
            <p:cNvPr id="22" name="Flowchart: Card 21">
              <a:extLst>
                <a:ext uri="{FF2B5EF4-FFF2-40B4-BE49-F238E27FC236}">
                  <a16:creationId xmlns:a16="http://schemas.microsoft.com/office/drawing/2014/main" id="{D67E7792-DAF6-49A8-9542-01BE0DDA9909}"/>
                </a:ext>
              </a:extLst>
            </p:cNvPr>
            <p:cNvSpPr/>
            <p:nvPr/>
          </p:nvSpPr>
          <p:spPr bwMode="auto">
            <a:xfrm>
              <a:off x="4447300" y="4108161"/>
              <a:ext cx="3173716" cy="2772344"/>
            </a:xfrm>
            <a:prstGeom prst="flowChartPunchedCard">
              <a:avLst/>
            </a:prstGeom>
            <a:solidFill>
              <a:srgbClr val="000000"/>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pitchFamily="34" charset="0"/>
              </a:endParaRPr>
            </a:p>
          </p:txBody>
        </p:sp>
        <p:graphicFrame>
          <p:nvGraphicFramePr>
            <p:cNvPr id="23" name="Diagram 22">
              <a:extLst>
                <a:ext uri="{FF2B5EF4-FFF2-40B4-BE49-F238E27FC236}">
                  <a16:creationId xmlns:a16="http://schemas.microsoft.com/office/drawing/2014/main" id="{970ABB6D-EE69-4F9D-800B-6F2F91D250A9}"/>
                </a:ext>
              </a:extLst>
            </p:cNvPr>
            <p:cNvGraphicFramePr/>
            <p:nvPr>
              <p:extLst>
                <p:ext uri="{D42A27DB-BD31-4B8C-83A1-F6EECF244321}">
                  <p14:modId xmlns:p14="http://schemas.microsoft.com/office/powerpoint/2010/main" val="3663474634"/>
                </p:ext>
              </p:extLst>
            </p:nvPr>
          </p:nvGraphicFramePr>
          <p:xfrm>
            <a:off x="4420406" y="4599869"/>
            <a:ext cx="3173716" cy="2074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Right Arrow 5">
              <a:extLst>
                <a:ext uri="{FF2B5EF4-FFF2-40B4-BE49-F238E27FC236}">
                  <a16:creationId xmlns:a16="http://schemas.microsoft.com/office/drawing/2014/main" id="{CB9396CA-6E93-4308-8244-A526B117BE0F}"/>
                </a:ext>
              </a:extLst>
            </p:cNvPr>
            <p:cNvSpPr/>
            <p:nvPr/>
          </p:nvSpPr>
          <p:spPr>
            <a:xfrm rot="10800000">
              <a:off x="6980943" y="4752270"/>
              <a:ext cx="2209800" cy="76200"/>
            </a:xfrm>
            <a:prstGeom prst="rightArrow">
              <a:avLst/>
            </a:prstGeom>
            <a:solidFill>
              <a:srgbClr val="5082B9"/>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a:endParaRPr>
            </a:p>
          </p:txBody>
        </p:sp>
        <p:sp>
          <p:nvSpPr>
            <p:cNvPr id="25" name="TextBox 24">
              <a:extLst>
                <a:ext uri="{FF2B5EF4-FFF2-40B4-BE49-F238E27FC236}">
                  <a16:creationId xmlns:a16="http://schemas.microsoft.com/office/drawing/2014/main" id="{03CF8F5F-1BB0-4468-A517-E32F9CC37EB0}"/>
                </a:ext>
              </a:extLst>
            </p:cNvPr>
            <p:cNvSpPr txBox="1"/>
            <p:nvPr/>
          </p:nvSpPr>
          <p:spPr>
            <a:xfrm>
              <a:off x="8336295" y="4378941"/>
              <a:ext cx="793807" cy="369332"/>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rPr>
                <a:t>Name</a:t>
              </a:r>
            </a:p>
          </p:txBody>
        </p:sp>
        <p:pic>
          <p:nvPicPr>
            <p:cNvPr id="26" name="Picture 25">
              <a:extLst>
                <a:ext uri="{FF2B5EF4-FFF2-40B4-BE49-F238E27FC236}">
                  <a16:creationId xmlns:a16="http://schemas.microsoft.com/office/drawing/2014/main" id="{D78EBC3D-6B8D-4814-9E51-E00C8A6E3FF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87406" y="5023565"/>
              <a:ext cx="996283" cy="1193660"/>
            </a:xfrm>
            <a:prstGeom prst="rect">
              <a:avLst/>
            </a:prstGeom>
          </p:spPr>
        </p:pic>
        <p:sp>
          <p:nvSpPr>
            <p:cNvPr id="27" name="Right Arrow 8">
              <a:extLst>
                <a:ext uri="{FF2B5EF4-FFF2-40B4-BE49-F238E27FC236}">
                  <a16:creationId xmlns:a16="http://schemas.microsoft.com/office/drawing/2014/main" id="{06D3D32E-F83A-44BF-9116-B963C9B2B65B}"/>
                </a:ext>
              </a:extLst>
            </p:cNvPr>
            <p:cNvSpPr/>
            <p:nvPr/>
          </p:nvSpPr>
          <p:spPr>
            <a:xfrm rot="10800000">
              <a:off x="6980943" y="5285669"/>
              <a:ext cx="2209800" cy="76200"/>
            </a:xfrm>
            <a:prstGeom prst="rightArrow">
              <a:avLst/>
            </a:prstGeom>
            <a:solidFill>
              <a:srgbClr val="5082B9"/>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a:endParaRPr>
            </a:p>
          </p:txBody>
        </p:sp>
        <p:sp>
          <p:nvSpPr>
            <p:cNvPr id="28" name="TextBox 27">
              <a:extLst>
                <a:ext uri="{FF2B5EF4-FFF2-40B4-BE49-F238E27FC236}">
                  <a16:creationId xmlns:a16="http://schemas.microsoft.com/office/drawing/2014/main" id="{85A0D26D-0C27-44B1-9A65-3D00E7A167A1}"/>
                </a:ext>
              </a:extLst>
            </p:cNvPr>
            <p:cNvSpPr txBox="1"/>
            <p:nvPr/>
          </p:nvSpPr>
          <p:spPr>
            <a:xfrm>
              <a:off x="8689389" y="4929236"/>
              <a:ext cx="440711" cy="419041"/>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rPr>
                <a:t>id</a:t>
              </a:r>
            </a:p>
          </p:txBody>
        </p:sp>
        <p:sp>
          <p:nvSpPr>
            <p:cNvPr id="29" name="Right Arrow 10">
              <a:extLst>
                <a:ext uri="{FF2B5EF4-FFF2-40B4-BE49-F238E27FC236}">
                  <a16:creationId xmlns:a16="http://schemas.microsoft.com/office/drawing/2014/main" id="{5E819800-AEBD-4EC5-8573-AD05640B0A5A}"/>
                </a:ext>
              </a:extLst>
            </p:cNvPr>
            <p:cNvSpPr/>
            <p:nvPr/>
          </p:nvSpPr>
          <p:spPr>
            <a:xfrm rot="10800000">
              <a:off x="6980943" y="5819069"/>
              <a:ext cx="2209800" cy="76200"/>
            </a:xfrm>
            <a:prstGeom prst="rightArrow">
              <a:avLst/>
            </a:prstGeom>
            <a:solidFill>
              <a:srgbClr val="5082B9"/>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a:endParaRPr>
            </a:p>
          </p:txBody>
        </p:sp>
        <p:sp>
          <p:nvSpPr>
            <p:cNvPr id="30" name="TextBox 29">
              <a:extLst>
                <a:ext uri="{FF2B5EF4-FFF2-40B4-BE49-F238E27FC236}">
                  <a16:creationId xmlns:a16="http://schemas.microsoft.com/office/drawing/2014/main" id="{585A6124-F6CD-4ED2-9A6D-8271D1F4A2CE}"/>
                </a:ext>
              </a:extLst>
            </p:cNvPr>
            <p:cNvSpPr txBox="1"/>
            <p:nvPr/>
          </p:nvSpPr>
          <p:spPr>
            <a:xfrm>
              <a:off x="8208055" y="5449737"/>
              <a:ext cx="922047" cy="369332"/>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rPr>
                <a:t>Groups</a:t>
              </a:r>
            </a:p>
          </p:txBody>
        </p:sp>
        <p:sp>
          <p:nvSpPr>
            <p:cNvPr id="31" name="TextBox 30">
              <a:extLst>
                <a:ext uri="{FF2B5EF4-FFF2-40B4-BE49-F238E27FC236}">
                  <a16:creationId xmlns:a16="http://schemas.microsoft.com/office/drawing/2014/main" id="{613BC4EF-FEC4-45C4-BAA0-4CE938BDC33F}"/>
                </a:ext>
              </a:extLst>
            </p:cNvPr>
            <p:cNvSpPr txBox="1"/>
            <p:nvPr/>
          </p:nvSpPr>
          <p:spPr>
            <a:xfrm rot="19185095">
              <a:off x="4167174" y="4079366"/>
              <a:ext cx="1088832" cy="276999"/>
            </a:xfrm>
            <a:prstGeom prst="rect">
              <a:avLst/>
            </a:prstGeom>
          </p:spPr>
          <p:txBody>
            <a:bodyPr vert="horz" wrap="square" lIns="0" tIns="0" rIns="0" bIns="0" rtlCol="0">
              <a:spAutoFit/>
            </a:bodyPr>
            <a:lstStyle/>
            <a:p>
              <a:pPr marL="0" marR="0" lvl="0" indent="0" algn="ctr" defTabSz="914400" eaLnBrk="1" fontAlgn="auto" latinLnBrk="0" hangingPunct="1">
                <a:lnSpc>
                  <a:spcPct val="90000"/>
                </a:lnSpc>
                <a:spcBef>
                  <a:spcPct val="20000"/>
                </a:spcBef>
                <a:spcAft>
                  <a:spcPts val="0"/>
                </a:spcAft>
                <a:buClr>
                  <a:srgbClr val="777777"/>
                </a:buClr>
                <a:buSzPct val="130000"/>
                <a:buFontTx/>
                <a:buNone/>
                <a:tabLst/>
                <a:defRPr/>
              </a:pPr>
              <a:r>
                <a:rPr kumimoji="0" lang="en-US" sz="2000" b="0" i="0" u="none" strike="noStrike" kern="0" cap="none" spc="0" normalizeH="0" baseline="0" noProof="0" dirty="0">
                  <a:ln>
                    <a:noFill/>
                  </a:ln>
                  <a:solidFill>
                    <a:srgbClr val="FFFFFF">
                      <a:lumMod val="75000"/>
                    </a:srgbClr>
                  </a:solidFill>
                  <a:effectLst/>
                  <a:uLnTx/>
                  <a:uFillTx/>
                  <a:hlinkClick r:id="rId9" action="ppaction://hlinksldjump"/>
                </a:rPr>
                <a:t>Token</a:t>
              </a:r>
              <a:endParaRPr kumimoji="0" lang="en-US" sz="2000" b="0" i="0" u="none" strike="noStrike" kern="0" cap="none" spc="0" normalizeH="0" baseline="0" noProof="0" dirty="0">
                <a:ln>
                  <a:noFill/>
                </a:ln>
                <a:solidFill>
                  <a:srgbClr val="FFFFFF">
                    <a:lumMod val="75000"/>
                  </a:srgbClr>
                </a:solidFill>
                <a:effectLst/>
                <a:uLnTx/>
                <a:uFillTx/>
              </a:endParaRPr>
            </a:p>
          </p:txBody>
        </p:sp>
      </p:grpSp>
      <p:sp>
        <p:nvSpPr>
          <p:cNvPr id="34" name="Rectangle 33">
            <a:extLst>
              <a:ext uri="{FF2B5EF4-FFF2-40B4-BE49-F238E27FC236}">
                <a16:creationId xmlns:a16="http://schemas.microsoft.com/office/drawing/2014/main" id="{A7BDE179-49A5-47D5-A205-AAF2D127C9FF}"/>
              </a:ext>
            </a:extLst>
          </p:cNvPr>
          <p:cNvSpPr/>
          <p:nvPr/>
        </p:nvSpPr>
        <p:spPr>
          <a:xfrm>
            <a:off x="731897" y="6160087"/>
            <a:ext cx="10873062" cy="584775"/>
          </a:xfrm>
          <a:prstGeom prst="rect">
            <a:avLst/>
          </a:prstGeom>
        </p:spPr>
        <p:txBody>
          <a:bodyPr wrap="square">
            <a:spAutoFit/>
          </a:bodyPr>
          <a:lstStyle/>
          <a:p>
            <a:pPr algn="l"/>
            <a:r>
              <a:rPr lang="en-US" sz="1600" b="1" dirty="0">
                <a:solidFill>
                  <a:srgbClr val="0070C0"/>
                </a:solidFill>
                <a:cs typeface="Arial" charset="0"/>
                <a:sym typeface="Arial"/>
              </a:rPr>
              <a:t>Security tokens consist of a collection of claims, which are statements made about users, for example name, id, email, group, role, privilege, or capability, used for authentication and authorization decision purposes. </a:t>
            </a:r>
          </a:p>
        </p:txBody>
      </p:sp>
    </p:spTree>
    <p:extLst>
      <p:ext uri="{BB962C8B-B14F-4D97-AF65-F5344CB8AC3E}">
        <p14:creationId xmlns:p14="http://schemas.microsoft.com/office/powerpoint/2010/main" val="28893288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AEDEF2-9CFD-4DAB-AF99-C7F5A2A87E62}"/>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8</a:t>
            </a:fld>
            <a:endParaRPr lang="en-US" dirty="0"/>
          </a:p>
        </p:txBody>
      </p:sp>
      <p:sp>
        <p:nvSpPr>
          <p:cNvPr id="3" name="Text Placeholder 2">
            <a:extLst>
              <a:ext uri="{FF2B5EF4-FFF2-40B4-BE49-F238E27FC236}">
                <a16:creationId xmlns:a16="http://schemas.microsoft.com/office/drawing/2014/main" id="{75D93F27-CE2E-4E73-B5A4-E22D07B1A43B}"/>
              </a:ext>
            </a:extLst>
          </p:cNvPr>
          <p:cNvSpPr>
            <a:spLocks noGrp="1"/>
          </p:cNvSpPr>
          <p:nvPr>
            <p:ph type="body" sz="quarter" idx="13"/>
          </p:nvPr>
        </p:nvSpPr>
        <p:spPr/>
        <p:txBody>
          <a:bodyPr/>
          <a:lstStyle/>
          <a:p>
            <a:r>
              <a:rPr lang="fr-FR" dirty="0"/>
              <a:t>How the </a:t>
            </a:r>
            <a:r>
              <a:rPr lang="fr-FR" dirty="0" err="1"/>
              <a:t>security</a:t>
            </a:r>
            <a:r>
              <a:rPr lang="fr-FR" dirty="0"/>
              <a:t> </a:t>
            </a:r>
            <a:r>
              <a:rPr lang="fr-FR" dirty="0" err="1"/>
              <a:t>Token</a:t>
            </a:r>
            <a:r>
              <a:rPr lang="fr-FR" dirty="0"/>
              <a:t> are </a:t>
            </a:r>
            <a:r>
              <a:rPr lang="fr-FR" dirty="0" err="1"/>
              <a:t>requested</a:t>
            </a:r>
            <a:r>
              <a:rPr lang="fr-FR" dirty="0"/>
              <a:t> ?</a:t>
            </a:r>
          </a:p>
        </p:txBody>
      </p:sp>
      <p:sp>
        <p:nvSpPr>
          <p:cNvPr id="4" name="Rectangle 3">
            <a:extLst>
              <a:ext uri="{FF2B5EF4-FFF2-40B4-BE49-F238E27FC236}">
                <a16:creationId xmlns:a16="http://schemas.microsoft.com/office/drawing/2014/main" id="{A9AFC606-359C-4E11-8F06-D7EF30E6C6E7}"/>
              </a:ext>
            </a:extLst>
          </p:cNvPr>
          <p:cNvSpPr/>
          <p:nvPr/>
        </p:nvSpPr>
        <p:spPr>
          <a:xfrm>
            <a:off x="-182493" y="1556482"/>
            <a:ext cx="12286224" cy="2123658"/>
          </a:xfrm>
          <a:prstGeom prst="rect">
            <a:avLst/>
          </a:prstGeom>
        </p:spPr>
        <p:txBody>
          <a:bodyPr wrap="square">
            <a:spAutoFit/>
          </a:bodyPr>
          <a:lstStyle/>
          <a:p>
            <a:pPr marL="825475" lvl="1" indent="-285750" algn="l">
              <a:buFont typeface="Wingdings" panose="05000000000000000000" pitchFamily="2" charset="2"/>
              <a:buChar char="§"/>
            </a:pPr>
            <a:r>
              <a:rPr lang="en-US" sz="1600" b="1" dirty="0"/>
              <a:t>Protocols are used to carry requests for security tokens and responses containing those tokens</a:t>
            </a:r>
            <a:r>
              <a:rPr lang="en-US" sz="1600" dirty="0"/>
              <a:t>.</a:t>
            </a:r>
            <a:endParaRPr lang="en-US" sz="1400" dirty="0"/>
          </a:p>
          <a:p>
            <a:pPr marL="1365199" lvl="2" indent="-285750" algn="l">
              <a:buFont typeface="Wingdings" panose="05000000000000000000" pitchFamily="2" charset="2"/>
              <a:buChar char="§"/>
            </a:pPr>
            <a:r>
              <a:rPr lang="en-US" sz="1600" dirty="0"/>
              <a:t>Protocols give us standardized rules to follow when transporting and processing claims/assertions</a:t>
            </a:r>
          </a:p>
          <a:p>
            <a:pPr marL="1365199" lvl="2" indent="-285750" algn="l">
              <a:buFont typeface="Wingdings" panose="05000000000000000000" pitchFamily="2" charset="2"/>
              <a:buChar char="§"/>
            </a:pPr>
            <a:r>
              <a:rPr lang="en-US" sz="1600" dirty="0"/>
              <a:t>Popular protocols (to convey the security token) :</a:t>
            </a:r>
          </a:p>
          <a:p>
            <a:pPr marL="1904924" lvl="3" indent="-285750" algn="l">
              <a:buFont typeface="Wingdings" panose="05000000000000000000" pitchFamily="2" charset="2"/>
              <a:buChar char="§"/>
            </a:pPr>
            <a:r>
              <a:rPr lang="en-US" sz="1400" dirty="0"/>
              <a:t>SAML 2.0 (be careful not to confuse protocol with token format) ; also called SAML-P 2.0 </a:t>
            </a:r>
          </a:p>
          <a:p>
            <a:pPr marL="1904924" lvl="3" indent="-285750" algn="l">
              <a:buFont typeface="Wingdings" panose="05000000000000000000" pitchFamily="2" charset="2"/>
              <a:buChar char="§"/>
            </a:pPr>
            <a:r>
              <a:rPr lang="en-US" sz="1400" dirty="0"/>
              <a:t>WS-Federation </a:t>
            </a:r>
          </a:p>
          <a:p>
            <a:pPr marL="1904924" lvl="3" indent="-285750" algn="l">
              <a:buFont typeface="Wingdings" panose="05000000000000000000" pitchFamily="2" charset="2"/>
              <a:buChar char="§"/>
            </a:pPr>
            <a:r>
              <a:rPr lang="en-US" sz="1400" dirty="0"/>
              <a:t>WS-Trust</a:t>
            </a:r>
          </a:p>
          <a:p>
            <a:pPr marL="1904924" lvl="3" indent="-285750" algn="l">
              <a:buFont typeface="Wingdings" panose="05000000000000000000" pitchFamily="2" charset="2"/>
              <a:buChar char="§"/>
            </a:pPr>
            <a:r>
              <a:rPr lang="en-US" sz="1400" dirty="0" err="1"/>
              <a:t>Oauth</a:t>
            </a:r>
            <a:r>
              <a:rPr lang="en-US" sz="1400" dirty="0"/>
              <a:t> 2.0</a:t>
            </a:r>
          </a:p>
          <a:p>
            <a:pPr marL="1904924" lvl="3" indent="-285750" algn="l">
              <a:buFont typeface="Wingdings" panose="05000000000000000000" pitchFamily="2" charset="2"/>
              <a:buChar char="§"/>
            </a:pPr>
            <a:r>
              <a:rPr lang="en-US" sz="1400" dirty="0"/>
              <a:t>OpenID Connect</a:t>
            </a:r>
          </a:p>
          <a:p>
            <a:pPr marL="1904924" lvl="3" indent="-285750" algn="l">
              <a:buFont typeface="Wingdings" panose="05000000000000000000" pitchFamily="2" charset="2"/>
              <a:buChar char="§"/>
            </a:pPr>
            <a:endParaRPr lang="en-US" sz="1400" dirty="0"/>
          </a:p>
        </p:txBody>
      </p:sp>
      <p:sp>
        <p:nvSpPr>
          <p:cNvPr id="5" name="Rectangle 4">
            <a:extLst>
              <a:ext uri="{FF2B5EF4-FFF2-40B4-BE49-F238E27FC236}">
                <a16:creationId xmlns:a16="http://schemas.microsoft.com/office/drawing/2014/main" id="{896BD5A6-426A-4645-828A-D24BEAB52E86}"/>
              </a:ext>
            </a:extLst>
          </p:cNvPr>
          <p:cNvSpPr/>
          <p:nvPr/>
        </p:nvSpPr>
        <p:spPr>
          <a:xfrm>
            <a:off x="1587" y="3814227"/>
            <a:ext cx="6216650" cy="2554545"/>
          </a:xfrm>
          <a:prstGeom prst="rect">
            <a:avLst/>
          </a:prstGeom>
        </p:spPr>
        <p:txBody>
          <a:bodyPr>
            <a:spAutoFit/>
          </a:bodyPr>
          <a:lstStyle/>
          <a:p>
            <a:pPr marL="825475" lvl="1" indent="-285750" algn="l">
              <a:buFont typeface="Wingdings" panose="05000000000000000000" pitchFamily="2" charset="2"/>
              <a:buChar char="§"/>
            </a:pPr>
            <a:r>
              <a:rPr lang="fr-FR" sz="1600" dirty="0" err="1"/>
              <a:t>Two</a:t>
            </a:r>
            <a:r>
              <a:rPr lang="fr-FR" sz="1600" dirty="0"/>
              <a:t> main « </a:t>
            </a:r>
            <a:r>
              <a:rPr lang="fr-FR" sz="1600" dirty="0" err="1"/>
              <a:t>requestor</a:t>
            </a:r>
            <a:r>
              <a:rPr lang="fr-FR" sz="1600" dirty="0"/>
              <a:t> » profiles </a:t>
            </a:r>
            <a:r>
              <a:rPr lang="fr-FR" sz="1600" dirty="0" err="1"/>
              <a:t>exist</a:t>
            </a:r>
            <a:r>
              <a:rPr lang="fr-FR" sz="1600" dirty="0"/>
              <a:t> :</a:t>
            </a:r>
          </a:p>
          <a:p>
            <a:pPr marL="1365199" lvl="2" indent="-285750" algn="l">
              <a:buFont typeface="Wingdings" panose="05000000000000000000" pitchFamily="2" charset="2"/>
              <a:buChar char="§"/>
            </a:pPr>
            <a:r>
              <a:rPr lang="en-US" sz="1600" b="1" dirty="0"/>
              <a:t>Passive (Web SSO)</a:t>
            </a:r>
          </a:p>
          <a:p>
            <a:pPr marL="1904924" lvl="3" indent="-285750" algn="l">
              <a:buFont typeface="Wingdings" panose="05000000000000000000" pitchFamily="2" charset="2"/>
              <a:buChar char="§"/>
            </a:pPr>
            <a:r>
              <a:rPr lang="en-US" sz="1600" dirty="0"/>
              <a:t>A passive requestor does not necessarily understand how to work with claims, and is passively requesting a security token.</a:t>
            </a:r>
          </a:p>
          <a:p>
            <a:pPr marL="1365199" lvl="2" indent="-285750" algn="l">
              <a:buFont typeface="Wingdings" panose="05000000000000000000" pitchFamily="2" charset="2"/>
              <a:buChar char="§"/>
            </a:pPr>
            <a:r>
              <a:rPr lang="en-US" sz="1600" b="1" dirty="0"/>
              <a:t>Active</a:t>
            </a:r>
          </a:p>
          <a:p>
            <a:pPr marL="1904924" lvl="3" indent="-285750" algn="l">
              <a:buFont typeface="Wingdings" panose="05000000000000000000" pitchFamily="2" charset="2"/>
              <a:buChar char="§"/>
            </a:pPr>
            <a:r>
              <a:rPr lang="en-US" sz="1600" dirty="0"/>
              <a:t>An active requestor is claims-aware, and actively requests a security token by building its own request and sending it to the Security Token Service.</a:t>
            </a:r>
          </a:p>
        </p:txBody>
      </p:sp>
      <p:sp>
        <p:nvSpPr>
          <p:cNvPr id="6" name="Rectangle 5">
            <a:extLst>
              <a:ext uri="{FF2B5EF4-FFF2-40B4-BE49-F238E27FC236}">
                <a16:creationId xmlns:a16="http://schemas.microsoft.com/office/drawing/2014/main" id="{50D7369C-EB01-41FE-BFE6-0791814710BF}"/>
              </a:ext>
            </a:extLst>
          </p:cNvPr>
          <p:cNvSpPr/>
          <p:nvPr/>
        </p:nvSpPr>
        <p:spPr>
          <a:xfrm>
            <a:off x="5779212" y="3814227"/>
            <a:ext cx="6216650" cy="2554545"/>
          </a:xfrm>
          <a:prstGeom prst="rect">
            <a:avLst/>
          </a:prstGeom>
        </p:spPr>
        <p:txBody>
          <a:bodyPr>
            <a:spAutoFit/>
          </a:bodyPr>
          <a:lstStyle/>
          <a:p>
            <a:pPr marL="825475" lvl="1" indent="-285750" algn="l">
              <a:buFont typeface="Wingdings" panose="05000000000000000000" pitchFamily="2" charset="2"/>
              <a:buChar char="§"/>
            </a:pPr>
            <a:r>
              <a:rPr lang="fr-FR" sz="1600" dirty="0" err="1"/>
              <a:t>Initiated</a:t>
            </a:r>
            <a:r>
              <a:rPr lang="fr-FR" sz="1600" dirty="0"/>
              <a:t> </a:t>
            </a:r>
            <a:r>
              <a:rPr lang="fr-FR" sz="1600" dirty="0" err="1"/>
              <a:t>from</a:t>
            </a:r>
            <a:r>
              <a:rPr lang="fr-FR" sz="1600" dirty="0"/>
              <a:t> :</a:t>
            </a:r>
          </a:p>
          <a:p>
            <a:pPr marL="1365199" lvl="2" indent="-285750" algn="l">
              <a:buFont typeface="Wingdings" panose="05000000000000000000" pitchFamily="2" charset="2"/>
              <a:buChar char="§"/>
            </a:pPr>
            <a:r>
              <a:rPr lang="en-US" sz="1600" b="1" dirty="0"/>
              <a:t>Service Provider-initiated sign in (SP-initiated)</a:t>
            </a:r>
          </a:p>
          <a:p>
            <a:pPr marL="1904924" lvl="3" indent="-285750" algn="l">
              <a:buFont typeface="Wingdings" panose="05000000000000000000" pitchFamily="2" charset="2"/>
              <a:buChar char="§"/>
            </a:pPr>
            <a:r>
              <a:rPr lang="en-US" sz="1600" dirty="0"/>
              <a:t>The user’s authentication flow is initiated directly from the app’s web page (Service Provider)</a:t>
            </a:r>
            <a:endParaRPr lang="fr-FR" sz="1600" dirty="0"/>
          </a:p>
          <a:p>
            <a:pPr lvl="3" algn="l"/>
            <a:endParaRPr lang="en-US" sz="1600" dirty="0"/>
          </a:p>
          <a:p>
            <a:pPr marL="1365199" lvl="2" indent="-285750" algn="l">
              <a:buFont typeface="Wingdings" panose="05000000000000000000" pitchFamily="2" charset="2"/>
              <a:buChar char="§"/>
            </a:pPr>
            <a:r>
              <a:rPr lang="en-US" sz="1600" b="1" dirty="0"/>
              <a:t>Identity Provider-initiated sign in (</a:t>
            </a:r>
            <a:r>
              <a:rPr lang="en-US" sz="1600" b="1" dirty="0" err="1"/>
              <a:t>IdP</a:t>
            </a:r>
            <a:r>
              <a:rPr lang="en-US" sz="1600" b="1" dirty="0"/>
              <a:t>-initiated)</a:t>
            </a:r>
          </a:p>
          <a:p>
            <a:pPr marL="1904924" lvl="3" indent="-285750" algn="l">
              <a:buFont typeface="Wingdings" panose="05000000000000000000" pitchFamily="2" charset="2"/>
              <a:buChar char="§"/>
            </a:pPr>
            <a:r>
              <a:rPr lang="en-US" sz="1600" dirty="0"/>
              <a:t>The user’s authentication flow is initiated by the identity provider side (scenario when users can’t sign in directly from app site).</a:t>
            </a:r>
          </a:p>
        </p:txBody>
      </p:sp>
    </p:spTree>
    <p:extLst>
      <p:ext uri="{BB962C8B-B14F-4D97-AF65-F5344CB8AC3E}">
        <p14:creationId xmlns:p14="http://schemas.microsoft.com/office/powerpoint/2010/main" val="38969735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3051&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m/%#d/%Y&lt;/m_strFormatTime&gt;&lt;/m_precDefaultDate&gt;&lt;m_precDefaultYear&gt;&lt;m_bNumberIsYear val=&quot;0&quot;/&gt;&lt;/m_precDefaultYear&gt;&lt;m_precDefaultQuarter&gt;&lt;m_bNumberIsYear val=&quot;0&quot;/&gt;&lt;/m_precDefaultQuarter&gt;&lt;m_precDefaultMonth&gt;&lt;m_bNumberIsYear val=&quot;0&quot;/&gt;&lt;/m_precDefaultMonth&gt;&lt;m_precDefaultWeek&gt;&lt;m_bNumberIsYear val=&quot;0&quot;/&gt;&lt;/m_precDefaultWeek&gt;&lt;m_precDefaultDay&gt;&lt;m_bNumberIsYear val=&quot;0&quot;/&gt;&lt;/m_precDefaultDay&gt;&lt;m_mruColor&gt;&lt;m_vecMRU length=&quot;20&quot;&gt;&lt;elem m_fUsage=&quot;1.00000000000000000000E+000&quot;&gt;&lt;m_msothmcolidx val=&quot;0&quot;/&gt;&lt;m_rgb r=&quot;f5&quot; g=&quot;d4&quot; b=&quot;da&quot;/&gt;&lt;m_ppcolschidx tagver0=&quot;23004&quot; tagname0=&quot;m_ppcolschidxUNRECOGNIZED&quot; val=&quot;0&quot;/&gt;&lt;m_nBrightness val=&quot;0&quot;/&gt;&lt;/elem&gt;&lt;elem m_fUsage=&quot;9.00000000000000020000E-001&quot;&gt;&lt;m_msothmcolidx val=&quot;0&quot;/&gt;&lt;m_rgb r=&quot;ea&quot; g=&quot;a9&quot; b=&quot;b6&quot;/&gt;&lt;m_ppcolschidx tagver0=&quot;23004&quot; tagname0=&quot;m_ppcolschidxUNRECOGNIZED&quot; val=&quot;0&quot;/&gt;&lt;m_nBrightness val=&quot;0&quot;/&gt;&lt;/elem&gt;&lt;elem m_fUsage=&quot;8.10000000000000050000E-001&quot;&gt;&lt;m_msothmcolidx val=&quot;0&quot;/&gt;&lt;m_rgb r=&quot;e0&quot; g=&quot;7e&quot; b=&quot;91&quot;/&gt;&lt;m_ppcolschidx tagver0=&quot;23004&quot; tagname0=&quot;m_ppcolschidxUNRECOGNIZED&quot; val=&quot;0&quot;/&gt;&lt;m_nBrightness val=&quot;0&quot;/&gt;&lt;/elem&gt;&lt;elem m_fUsage=&quot;7.29000000000000090000E-001&quot;&gt;&lt;m_msothmcolidx val=&quot;0&quot;/&gt;&lt;m_rgb r=&quot;c4&quot; g=&quot;2f&quot; b=&quot;4c&quot;/&gt;&lt;m_ppcolschidx tagver0=&quot;23004&quot; tagname0=&quot;m_ppcolschidxUNRECOGNIZED&quot; val=&quot;0&quot;/&gt;&lt;m_nBrightness val=&quot;0&quot;/&gt;&lt;/elem&gt;&lt;elem m_fUsage=&quot;6.56100000000000130000E-001&quot;&gt;&lt;m_msothmcolidx val=&quot;0&quot;/&gt;&lt;m_rgb r=&quot;dc&quot; g=&quot;e6&quot; b=&quot;f2&quot;/&gt;&lt;m_ppcolschidx tagver0=&quot;23004&quot; tagname0=&quot;m_ppcolschidxUNRECOGNIZED&quot; val=&quot;0&quot;/&gt;&lt;m_nBrightness val=&quot;0&quot;/&gt;&lt;/elem&gt;&lt;elem m_fUsage=&quot;5.96240132571000060000E-001&quot;&gt;&lt;m_msothmcolidx val=&quot;0&quot;/&gt;&lt;m_rgb r=&quot;40&quot; g=&quot;b0&quot; b=&quot;ff&quot;/&gt;&lt;m_ppcolschidx tagver0=&quot;23004&quot; tagname0=&quot;m_ppcolschidxUNRECOGNIZED&quot; val=&quot;0&quot;/&gt;&lt;m_nBrightness val=&quot;0&quot;/&gt;&lt;/elem&gt;&lt;elem m_fUsage=&quot;5.90490000000000180000E-001&quot;&gt;&lt;m_msothmcolidx val=&quot;0&quot;/&gt;&lt;m_rgb r=&quot;b9&quot; g=&quot;cd&quot; b=&quot;e5&quot;/&gt;&lt;m_ppcolschidx tagver0=&quot;23004&quot; tagname0=&quot;m_ppcolschidxUNRECOGNIZED&quot; val=&quot;0&quot;/&gt;&lt;m_nBrightness val=&quot;0&quot;/&gt;&lt;/elem&gt;&lt;elem m_fUsage=&quot;5.31441000000000160000E-001&quot;&gt;&lt;m_msothmcolidx val=&quot;0&quot;/&gt;&lt;m_rgb r=&quot;95&quot; g=&quot;b3&quot; b=&quot;d7&quot;/&gt;&lt;m_ppcolschidx tagver0=&quot;23004&quot; tagname0=&quot;m_ppcolschidxUNRECOGNIZED&quot; val=&quot;0&quot;/&gt;&lt;m_nBrightness val=&quot;0&quot;/&gt;&lt;/elem&gt;&lt;elem m_fUsage=&quot;4.78296900000000140000E-001&quot;&gt;&lt;m_msothmcolidx val=&quot;0&quot;/&gt;&lt;m_rgb r=&quot;4f&quot; g=&quot;81&quot; b=&quot;bd&quot;/&gt;&lt;m_ppcolschidx tagver0=&quot;23004&quot; tagname0=&quot;m_ppcolschidxUNRECOGNIZED&quot; val=&quot;0&quot;/&gt;&lt;m_nBrightness val=&quot;0&quot;/&gt;&lt;/elem&gt;&lt;elem m_fUsage=&quot;4.30467210000000160000E-001&quot;&gt;&lt;m_msothmcolidx val=&quot;0&quot;/&gt;&lt;m_rgb r=&quot;e6&quot; g=&quot;b9&quot; b=&quot;b8&quot;/&gt;&lt;m_ppcolschidx tagver0=&quot;23004&quot; tagname0=&quot;m_ppcolschidxUNRECOGNIZED&quot; val=&quot;0&quot;/&gt;&lt;m_nBrightness val=&quot;0&quot;/&gt;&lt;/elem&gt;&lt;elem m_fUsage=&quot;3.87420489000000150000E-001&quot;&gt;&lt;m_msothmcolidx val=&quot;0&quot;/&gt;&lt;m_rgb r=&quot;bf&quot; g=&quot;e4&quot; b=&quot;ff&quot;/&gt;&lt;m_ppcolschidx tagver0=&quot;23004&quot; tagname0=&quot;m_ppcolschidxUNRECOGNIZED&quot; val=&quot;0&quot;/&gt;&lt;m_nBrightness val=&quot;0&quot;/&gt;&lt;/elem&gt;&lt;elem m_fUsage=&quot;3.48678440100000150000E-001&quot;&gt;&lt;m_msothmcolidx val=&quot;0&quot;/&gt;&lt;m_rgb r=&quot;80&quot; g=&quot;ca&quot; b=&quot;ff&quot;/&gt;&lt;m_ppcolschidx tagver0=&quot;23004&quot; tagname0=&quot;m_ppcolschidxUNRECOGNIZED&quot; val=&quot;0&quot;/&gt;&lt;m_nBrightness val=&quot;0&quot;/&gt;&lt;/elem&gt;&lt;elem m_fUsage=&quot;2.59513624428511560000E-001&quot;&gt;&lt;m_msothmcolidx val=&quot;0&quot;/&gt;&lt;m_rgb r=&quot;c6&quot; g=&quot;d9&quot; b=&quot;f1&quot;/&gt;&lt;m_ppcolschidx tagver0=&quot;23004&quot; tagname0=&quot;m_ppcolschidxUNRECOGNIZED&quot; val=&quot;0&quot;/&gt;&lt;m_nBrightness val=&quot;0&quot;/&gt;&lt;/elem&gt;&lt;elem m_fUsage=&quot;2.54186582832900130000E-001&quot;&gt;&lt;m_msothmcolidx val=&quot;0&quot;/&gt;&lt;m_rgb r=&quot;0&quot; g=&quot;70&quot; b=&quot;c0&quot;/&gt;&lt;m_ppcolschidx tagver0=&quot;23004&quot; tagname0=&quot;m_ppcolschidxUNRECOGNIZED&quot; val=&quot;0&quot;/&gt;&lt;m_nBrightness val=&quot;0&quot;/&gt;&lt;/elem&gt;&lt;elem m_fUsage=&quot;2.33562261985660410000E-001&quot;&gt;&lt;m_msothmcolidx val=&quot;0&quot;/&gt;&lt;m_rgb r=&quot;55&quot; g=&quot;8e&quot; b=&quot;d5&quot;/&gt;&lt;m_ppcolschidx tagver0=&quot;23004&quot; tagname0=&quot;m_ppcolschidxUNRECOGNIZED&quot; val=&quot;0&quot;/&gt;&lt;m_nBrightness val=&quot;0&quot;/&gt;&lt;/elem&gt;&lt;elem m_fUsage=&quot;2.28767924549610120000E-001&quot;&gt;&lt;m_msothmcolidx val=&quot;0&quot;/&gt;&lt;m_rgb r=&quot;f7&quot; g=&quot;cf&quot; b=&quot;d6&quot;/&gt;&lt;m_ppcolschidx tagver0=&quot;23004&quot; tagname0=&quot;m_ppcolschidxUNRECOGNIZED&quot; val=&quot;0&quot;/&gt;&lt;m_nBrightness val=&quot;0&quot;/&gt;&lt;/elem&gt;&lt;elem m_fUsage=&quot;2.10206035787094380000E-001&quot;&gt;&lt;m_msothmcolidx val=&quot;0&quot;/&gt;&lt;m_rgb r=&quot;1f&quot; g=&quot;49&quot; b=&quot;7d&quot;/&gt;&lt;m_ppcolschidx tagver0=&quot;23004&quot; tagname0=&quot;m_ppcolschidxUNRECOGNIZED&quot; val=&quot;0&quot;/&gt;&lt;m_nBrightness val=&quot;0&quot;/&gt;&lt;/elem&gt;&lt;elem m_fUsage=&quot;2.05891132094649100000E-001&quot;&gt;&lt;m_msothmcolidx val=&quot;0&quot;/&gt;&lt;m_rgb r=&quot;ef&quot; g=&quot;9e&quot; b=&quot;ae&quot;/&gt;&lt;m_ppcolschidx tagver0=&quot;23004&quot; tagname0=&quot;m_ppcolschidxUNRECOGNIZED&quot; val=&quot;0&quot;/&gt;&lt;m_nBrightness val=&quot;0&quot;/&gt;&lt;/elem&gt;&lt;elem m_fUsage=&quot;1.85302018885184190000E-001&quot;&gt;&lt;m_msothmcolidx val=&quot;0&quot;/&gt;&lt;m_rgb r=&quot;e7&quot; g=&quot;6e&quot; b=&quot;85&quot;/&gt;&lt;m_ppcolschidx tagver0=&quot;23004&quot; tagname0=&quot;m_ppcolschidxUNRECOGNIZED&quot; val=&quot;0&quot;/&gt;&lt;m_nBrightness val=&quot;0&quot;/&gt;&lt;/elem&gt;&lt;elem m_fUsage=&quot;1.66771816996665770000E-001&quot;&gt;&lt;m_msothmcolidx val=&quot;0&quot;/&gt;&lt;m_rgb r=&quot;c5&quot; g=&quot;20&quot; b=&quot;3f&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heme/theme1.xml><?xml version="1.0" encoding="utf-8"?>
<a:theme xmlns:a="http://schemas.openxmlformats.org/drawingml/2006/main" name="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1_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potx" id="{4054CF07-FAAE-4ABC-85D1-394DC9CBD244}" vid="{C0301C67-A564-49AC-BD55-E8F7BD27302E}"/>
    </a:ext>
  </a:extLst>
</a:theme>
</file>

<file path=ppt/theme/theme5.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6626226E27B74892394EFBDF922767" ma:contentTypeVersion="2" ma:contentTypeDescription="Create a new document." ma:contentTypeScope="" ma:versionID="7eb1f3556ce03623d52d047154736948">
  <xsd:schema xmlns:xsd="http://www.w3.org/2001/XMLSchema" xmlns:xs="http://www.w3.org/2001/XMLSchema" xmlns:p="http://schemas.microsoft.com/office/2006/metadata/properties" xmlns:ns2="517b36ea-b140-47be-8d07-387acfc90838" targetNamespace="http://schemas.microsoft.com/office/2006/metadata/properties" ma:root="true" ma:fieldsID="8f91c62ed870a8b4a8a08e92a9d04d9d" ns2:_="">
    <xsd:import namespace="517b36ea-b140-47be-8d07-387acfc908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7b36ea-b140-47be-8d07-387acfc908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8E5123FF-5565-404E-8781-202B615561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7b36ea-b140-47be-8d07-387acfc908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8E5E569-50E6-4E55-854C-3359E7A540F3}">
  <ds:schemaRefs>
    <ds:schemaRef ds:uri="http://schemas.microsoft.com/sharepoint/v3/contenttype/forms"/>
  </ds:schemaRefs>
</ds:datastoreItem>
</file>

<file path=customXml/itemProps3.xml><?xml version="1.0" encoding="utf-8"?>
<ds:datastoreItem xmlns:ds="http://schemas.openxmlformats.org/officeDocument/2006/customXml" ds:itemID="{92140B17-0E85-40FB-904D-6E0A38E3BAB5}">
  <ds:schemaRefs>
    <ds:schemaRef ds:uri="http://purl.org/dc/elements/1.1/"/>
    <ds:schemaRef ds:uri="http://schemas.microsoft.com/office/2006/metadata/properties"/>
    <ds:schemaRef ds:uri="517b36ea-b140-47be-8d07-387acfc9083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9497</Words>
  <Application>Microsoft Office PowerPoint</Application>
  <PresentationFormat>Personnalisé</PresentationFormat>
  <Paragraphs>1279</Paragraphs>
  <Slides>51</Slides>
  <Notes>34</Notes>
  <HiddenSlides>0</HiddenSlides>
  <MMClips>0</MMClips>
  <ScaleCrop>false</ScaleCrop>
  <HeadingPairs>
    <vt:vector size="8" baseType="variant">
      <vt:variant>
        <vt:lpstr>Polices utilisées</vt:lpstr>
      </vt:variant>
      <vt:variant>
        <vt:i4>17</vt:i4>
      </vt:variant>
      <vt:variant>
        <vt:lpstr>Thème</vt:lpstr>
      </vt:variant>
      <vt:variant>
        <vt:i4>6</vt:i4>
      </vt:variant>
      <vt:variant>
        <vt:lpstr>Serveurs OLE incorporés</vt:lpstr>
      </vt:variant>
      <vt:variant>
        <vt:i4>1</vt:i4>
      </vt:variant>
      <vt:variant>
        <vt:lpstr>Titres des diapositives</vt:lpstr>
      </vt:variant>
      <vt:variant>
        <vt:i4>51</vt:i4>
      </vt:variant>
    </vt:vector>
  </HeadingPairs>
  <TitlesOfParts>
    <vt:vector size="75" baseType="lpstr">
      <vt:lpstr>ＭＳ Ｐゴシック</vt:lpstr>
      <vt:lpstr>Arial</vt:lpstr>
      <vt:lpstr>Calibri</vt:lpstr>
      <vt:lpstr>Consolas</vt:lpstr>
      <vt:lpstr>Courier New</vt:lpstr>
      <vt:lpstr>Franklin Gothic Book</vt:lpstr>
      <vt:lpstr>Segoe</vt:lpstr>
      <vt:lpstr>Segoe Pro Light</vt:lpstr>
      <vt:lpstr>Segoe Pro Semibold</vt:lpstr>
      <vt:lpstr>Segoe Semibold</vt:lpstr>
      <vt:lpstr>Segoe UI</vt:lpstr>
      <vt:lpstr>Segoe UI Light</vt:lpstr>
      <vt:lpstr>Segoe UI Semibold</vt:lpstr>
      <vt:lpstr>Segoe UI Semilight</vt:lpstr>
      <vt:lpstr>segoe-ui_normal</vt:lpstr>
      <vt:lpstr>Times New Roman</vt:lpstr>
      <vt:lpstr>Wingdings</vt:lpstr>
      <vt:lpstr>WHITE TEMPLATE</vt:lpstr>
      <vt:lpstr>1_WHITE TEMPLATE</vt:lpstr>
      <vt:lpstr>Office Theme</vt:lpstr>
      <vt:lpstr>2_TechEd 2014 Dk Blue</vt:lpstr>
      <vt:lpstr>1_5-30660_TR21_BO_CT_Template</vt:lpstr>
      <vt:lpstr>5-50033_TR23_BO_CT_Template</vt:lpstr>
      <vt:lpstr>Visio</vt:lpstr>
      <vt:lpstr>Module 4 Azure Active Directory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2014-04-23 TLO Meeting Deck vF.pptx</dc:title>
  <dc:creator/>
  <cp:lastModifiedBy/>
  <cp:revision>1</cp:revision>
  <dcterms:created xsi:type="dcterms:W3CDTF">2014-04-22T23:18:26Z</dcterms:created>
  <dcterms:modified xsi:type="dcterms:W3CDTF">2018-09-14T14:14:37Z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MSFT 2014 v4</vt:lpwstr>
  </property>
  <property fmtid="{D5CDD505-2E9C-101B-9397-08002B2CF9AE}" pid="3" name="Template Name">
    <vt:lpwstr>Onscreen</vt:lpwstr>
  </property>
  <property fmtid="{D5CDD505-2E9C-101B-9397-08002B2CF9AE}" pid="4" name="ContentTypeId">
    <vt:lpwstr>0x010100536626226E27B74892394EFBDF922767</vt:lpwstr>
  </property>
  <property fmtid="{D5CDD505-2E9C-101B-9397-08002B2CF9AE}" pid="5" name="Order">
    <vt:r8>158000</vt:r8>
  </property>
  <property fmtid="{D5CDD505-2E9C-101B-9397-08002B2CF9AE}" pid="6" name="_NewReviewCycle">
    <vt:lpwstr/>
  </property>
  <property fmtid="{D5CDD505-2E9C-101B-9397-08002B2CF9AE}" pid="7" name="DocVizMetadataToken">
    <vt:lpwstr>600x586x1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albertma@microsoft.com</vt:lpwstr>
  </property>
  <property fmtid="{D5CDD505-2E9C-101B-9397-08002B2CF9AE}" pid="11" name="MSIP_Label_f42aa342-8706-4288-bd11-ebb85995028c_SetDate">
    <vt:lpwstr>2018-05-25T10:55:05.5609368Z</vt:lpwstr>
  </property>
  <property fmtid="{D5CDD505-2E9C-101B-9397-08002B2CF9AE}" pid="12" name="MSIP_Label_f42aa342-8706-4288-bd11-ebb85995028c_Name">
    <vt:lpwstr>General</vt:lpwstr>
  </property>
  <property fmtid="{D5CDD505-2E9C-101B-9397-08002B2CF9AE}" pid="13" name="MSIP_Label_f42aa342-8706-4288-bd11-ebb85995028c_Application">
    <vt:lpwstr>Microsoft Azure Information Protection</vt:lpwstr>
  </property>
  <property fmtid="{D5CDD505-2E9C-101B-9397-08002B2CF9AE}" pid="14" name="MSIP_Label_f42aa342-8706-4288-bd11-ebb85995028c_Extended_MSFT_Method">
    <vt:lpwstr>Automatic</vt:lpwstr>
  </property>
  <property fmtid="{D5CDD505-2E9C-101B-9397-08002B2CF9AE}" pid="15" name="Sensitivity">
    <vt:lpwstr>General</vt:lpwstr>
  </property>
</Properties>
</file>